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81" r:id="rId10"/>
    <p:sldId id="282" r:id="rId11"/>
    <p:sldId id="269" r:id="rId12"/>
    <p:sldId id="270" r:id="rId13"/>
    <p:sldId id="271" r:id="rId14"/>
    <p:sldId id="288" r:id="rId15"/>
    <p:sldId id="273" r:id="rId16"/>
    <p:sldId id="277" r:id="rId17"/>
    <p:sldId id="274" r:id="rId18"/>
    <p:sldId id="275" r:id="rId19"/>
    <p:sldId id="278" r:id="rId20"/>
    <p:sldId id="265" r:id="rId21"/>
    <p:sldId id="279" r:id="rId22"/>
    <p:sldId id="280" r:id="rId23"/>
    <p:sldId id="283" r:id="rId24"/>
    <p:sldId id="289" r:id="rId25"/>
    <p:sldId id="292" r:id="rId26"/>
    <p:sldId id="28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F39B2-B6CF-6848-9333-37587E393C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9E7F56-9D4E-9544-8D6B-F19A5D563C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F8CDB5-A234-5740-BF51-EC9B64CB3E0E}"/>
              </a:ext>
            </a:extLst>
          </p:cNvPr>
          <p:cNvSpPr>
            <a:spLocks noGrp="1"/>
          </p:cNvSpPr>
          <p:nvPr>
            <p:ph type="dt" sz="half" idx="10"/>
          </p:nvPr>
        </p:nvSpPr>
        <p:spPr/>
        <p:txBody>
          <a:bodyPr/>
          <a:lstStyle/>
          <a:p>
            <a:fld id="{05C2B7D6-E748-0845-85EC-BDACF37E903A}" type="datetimeFigureOut">
              <a:rPr lang="en-US" smtClean="0"/>
              <a:t>5/5/2020</a:t>
            </a:fld>
            <a:endParaRPr lang="en-US"/>
          </a:p>
        </p:txBody>
      </p:sp>
      <p:sp>
        <p:nvSpPr>
          <p:cNvPr id="5" name="Footer Placeholder 4">
            <a:extLst>
              <a:ext uri="{FF2B5EF4-FFF2-40B4-BE49-F238E27FC236}">
                <a16:creationId xmlns:a16="http://schemas.microsoft.com/office/drawing/2014/main" id="{E6F709BC-408A-594D-9CEA-C2D88FB7F5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D36663-E2B3-A14D-9A0B-5137F76A0281}"/>
              </a:ext>
            </a:extLst>
          </p:cNvPr>
          <p:cNvSpPr>
            <a:spLocks noGrp="1"/>
          </p:cNvSpPr>
          <p:nvPr>
            <p:ph type="sldNum" sz="quarter" idx="12"/>
          </p:nvPr>
        </p:nvSpPr>
        <p:spPr/>
        <p:txBody>
          <a:bodyPr/>
          <a:lstStyle/>
          <a:p>
            <a:fld id="{07C8B6A6-C757-1745-AC6F-AB532E93099B}" type="slidenum">
              <a:rPr lang="en-US" smtClean="0"/>
              <a:t>‹#›</a:t>
            </a:fld>
            <a:endParaRPr lang="en-US"/>
          </a:p>
        </p:txBody>
      </p:sp>
    </p:spTree>
    <p:extLst>
      <p:ext uri="{BB962C8B-B14F-4D97-AF65-F5344CB8AC3E}">
        <p14:creationId xmlns:p14="http://schemas.microsoft.com/office/powerpoint/2010/main" val="3132940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49587-514C-6B4E-961D-7C22A47447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293BBB-8622-CF48-9226-B89EEC0ED0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013475-2F2D-5848-8100-EBE184CB2539}"/>
              </a:ext>
            </a:extLst>
          </p:cNvPr>
          <p:cNvSpPr>
            <a:spLocks noGrp="1"/>
          </p:cNvSpPr>
          <p:nvPr>
            <p:ph type="dt" sz="half" idx="10"/>
          </p:nvPr>
        </p:nvSpPr>
        <p:spPr/>
        <p:txBody>
          <a:bodyPr/>
          <a:lstStyle/>
          <a:p>
            <a:fld id="{05C2B7D6-E748-0845-85EC-BDACF37E903A}" type="datetimeFigureOut">
              <a:rPr lang="en-US" smtClean="0"/>
              <a:t>5/5/2020</a:t>
            </a:fld>
            <a:endParaRPr lang="en-US"/>
          </a:p>
        </p:txBody>
      </p:sp>
      <p:sp>
        <p:nvSpPr>
          <p:cNvPr id="5" name="Footer Placeholder 4">
            <a:extLst>
              <a:ext uri="{FF2B5EF4-FFF2-40B4-BE49-F238E27FC236}">
                <a16:creationId xmlns:a16="http://schemas.microsoft.com/office/drawing/2014/main" id="{455030E0-AA1E-6B45-AE6F-B1EA2AB24B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0FC4F8-FB13-714B-BFF5-53AC5EF863D3}"/>
              </a:ext>
            </a:extLst>
          </p:cNvPr>
          <p:cNvSpPr>
            <a:spLocks noGrp="1"/>
          </p:cNvSpPr>
          <p:nvPr>
            <p:ph type="sldNum" sz="quarter" idx="12"/>
          </p:nvPr>
        </p:nvSpPr>
        <p:spPr/>
        <p:txBody>
          <a:bodyPr/>
          <a:lstStyle/>
          <a:p>
            <a:fld id="{07C8B6A6-C757-1745-AC6F-AB532E93099B}" type="slidenum">
              <a:rPr lang="en-US" smtClean="0"/>
              <a:t>‹#›</a:t>
            </a:fld>
            <a:endParaRPr lang="en-US"/>
          </a:p>
        </p:txBody>
      </p:sp>
    </p:spTree>
    <p:extLst>
      <p:ext uri="{BB962C8B-B14F-4D97-AF65-F5344CB8AC3E}">
        <p14:creationId xmlns:p14="http://schemas.microsoft.com/office/powerpoint/2010/main" val="3316416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A40F78-3F29-FF44-A397-BFFF08658B3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4B6EDA-23E7-1D4F-A625-11FE18593E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515522-F680-9D48-8490-CD0507B75301}"/>
              </a:ext>
            </a:extLst>
          </p:cNvPr>
          <p:cNvSpPr>
            <a:spLocks noGrp="1"/>
          </p:cNvSpPr>
          <p:nvPr>
            <p:ph type="dt" sz="half" idx="10"/>
          </p:nvPr>
        </p:nvSpPr>
        <p:spPr/>
        <p:txBody>
          <a:bodyPr/>
          <a:lstStyle/>
          <a:p>
            <a:fld id="{05C2B7D6-E748-0845-85EC-BDACF37E903A}" type="datetimeFigureOut">
              <a:rPr lang="en-US" smtClean="0"/>
              <a:t>5/5/2020</a:t>
            </a:fld>
            <a:endParaRPr lang="en-US"/>
          </a:p>
        </p:txBody>
      </p:sp>
      <p:sp>
        <p:nvSpPr>
          <p:cNvPr id="5" name="Footer Placeholder 4">
            <a:extLst>
              <a:ext uri="{FF2B5EF4-FFF2-40B4-BE49-F238E27FC236}">
                <a16:creationId xmlns:a16="http://schemas.microsoft.com/office/drawing/2014/main" id="{44BF591D-0052-3B4D-8093-7DDF001C60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67B137-B8CD-CC46-829A-54798A350662}"/>
              </a:ext>
            </a:extLst>
          </p:cNvPr>
          <p:cNvSpPr>
            <a:spLocks noGrp="1"/>
          </p:cNvSpPr>
          <p:nvPr>
            <p:ph type="sldNum" sz="quarter" idx="12"/>
          </p:nvPr>
        </p:nvSpPr>
        <p:spPr/>
        <p:txBody>
          <a:bodyPr/>
          <a:lstStyle/>
          <a:p>
            <a:fld id="{07C8B6A6-C757-1745-AC6F-AB532E93099B}" type="slidenum">
              <a:rPr lang="en-US" smtClean="0"/>
              <a:t>‹#›</a:t>
            </a:fld>
            <a:endParaRPr lang="en-US"/>
          </a:p>
        </p:txBody>
      </p:sp>
    </p:spTree>
    <p:extLst>
      <p:ext uri="{BB962C8B-B14F-4D97-AF65-F5344CB8AC3E}">
        <p14:creationId xmlns:p14="http://schemas.microsoft.com/office/powerpoint/2010/main" val="3710903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B793-7A8C-9C49-BA2A-54F1AC3006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0469F9-A7BA-BB4D-9A2A-CC307BCDF6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BF1751-E7DB-6242-B28F-62F6C7A945C2}"/>
              </a:ext>
            </a:extLst>
          </p:cNvPr>
          <p:cNvSpPr>
            <a:spLocks noGrp="1"/>
          </p:cNvSpPr>
          <p:nvPr>
            <p:ph type="dt" sz="half" idx="10"/>
          </p:nvPr>
        </p:nvSpPr>
        <p:spPr/>
        <p:txBody>
          <a:bodyPr/>
          <a:lstStyle/>
          <a:p>
            <a:fld id="{05C2B7D6-E748-0845-85EC-BDACF37E903A}" type="datetimeFigureOut">
              <a:rPr lang="en-US" smtClean="0"/>
              <a:t>5/5/2020</a:t>
            </a:fld>
            <a:endParaRPr lang="en-US"/>
          </a:p>
        </p:txBody>
      </p:sp>
      <p:sp>
        <p:nvSpPr>
          <p:cNvPr id="5" name="Footer Placeholder 4">
            <a:extLst>
              <a:ext uri="{FF2B5EF4-FFF2-40B4-BE49-F238E27FC236}">
                <a16:creationId xmlns:a16="http://schemas.microsoft.com/office/drawing/2014/main" id="{481DA3BB-0201-0C4F-A6E0-954E575C1C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0EE3A-A44C-004D-BD45-AA123736006D}"/>
              </a:ext>
            </a:extLst>
          </p:cNvPr>
          <p:cNvSpPr>
            <a:spLocks noGrp="1"/>
          </p:cNvSpPr>
          <p:nvPr>
            <p:ph type="sldNum" sz="quarter" idx="12"/>
          </p:nvPr>
        </p:nvSpPr>
        <p:spPr/>
        <p:txBody>
          <a:bodyPr/>
          <a:lstStyle/>
          <a:p>
            <a:fld id="{07C8B6A6-C757-1745-AC6F-AB532E93099B}" type="slidenum">
              <a:rPr lang="en-US" smtClean="0"/>
              <a:t>‹#›</a:t>
            </a:fld>
            <a:endParaRPr lang="en-US"/>
          </a:p>
        </p:txBody>
      </p:sp>
    </p:spTree>
    <p:extLst>
      <p:ext uri="{BB962C8B-B14F-4D97-AF65-F5344CB8AC3E}">
        <p14:creationId xmlns:p14="http://schemas.microsoft.com/office/powerpoint/2010/main" val="3920368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A765A-BECC-9D4B-8888-FFCDD2B6A4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DC5DCA-886B-2C4E-AE12-0BE16DA9BB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BA8BAE-3FE6-B24F-9BA4-D5EC47468262}"/>
              </a:ext>
            </a:extLst>
          </p:cNvPr>
          <p:cNvSpPr>
            <a:spLocks noGrp="1"/>
          </p:cNvSpPr>
          <p:nvPr>
            <p:ph type="dt" sz="half" idx="10"/>
          </p:nvPr>
        </p:nvSpPr>
        <p:spPr/>
        <p:txBody>
          <a:bodyPr/>
          <a:lstStyle/>
          <a:p>
            <a:fld id="{05C2B7D6-E748-0845-85EC-BDACF37E903A}" type="datetimeFigureOut">
              <a:rPr lang="en-US" smtClean="0"/>
              <a:t>5/5/2020</a:t>
            </a:fld>
            <a:endParaRPr lang="en-US"/>
          </a:p>
        </p:txBody>
      </p:sp>
      <p:sp>
        <p:nvSpPr>
          <p:cNvPr id="5" name="Footer Placeholder 4">
            <a:extLst>
              <a:ext uri="{FF2B5EF4-FFF2-40B4-BE49-F238E27FC236}">
                <a16:creationId xmlns:a16="http://schemas.microsoft.com/office/drawing/2014/main" id="{A17AE34B-01F3-F54E-834B-EDDD68BD62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1A1708-C411-DE43-A95F-83CFF6341776}"/>
              </a:ext>
            </a:extLst>
          </p:cNvPr>
          <p:cNvSpPr>
            <a:spLocks noGrp="1"/>
          </p:cNvSpPr>
          <p:nvPr>
            <p:ph type="sldNum" sz="quarter" idx="12"/>
          </p:nvPr>
        </p:nvSpPr>
        <p:spPr/>
        <p:txBody>
          <a:bodyPr/>
          <a:lstStyle/>
          <a:p>
            <a:fld id="{07C8B6A6-C757-1745-AC6F-AB532E93099B}" type="slidenum">
              <a:rPr lang="en-US" smtClean="0"/>
              <a:t>‹#›</a:t>
            </a:fld>
            <a:endParaRPr lang="en-US"/>
          </a:p>
        </p:txBody>
      </p:sp>
    </p:spTree>
    <p:extLst>
      <p:ext uri="{BB962C8B-B14F-4D97-AF65-F5344CB8AC3E}">
        <p14:creationId xmlns:p14="http://schemas.microsoft.com/office/powerpoint/2010/main" val="2709864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A35E4-1E17-6846-BB70-1A172DFB65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7881A5-5B39-0542-B3E3-F56C224DC0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B3048E-DC11-2141-AECA-2575EBC2BCF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70512E-0D53-CE49-9D49-CA5102030270}"/>
              </a:ext>
            </a:extLst>
          </p:cNvPr>
          <p:cNvSpPr>
            <a:spLocks noGrp="1"/>
          </p:cNvSpPr>
          <p:nvPr>
            <p:ph type="dt" sz="half" idx="10"/>
          </p:nvPr>
        </p:nvSpPr>
        <p:spPr/>
        <p:txBody>
          <a:bodyPr/>
          <a:lstStyle/>
          <a:p>
            <a:fld id="{05C2B7D6-E748-0845-85EC-BDACF37E903A}" type="datetimeFigureOut">
              <a:rPr lang="en-US" smtClean="0"/>
              <a:t>5/5/2020</a:t>
            </a:fld>
            <a:endParaRPr lang="en-US"/>
          </a:p>
        </p:txBody>
      </p:sp>
      <p:sp>
        <p:nvSpPr>
          <p:cNvPr id="6" name="Footer Placeholder 5">
            <a:extLst>
              <a:ext uri="{FF2B5EF4-FFF2-40B4-BE49-F238E27FC236}">
                <a16:creationId xmlns:a16="http://schemas.microsoft.com/office/drawing/2014/main" id="{8CC97B68-A4DB-154B-A6CE-21EE56213A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F96398-18B1-9F4E-B310-713FC5FCA9E2}"/>
              </a:ext>
            </a:extLst>
          </p:cNvPr>
          <p:cNvSpPr>
            <a:spLocks noGrp="1"/>
          </p:cNvSpPr>
          <p:nvPr>
            <p:ph type="sldNum" sz="quarter" idx="12"/>
          </p:nvPr>
        </p:nvSpPr>
        <p:spPr/>
        <p:txBody>
          <a:bodyPr/>
          <a:lstStyle/>
          <a:p>
            <a:fld id="{07C8B6A6-C757-1745-AC6F-AB532E93099B}" type="slidenum">
              <a:rPr lang="en-US" smtClean="0"/>
              <a:t>‹#›</a:t>
            </a:fld>
            <a:endParaRPr lang="en-US"/>
          </a:p>
        </p:txBody>
      </p:sp>
    </p:spTree>
    <p:extLst>
      <p:ext uri="{BB962C8B-B14F-4D97-AF65-F5344CB8AC3E}">
        <p14:creationId xmlns:p14="http://schemas.microsoft.com/office/powerpoint/2010/main" val="3129679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4A2C9-6578-6D4A-B352-7A174C7135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C95592-6E91-0A47-9C0A-CD749DFC64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CF7C3C-70E4-E24A-B014-5FCA86D3B8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450EFF-78DA-4C4B-BEBD-C59C89A17D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342FEF-DD9C-3549-9E93-E8F67250EE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3ED1A8-0273-664E-8848-9BF4B5804A60}"/>
              </a:ext>
            </a:extLst>
          </p:cNvPr>
          <p:cNvSpPr>
            <a:spLocks noGrp="1"/>
          </p:cNvSpPr>
          <p:nvPr>
            <p:ph type="dt" sz="half" idx="10"/>
          </p:nvPr>
        </p:nvSpPr>
        <p:spPr/>
        <p:txBody>
          <a:bodyPr/>
          <a:lstStyle/>
          <a:p>
            <a:fld id="{05C2B7D6-E748-0845-85EC-BDACF37E903A}" type="datetimeFigureOut">
              <a:rPr lang="en-US" smtClean="0"/>
              <a:t>5/5/2020</a:t>
            </a:fld>
            <a:endParaRPr lang="en-US"/>
          </a:p>
        </p:txBody>
      </p:sp>
      <p:sp>
        <p:nvSpPr>
          <p:cNvPr id="8" name="Footer Placeholder 7">
            <a:extLst>
              <a:ext uri="{FF2B5EF4-FFF2-40B4-BE49-F238E27FC236}">
                <a16:creationId xmlns:a16="http://schemas.microsoft.com/office/drawing/2014/main" id="{2C985096-D439-3648-98E0-20ABA3FF8B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095799-D389-114E-8072-EAB5247DC4C7}"/>
              </a:ext>
            </a:extLst>
          </p:cNvPr>
          <p:cNvSpPr>
            <a:spLocks noGrp="1"/>
          </p:cNvSpPr>
          <p:nvPr>
            <p:ph type="sldNum" sz="quarter" idx="12"/>
          </p:nvPr>
        </p:nvSpPr>
        <p:spPr/>
        <p:txBody>
          <a:bodyPr/>
          <a:lstStyle/>
          <a:p>
            <a:fld id="{07C8B6A6-C757-1745-AC6F-AB532E93099B}" type="slidenum">
              <a:rPr lang="en-US" smtClean="0"/>
              <a:t>‹#›</a:t>
            </a:fld>
            <a:endParaRPr lang="en-US"/>
          </a:p>
        </p:txBody>
      </p:sp>
    </p:spTree>
    <p:extLst>
      <p:ext uri="{BB962C8B-B14F-4D97-AF65-F5344CB8AC3E}">
        <p14:creationId xmlns:p14="http://schemas.microsoft.com/office/powerpoint/2010/main" val="2089296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04B1F-ECBE-C940-B318-1979426845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025079-5BE5-CC48-9F6C-612CB21AB794}"/>
              </a:ext>
            </a:extLst>
          </p:cNvPr>
          <p:cNvSpPr>
            <a:spLocks noGrp="1"/>
          </p:cNvSpPr>
          <p:nvPr>
            <p:ph type="dt" sz="half" idx="10"/>
          </p:nvPr>
        </p:nvSpPr>
        <p:spPr/>
        <p:txBody>
          <a:bodyPr/>
          <a:lstStyle/>
          <a:p>
            <a:fld id="{05C2B7D6-E748-0845-85EC-BDACF37E903A}" type="datetimeFigureOut">
              <a:rPr lang="en-US" smtClean="0"/>
              <a:t>5/5/2020</a:t>
            </a:fld>
            <a:endParaRPr lang="en-US"/>
          </a:p>
        </p:txBody>
      </p:sp>
      <p:sp>
        <p:nvSpPr>
          <p:cNvPr id="4" name="Footer Placeholder 3">
            <a:extLst>
              <a:ext uri="{FF2B5EF4-FFF2-40B4-BE49-F238E27FC236}">
                <a16:creationId xmlns:a16="http://schemas.microsoft.com/office/drawing/2014/main" id="{47BD0F69-0E5E-484D-A31C-748819CEA0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E47E25-8985-BB4A-9918-B87EE3E34777}"/>
              </a:ext>
            </a:extLst>
          </p:cNvPr>
          <p:cNvSpPr>
            <a:spLocks noGrp="1"/>
          </p:cNvSpPr>
          <p:nvPr>
            <p:ph type="sldNum" sz="quarter" idx="12"/>
          </p:nvPr>
        </p:nvSpPr>
        <p:spPr/>
        <p:txBody>
          <a:bodyPr/>
          <a:lstStyle/>
          <a:p>
            <a:fld id="{07C8B6A6-C757-1745-AC6F-AB532E93099B}" type="slidenum">
              <a:rPr lang="en-US" smtClean="0"/>
              <a:t>‹#›</a:t>
            </a:fld>
            <a:endParaRPr lang="en-US"/>
          </a:p>
        </p:txBody>
      </p:sp>
    </p:spTree>
    <p:extLst>
      <p:ext uri="{BB962C8B-B14F-4D97-AF65-F5344CB8AC3E}">
        <p14:creationId xmlns:p14="http://schemas.microsoft.com/office/powerpoint/2010/main" val="3277340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20C3F7-3FD2-424F-B6EC-5886F2508BCA}"/>
              </a:ext>
            </a:extLst>
          </p:cNvPr>
          <p:cNvSpPr>
            <a:spLocks noGrp="1"/>
          </p:cNvSpPr>
          <p:nvPr>
            <p:ph type="dt" sz="half" idx="10"/>
          </p:nvPr>
        </p:nvSpPr>
        <p:spPr/>
        <p:txBody>
          <a:bodyPr/>
          <a:lstStyle/>
          <a:p>
            <a:fld id="{05C2B7D6-E748-0845-85EC-BDACF37E903A}" type="datetimeFigureOut">
              <a:rPr lang="en-US" smtClean="0"/>
              <a:t>5/5/2020</a:t>
            </a:fld>
            <a:endParaRPr lang="en-US"/>
          </a:p>
        </p:txBody>
      </p:sp>
      <p:sp>
        <p:nvSpPr>
          <p:cNvPr id="3" name="Footer Placeholder 2">
            <a:extLst>
              <a:ext uri="{FF2B5EF4-FFF2-40B4-BE49-F238E27FC236}">
                <a16:creationId xmlns:a16="http://schemas.microsoft.com/office/drawing/2014/main" id="{50C3EE97-EE6C-354A-8632-BAC575C847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6C83250-D4CA-CB44-AFBC-68EE73CA6F40}"/>
              </a:ext>
            </a:extLst>
          </p:cNvPr>
          <p:cNvSpPr>
            <a:spLocks noGrp="1"/>
          </p:cNvSpPr>
          <p:nvPr>
            <p:ph type="sldNum" sz="quarter" idx="12"/>
          </p:nvPr>
        </p:nvSpPr>
        <p:spPr/>
        <p:txBody>
          <a:bodyPr/>
          <a:lstStyle/>
          <a:p>
            <a:fld id="{07C8B6A6-C757-1745-AC6F-AB532E93099B}" type="slidenum">
              <a:rPr lang="en-US" smtClean="0"/>
              <a:t>‹#›</a:t>
            </a:fld>
            <a:endParaRPr lang="en-US"/>
          </a:p>
        </p:txBody>
      </p:sp>
    </p:spTree>
    <p:extLst>
      <p:ext uri="{BB962C8B-B14F-4D97-AF65-F5344CB8AC3E}">
        <p14:creationId xmlns:p14="http://schemas.microsoft.com/office/powerpoint/2010/main" val="942048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2FA6A-E90F-4241-8E74-506D504E69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425F62-6AB8-8242-8737-C64A021C78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F251E0-34BF-364B-AA23-288FA61796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EA35D0-EF88-6745-864D-CA85C76DA30D}"/>
              </a:ext>
            </a:extLst>
          </p:cNvPr>
          <p:cNvSpPr>
            <a:spLocks noGrp="1"/>
          </p:cNvSpPr>
          <p:nvPr>
            <p:ph type="dt" sz="half" idx="10"/>
          </p:nvPr>
        </p:nvSpPr>
        <p:spPr/>
        <p:txBody>
          <a:bodyPr/>
          <a:lstStyle/>
          <a:p>
            <a:fld id="{05C2B7D6-E748-0845-85EC-BDACF37E903A}" type="datetimeFigureOut">
              <a:rPr lang="en-US" smtClean="0"/>
              <a:t>5/5/2020</a:t>
            </a:fld>
            <a:endParaRPr lang="en-US"/>
          </a:p>
        </p:txBody>
      </p:sp>
      <p:sp>
        <p:nvSpPr>
          <p:cNvPr id="6" name="Footer Placeholder 5">
            <a:extLst>
              <a:ext uri="{FF2B5EF4-FFF2-40B4-BE49-F238E27FC236}">
                <a16:creationId xmlns:a16="http://schemas.microsoft.com/office/drawing/2014/main" id="{F49B9794-3EA7-D842-942F-B81ADCE542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462C27-FE05-1442-AB1C-A51A4F776E8C}"/>
              </a:ext>
            </a:extLst>
          </p:cNvPr>
          <p:cNvSpPr>
            <a:spLocks noGrp="1"/>
          </p:cNvSpPr>
          <p:nvPr>
            <p:ph type="sldNum" sz="quarter" idx="12"/>
          </p:nvPr>
        </p:nvSpPr>
        <p:spPr/>
        <p:txBody>
          <a:bodyPr/>
          <a:lstStyle/>
          <a:p>
            <a:fld id="{07C8B6A6-C757-1745-AC6F-AB532E93099B}" type="slidenum">
              <a:rPr lang="en-US" smtClean="0"/>
              <a:t>‹#›</a:t>
            </a:fld>
            <a:endParaRPr lang="en-US"/>
          </a:p>
        </p:txBody>
      </p:sp>
    </p:spTree>
    <p:extLst>
      <p:ext uri="{BB962C8B-B14F-4D97-AF65-F5344CB8AC3E}">
        <p14:creationId xmlns:p14="http://schemas.microsoft.com/office/powerpoint/2010/main" val="1109158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F9975-C1BB-9947-AE9D-2527198147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C30C46-A042-0C43-A12C-4491D84519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7EE79C-434C-0342-A1B3-83F7B49558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CB9419-B910-314B-AFCE-59017698F77D}"/>
              </a:ext>
            </a:extLst>
          </p:cNvPr>
          <p:cNvSpPr>
            <a:spLocks noGrp="1"/>
          </p:cNvSpPr>
          <p:nvPr>
            <p:ph type="dt" sz="half" idx="10"/>
          </p:nvPr>
        </p:nvSpPr>
        <p:spPr/>
        <p:txBody>
          <a:bodyPr/>
          <a:lstStyle/>
          <a:p>
            <a:fld id="{05C2B7D6-E748-0845-85EC-BDACF37E903A}" type="datetimeFigureOut">
              <a:rPr lang="en-US" smtClean="0"/>
              <a:t>5/5/2020</a:t>
            </a:fld>
            <a:endParaRPr lang="en-US"/>
          </a:p>
        </p:txBody>
      </p:sp>
      <p:sp>
        <p:nvSpPr>
          <p:cNvPr id="6" name="Footer Placeholder 5">
            <a:extLst>
              <a:ext uri="{FF2B5EF4-FFF2-40B4-BE49-F238E27FC236}">
                <a16:creationId xmlns:a16="http://schemas.microsoft.com/office/drawing/2014/main" id="{5D865F85-C961-8C42-B5A5-8353E8B27A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AD9AE5-8781-9144-8729-294383D3BCC7}"/>
              </a:ext>
            </a:extLst>
          </p:cNvPr>
          <p:cNvSpPr>
            <a:spLocks noGrp="1"/>
          </p:cNvSpPr>
          <p:nvPr>
            <p:ph type="sldNum" sz="quarter" idx="12"/>
          </p:nvPr>
        </p:nvSpPr>
        <p:spPr/>
        <p:txBody>
          <a:bodyPr/>
          <a:lstStyle/>
          <a:p>
            <a:fld id="{07C8B6A6-C757-1745-AC6F-AB532E93099B}" type="slidenum">
              <a:rPr lang="en-US" smtClean="0"/>
              <a:t>‹#›</a:t>
            </a:fld>
            <a:endParaRPr lang="en-US"/>
          </a:p>
        </p:txBody>
      </p:sp>
    </p:spTree>
    <p:extLst>
      <p:ext uri="{BB962C8B-B14F-4D97-AF65-F5344CB8AC3E}">
        <p14:creationId xmlns:p14="http://schemas.microsoft.com/office/powerpoint/2010/main" val="2133205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B58E93-2FAC-B048-8920-0C997EB6A0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D7F94F-BD08-0844-AB01-A8C7109C2A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6FD1FE-11E1-9D48-8129-9A3AAE7E23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C2B7D6-E748-0845-85EC-BDACF37E903A}" type="datetimeFigureOut">
              <a:rPr lang="en-US" smtClean="0"/>
              <a:t>5/5/2020</a:t>
            </a:fld>
            <a:endParaRPr lang="en-US"/>
          </a:p>
        </p:txBody>
      </p:sp>
      <p:sp>
        <p:nvSpPr>
          <p:cNvPr id="5" name="Footer Placeholder 4">
            <a:extLst>
              <a:ext uri="{FF2B5EF4-FFF2-40B4-BE49-F238E27FC236}">
                <a16:creationId xmlns:a16="http://schemas.microsoft.com/office/drawing/2014/main" id="{E9279970-C09A-0F45-8A5E-15A0E47276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3F5A94-CA3A-8648-9DCC-F0B66E51EB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8B6A6-C757-1745-AC6F-AB532E93099B}" type="slidenum">
              <a:rPr lang="en-US" smtClean="0"/>
              <a:t>‹#›</a:t>
            </a:fld>
            <a:endParaRPr lang="en-US"/>
          </a:p>
        </p:txBody>
      </p:sp>
    </p:spTree>
    <p:extLst>
      <p:ext uri="{BB962C8B-B14F-4D97-AF65-F5344CB8AC3E}">
        <p14:creationId xmlns:p14="http://schemas.microsoft.com/office/powerpoint/2010/main" val="1475928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image" Target="../media/image11.jpeg"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2" Type="http://schemas.openxmlformats.org/officeDocument/2006/relationships/image" Target="../media/image1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B563-1B8C-664F-9C2E-3C55D76086A9}"/>
              </a:ext>
            </a:extLst>
          </p:cNvPr>
          <p:cNvSpPr>
            <a:spLocks noGrp="1"/>
          </p:cNvSpPr>
          <p:nvPr>
            <p:ph type="ctrTitle"/>
          </p:nvPr>
        </p:nvSpPr>
        <p:spPr>
          <a:xfrm>
            <a:off x="1524000" y="2357439"/>
            <a:ext cx="9144000" cy="1303734"/>
          </a:xfrm>
        </p:spPr>
        <p:txBody>
          <a:bodyPr/>
          <a:lstStyle/>
          <a:p>
            <a:r>
              <a:rPr lang="en-US" b="1"/>
              <a:t>OSTEOARTHRITIS</a:t>
            </a:r>
          </a:p>
        </p:txBody>
      </p:sp>
    </p:spTree>
    <p:extLst>
      <p:ext uri="{BB962C8B-B14F-4D97-AF65-F5344CB8AC3E}">
        <p14:creationId xmlns:p14="http://schemas.microsoft.com/office/powerpoint/2010/main" val="4167672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D568B-A483-9F44-B405-86BF6655E4A0}"/>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5572AA46-2888-644D-8C6B-F61E8C4530E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03475" y="1825625"/>
            <a:ext cx="4785049" cy="4351338"/>
          </a:xfrm>
        </p:spPr>
      </p:pic>
    </p:spTree>
    <p:extLst>
      <p:ext uri="{BB962C8B-B14F-4D97-AF65-F5344CB8AC3E}">
        <p14:creationId xmlns:p14="http://schemas.microsoft.com/office/powerpoint/2010/main" val="934765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00755-0CE5-CB42-A73C-2CBD391FCEAD}"/>
              </a:ext>
            </a:extLst>
          </p:cNvPr>
          <p:cNvSpPr>
            <a:spLocks noGrp="1"/>
          </p:cNvSpPr>
          <p:nvPr>
            <p:ph type="title"/>
          </p:nvPr>
        </p:nvSpPr>
        <p:spPr/>
        <p:txBody>
          <a:bodyPr/>
          <a:lstStyle/>
          <a:p>
            <a:r>
              <a:rPr lang="en-US" b="1"/>
              <a:t>Knee OA</a:t>
            </a:r>
          </a:p>
        </p:txBody>
      </p:sp>
      <p:sp>
        <p:nvSpPr>
          <p:cNvPr id="3" name="Content Placeholder 2">
            <a:extLst>
              <a:ext uri="{FF2B5EF4-FFF2-40B4-BE49-F238E27FC236}">
                <a16:creationId xmlns:a16="http://schemas.microsoft.com/office/drawing/2014/main" id="{E59FB36C-6985-C846-9139-96D7CF1D49C1}"/>
              </a:ext>
            </a:extLst>
          </p:cNvPr>
          <p:cNvSpPr>
            <a:spLocks noGrp="1"/>
          </p:cNvSpPr>
          <p:nvPr>
            <p:ph idx="1"/>
          </p:nvPr>
        </p:nvSpPr>
        <p:spPr>
          <a:xfrm>
            <a:off x="838200" y="1410891"/>
            <a:ext cx="10515600" cy="4766072"/>
          </a:xfrm>
        </p:spPr>
        <p:txBody>
          <a:bodyPr/>
          <a:lstStyle/>
          <a:p>
            <a:r>
              <a:rPr lang="en-US"/>
              <a:t>Affects patello-femoral and medial tibio-femoral compartments of this joint. </a:t>
            </a:r>
          </a:p>
          <a:p>
            <a:r>
              <a:rPr lang="en-US"/>
              <a:t>Occurs as isolated or part of Generalized OA. </a:t>
            </a:r>
          </a:p>
          <a:p>
            <a:r>
              <a:rPr lang="en-US"/>
              <a:t>Most patients, typically women have bilateral and symmetrical involvement. </a:t>
            </a:r>
          </a:p>
          <a:p>
            <a:r>
              <a:rPr lang="en-US"/>
              <a:t>Men have unilateral OA. Trauma most important risk factor. </a:t>
            </a:r>
          </a:p>
          <a:p>
            <a:r>
              <a:rPr lang="en-US"/>
              <a:t>Pain is usually localized to anterior or medial aspect of knee and upper tibia. </a:t>
            </a:r>
          </a:p>
          <a:p>
            <a:r>
              <a:rPr lang="en-US"/>
              <a:t>Patello-femoral pain worsens on up and downgoing on stairs or inclines. </a:t>
            </a:r>
          </a:p>
        </p:txBody>
      </p:sp>
    </p:spTree>
    <p:extLst>
      <p:ext uri="{BB962C8B-B14F-4D97-AF65-F5344CB8AC3E}">
        <p14:creationId xmlns:p14="http://schemas.microsoft.com/office/powerpoint/2010/main" val="3749770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740A3E-200B-114C-BEB5-11C6C50A92F9}"/>
              </a:ext>
            </a:extLst>
          </p:cNvPr>
          <p:cNvSpPr>
            <a:spLocks noGrp="1"/>
          </p:cNvSpPr>
          <p:nvPr>
            <p:ph idx="1"/>
          </p:nvPr>
        </p:nvSpPr>
        <p:spPr>
          <a:xfrm>
            <a:off x="838200" y="357188"/>
            <a:ext cx="10515600" cy="5819775"/>
          </a:xfrm>
        </p:spPr>
        <p:txBody>
          <a:bodyPr>
            <a:normAutofit/>
          </a:bodyPr>
          <a:lstStyle/>
          <a:p>
            <a:r>
              <a:rPr lang="en-US"/>
              <a:t>Post knew pain suggests complicated popliteal or baker’s cyst. </a:t>
            </a:r>
          </a:p>
          <a:p>
            <a:r>
              <a:rPr lang="en-US"/>
              <a:t>Rising from chair, in and out of car, bending may be difficult. </a:t>
            </a:r>
          </a:p>
          <a:p>
            <a:r>
              <a:rPr lang="en-US" b="1"/>
              <a:t>Examination </a:t>
            </a:r>
            <a:r>
              <a:rPr lang="en-US"/>
              <a:t>findings:</a:t>
            </a:r>
          </a:p>
          <a:p>
            <a:r>
              <a:rPr lang="en-US" b="1"/>
              <a:t> a jerky, asymmetric (antalgic) gait with less time weight-bearing on the painful side .</a:t>
            </a:r>
          </a:p>
          <a:p>
            <a:r>
              <a:rPr lang="en-US" b="1"/>
              <a:t>a varus , less commonly valgus, and/or fixed flexion deformity.</a:t>
            </a:r>
          </a:p>
          <a:p>
            <a:r>
              <a:rPr lang="en-US" b="1"/>
              <a:t> joint-line and/or periarticular tenderness (secondary anserine bursitis and medial ligament enthesopathy, causing tenderness of the upper medial tibia).</a:t>
            </a:r>
          </a:p>
          <a:p>
            <a:r>
              <a:rPr lang="en-US" b="1"/>
              <a:t> weakness and wasting of the quadriceps muscle</a:t>
            </a:r>
          </a:p>
          <a:p>
            <a:r>
              <a:rPr lang="en-US" b="1"/>
              <a:t> restricted flexion/extension with coarse crepitus</a:t>
            </a:r>
          </a:p>
          <a:p>
            <a:pPr marL="0" indent="0">
              <a:buNone/>
            </a:pPr>
            <a:endParaRPr lang="en-US" b="1"/>
          </a:p>
        </p:txBody>
      </p:sp>
    </p:spTree>
    <p:extLst>
      <p:ext uri="{BB962C8B-B14F-4D97-AF65-F5344CB8AC3E}">
        <p14:creationId xmlns:p14="http://schemas.microsoft.com/office/powerpoint/2010/main" val="210580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09281F-3495-C444-BF59-D74CA7C4DF33}"/>
              </a:ext>
            </a:extLst>
          </p:cNvPr>
          <p:cNvSpPr>
            <a:spLocks noGrp="1"/>
          </p:cNvSpPr>
          <p:nvPr>
            <p:ph idx="1"/>
          </p:nvPr>
        </p:nvSpPr>
        <p:spPr>
          <a:xfrm>
            <a:off x="838200" y="321469"/>
            <a:ext cx="10515600" cy="5855494"/>
          </a:xfrm>
        </p:spPr>
        <p:txBody>
          <a:bodyPr/>
          <a:lstStyle/>
          <a:p>
            <a:r>
              <a:rPr lang="en-US" b="1"/>
              <a:t>bony swelling around the joint line. </a:t>
            </a:r>
          </a:p>
          <a:p>
            <a:r>
              <a:rPr lang="en-US"/>
              <a:t>Calcium pyrophosphate dihydrate( CPPD) crystals deposition in association with OA is most common at knee .</a:t>
            </a:r>
          </a:p>
          <a:p>
            <a:r>
              <a:rPr lang="en-US"/>
              <a:t>This results in more overt inflammatory components , </a:t>
            </a:r>
            <a:r>
              <a:rPr lang="en-US" b="1"/>
              <a:t>stiffness and effusions, </a:t>
            </a:r>
            <a:r>
              <a:rPr lang="en-US"/>
              <a:t>causing acute attacks of synovitis(</a:t>
            </a:r>
            <a:r>
              <a:rPr lang="en-US" b="1"/>
              <a:t>pseudogout)  </a:t>
            </a:r>
            <a:r>
              <a:rPr lang="en-US"/>
              <a:t>which may predict more rapid radiographic and clinical progression. </a:t>
            </a:r>
          </a:p>
          <a:p>
            <a:pPr marL="0" indent="0">
              <a:buNone/>
            </a:pPr>
            <a:endParaRPr lang="en-US"/>
          </a:p>
        </p:txBody>
      </p:sp>
    </p:spTree>
    <p:extLst>
      <p:ext uri="{BB962C8B-B14F-4D97-AF65-F5344CB8AC3E}">
        <p14:creationId xmlns:p14="http://schemas.microsoft.com/office/powerpoint/2010/main" val="2478528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96244249-73F4-5440-AF88-71956C260A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82641" y="285750"/>
            <a:ext cx="3624512" cy="5891213"/>
          </a:xfrm>
        </p:spPr>
      </p:pic>
    </p:spTree>
    <p:extLst>
      <p:ext uri="{BB962C8B-B14F-4D97-AF65-F5344CB8AC3E}">
        <p14:creationId xmlns:p14="http://schemas.microsoft.com/office/powerpoint/2010/main" val="2456475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1D653-5225-E94C-B1B9-B8901AAB5778}"/>
              </a:ext>
            </a:extLst>
          </p:cNvPr>
          <p:cNvSpPr>
            <a:spLocks noGrp="1"/>
          </p:cNvSpPr>
          <p:nvPr>
            <p:ph type="title"/>
          </p:nvPr>
        </p:nvSpPr>
        <p:spPr>
          <a:xfrm>
            <a:off x="838200" y="365125"/>
            <a:ext cx="10515600" cy="849313"/>
          </a:xfrm>
        </p:spPr>
        <p:txBody>
          <a:bodyPr/>
          <a:lstStyle/>
          <a:p>
            <a:r>
              <a:rPr lang="en-US" b="1"/>
              <a:t>Hip OA</a:t>
            </a:r>
          </a:p>
        </p:txBody>
      </p:sp>
      <p:sp>
        <p:nvSpPr>
          <p:cNvPr id="3" name="Content Placeholder 2">
            <a:extLst>
              <a:ext uri="{FF2B5EF4-FFF2-40B4-BE49-F238E27FC236}">
                <a16:creationId xmlns:a16="http://schemas.microsoft.com/office/drawing/2014/main" id="{6B98D836-3E1E-D84E-AB91-AB90C0B3915F}"/>
              </a:ext>
            </a:extLst>
          </p:cNvPr>
          <p:cNvSpPr>
            <a:spLocks noGrp="1"/>
          </p:cNvSpPr>
          <p:nvPr>
            <p:ph idx="1"/>
          </p:nvPr>
        </p:nvSpPr>
        <p:spPr>
          <a:xfrm>
            <a:off x="790575" y="1214438"/>
            <a:ext cx="10515600" cy="4783932"/>
          </a:xfrm>
        </p:spPr>
        <p:txBody>
          <a:bodyPr>
            <a:normAutofit fontScale="85000" lnSpcReduction="20000"/>
          </a:bodyPr>
          <a:lstStyle/>
          <a:p>
            <a:r>
              <a:rPr lang="en-US"/>
              <a:t>Targets superior aspect of the joint. often unilateral at presentation, frequently progresses with superolateral migration of the femoral head, and has a poor prognosis. </a:t>
            </a:r>
          </a:p>
          <a:p>
            <a:r>
              <a:rPr lang="en-US"/>
              <a:t>The less common central (medial) OA shows more central cartilage loss .</a:t>
            </a:r>
          </a:p>
          <a:p>
            <a:r>
              <a:rPr lang="en-US"/>
              <a:t> Largely confined to women. Bilateral at presentation may be associated with nodal OA.</a:t>
            </a:r>
          </a:p>
          <a:p>
            <a:r>
              <a:rPr lang="en-US"/>
              <a:t> It has a better prognosis than superior hip OA and progression to axial migration of the femoral head is uncommon.</a:t>
            </a:r>
          </a:p>
          <a:p>
            <a:r>
              <a:rPr lang="en-US"/>
              <a:t>Hip pain is maximal deep in the anterior groin, with variable radiation to the buttock, anterolateral thigh, knee or shin. </a:t>
            </a:r>
          </a:p>
          <a:p>
            <a:r>
              <a:rPr lang="en-US"/>
              <a:t>Lateral hip pain, worse on lying on that side with tenderness over the greater trochanter, suggests secondary trochanteric bursitis. Common functional difficulties are the same as for knee OA; in addition, restricted hip abduction in women may cause pain on intercourse.</a:t>
            </a:r>
          </a:p>
          <a:p>
            <a:endParaRPr lang="en-US"/>
          </a:p>
        </p:txBody>
      </p:sp>
    </p:spTree>
    <p:extLst>
      <p:ext uri="{BB962C8B-B14F-4D97-AF65-F5344CB8AC3E}">
        <p14:creationId xmlns:p14="http://schemas.microsoft.com/office/powerpoint/2010/main" val="2940619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9FB2F6-210A-C448-A914-5DC5DF17C582}"/>
              </a:ext>
            </a:extLst>
          </p:cNvPr>
          <p:cNvSpPr>
            <a:spLocks noGrp="1"/>
          </p:cNvSpPr>
          <p:nvPr>
            <p:ph idx="1"/>
          </p:nvPr>
        </p:nvSpPr>
        <p:spPr>
          <a:xfrm>
            <a:off x="838200" y="500063"/>
            <a:ext cx="10515600" cy="5676900"/>
          </a:xfrm>
        </p:spPr>
        <p:txBody>
          <a:bodyPr>
            <a:normAutofit/>
          </a:bodyPr>
          <a:lstStyle/>
          <a:p>
            <a:r>
              <a:rPr lang="en-US"/>
              <a:t>Examination may reveal:</a:t>
            </a:r>
          </a:p>
          <a:p>
            <a:r>
              <a:rPr lang="en-US"/>
              <a:t> an antalgic gait</a:t>
            </a:r>
          </a:p>
          <a:p>
            <a:r>
              <a:rPr lang="en-US"/>
              <a:t> weakness and wasting of quadriceps and gluteal muscles</a:t>
            </a:r>
          </a:p>
          <a:p>
            <a:r>
              <a:rPr lang="en-US"/>
              <a:t> pain and restriction of internal rotation with the hip flexed – the earliest and most sensitive sign of hip OA; other movements may be restricted and painful.</a:t>
            </a:r>
          </a:p>
          <a:p>
            <a:r>
              <a:rPr lang="en-US"/>
              <a:t>anterior groin tenderness just lateral to the femoral pulse.</a:t>
            </a:r>
          </a:p>
          <a:p>
            <a:r>
              <a:rPr lang="en-US"/>
              <a:t> fixed flexion, external rotation deformity of the hip.</a:t>
            </a:r>
          </a:p>
          <a:p>
            <a:r>
              <a:rPr lang="en-US"/>
              <a:t> ipsilateral leg shortening with severe joint attrition and superior femoral migration.</a:t>
            </a:r>
          </a:p>
          <a:p>
            <a:r>
              <a:rPr lang="en-US"/>
              <a:t>Although obesity is not a major risk factor for development of hip OA it is associated with more rapid progression.  </a:t>
            </a:r>
          </a:p>
        </p:txBody>
      </p:sp>
    </p:spTree>
    <p:extLst>
      <p:ext uri="{BB962C8B-B14F-4D97-AF65-F5344CB8AC3E}">
        <p14:creationId xmlns:p14="http://schemas.microsoft.com/office/powerpoint/2010/main" val="3640585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85A153F8-10F2-2342-8183-B2BB28838AD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36094" y="231775"/>
            <a:ext cx="5375010" cy="5945188"/>
          </a:xfrm>
        </p:spPr>
      </p:pic>
    </p:spTree>
    <p:extLst>
      <p:ext uri="{BB962C8B-B14F-4D97-AF65-F5344CB8AC3E}">
        <p14:creationId xmlns:p14="http://schemas.microsoft.com/office/powerpoint/2010/main" val="1463345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DEFCC-0A3A-CC47-9D55-03D7B0201DD3}"/>
              </a:ext>
            </a:extLst>
          </p:cNvPr>
          <p:cNvSpPr>
            <a:spLocks noGrp="1"/>
          </p:cNvSpPr>
          <p:nvPr>
            <p:ph type="title"/>
          </p:nvPr>
        </p:nvSpPr>
        <p:spPr/>
        <p:txBody>
          <a:bodyPr/>
          <a:lstStyle/>
          <a:p>
            <a:r>
              <a:rPr lang="en-US" b="1"/>
              <a:t>Spine OA</a:t>
            </a:r>
          </a:p>
        </p:txBody>
      </p:sp>
      <p:sp>
        <p:nvSpPr>
          <p:cNvPr id="3" name="Content Placeholder 2">
            <a:extLst>
              <a:ext uri="{FF2B5EF4-FFF2-40B4-BE49-F238E27FC236}">
                <a16:creationId xmlns:a16="http://schemas.microsoft.com/office/drawing/2014/main" id="{DA5E7742-6C3B-7541-B8BE-AB39923A13A3}"/>
              </a:ext>
            </a:extLst>
          </p:cNvPr>
          <p:cNvSpPr>
            <a:spLocks noGrp="1"/>
          </p:cNvSpPr>
          <p:nvPr>
            <p:ph idx="1"/>
          </p:nvPr>
        </p:nvSpPr>
        <p:spPr/>
        <p:txBody>
          <a:bodyPr>
            <a:normAutofit fontScale="85000" lnSpcReduction="20000"/>
          </a:bodyPr>
          <a:lstStyle/>
          <a:p>
            <a:r>
              <a:rPr lang="en-US"/>
              <a:t>The cervical OA cervical Spondylosis. </a:t>
            </a:r>
          </a:p>
          <a:p>
            <a:r>
              <a:rPr lang="en-US"/>
              <a:t> lumbar spine  OA is called Lumbar Lordosis. </a:t>
            </a:r>
          </a:p>
          <a:p>
            <a:r>
              <a:rPr lang="en-US"/>
              <a:t> predominantly targeted by OA.</a:t>
            </a:r>
          </a:p>
          <a:p>
            <a:r>
              <a:rPr lang="en-US"/>
              <a:t>OA may occur in isolation or as part of generalised OA. </a:t>
            </a:r>
          </a:p>
          <a:p>
            <a:r>
              <a:rPr lang="en-US"/>
              <a:t>The typical presentation is with pain localised to the low back region or the neck, although radiation of pain to the arms, buttocks and legs may also occur due to nerve root compression. </a:t>
            </a:r>
          </a:p>
          <a:p>
            <a:r>
              <a:rPr lang="en-US"/>
              <a:t> Pain is typically relieved by rest and worse on movement. </a:t>
            </a:r>
          </a:p>
          <a:p>
            <a:r>
              <a:rPr lang="en-US"/>
              <a:t> </a:t>
            </a:r>
            <a:r>
              <a:rPr lang="en-US" b="1"/>
              <a:t>Examination</a:t>
            </a:r>
            <a:r>
              <a:rPr lang="en-US"/>
              <a:t>: the range of movement may be limited and loss of lumbar lordosis is typical. </a:t>
            </a:r>
          </a:p>
          <a:p>
            <a:r>
              <a:rPr lang="en-US"/>
              <a:t>The straight leg-raising test or femoral stretch test may be positive and neurological signs may be seen in the legs where there is complicating spinal stenosis or nerve root compression.</a:t>
            </a:r>
          </a:p>
        </p:txBody>
      </p:sp>
    </p:spTree>
    <p:extLst>
      <p:ext uri="{BB962C8B-B14F-4D97-AF65-F5344CB8AC3E}">
        <p14:creationId xmlns:p14="http://schemas.microsoft.com/office/powerpoint/2010/main" val="1502110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6709C077-4392-964A-95E1-2F215BED8A5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57501" y="642938"/>
            <a:ext cx="5767874" cy="5947171"/>
          </a:xfrm>
        </p:spPr>
      </p:pic>
    </p:spTree>
    <p:extLst>
      <p:ext uri="{BB962C8B-B14F-4D97-AF65-F5344CB8AC3E}">
        <p14:creationId xmlns:p14="http://schemas.microsoft.com/office/powerpoint/2010/main" val="2076412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947B6-E653-CD42-96D5-4B54E4A1CC08}"/>
              </a:ext>
            </a:extLst>
          </p:cNvPr>
          <p:cNvSpPr>
            <a:spLocks noGrp="1"/>
          </p:cNvSpPr>
          <p:nvPr>
            <p:ph type="title"/>
          </p:nvPr>
        </p:nvSpPr>
        <p:spPr>
          <a:xfrm>
            <a:off x="838200" y="18255"/>
            <a:ext cx="10515600" cy="1325563"/>
          </a:xfrm>
        </p:spPr>
        <p:txBody>
          <a:bodyPr/>
          <a:lstStyle/>
          <a:p>
            <a:r>
              <a:rPr lang="en-US" b="1"/>
              <a:t>General Considerations</a:t>
            </a:r>
          </a:p>
        </p:txBody>
      </p:sp>
      <p:sp>
        <p:nvSpPr>
          <p:cNvPr id="3" name="Content Placeholder 2">
            <a:extLst>
              <a:ext uri="{FF2B5EF4-FFF2-40B4-BE49-F238E27FC236}">
                <a16:creationId xmlns:a16="http://schemas.microsoft.com/office/drawing/2014/main" id="{E24F67EA-507E-CD40-88BA-3BAA9C69EC36}"/>
              </a:ext>
            </a:extLst>
          </p:cNvPr>
          <p:cNvSpPr>
            <a:spLocks noGrp="1"/>
          </p:cNvSpPr>
          <p:nvPr>
            <p:ph idx="1"/>
          </p:nvPr>
        </p:nvSpPr>
        <p:spPr>
          <a:xfrm>
            <a:off x="838200" y="1339453"/>
            <a:ext cx="10515600" cy="4837510"/>
          </a:xfrm>
        </p:spPr>
        <p:txBody>
          <a:bodyPr>
            <a:normAutofit fontScale="92500" lnSpcReduction="10000"/>
          </a:bodyPr>
          <a:lstStyle/>
          <a:p>
            <a:r>
              <a:rPr lang="en-US"/>
              <a:t>Characterized by “</a:t>
            </a:r>
            <a:r>
              <a:rPr lang="en-US" b="1"/>
              <a:t>focal loss of articular cartilage ,subchondral osteosclerosis, osteophyte formation at the joint margin and remodelling of joint contour with enlargement  affected joints</a:t>
            </a:r>
            <a:r>
              <a:rPr lang="en-US"/>
              <a:t>”</a:t>
            </a:r>
          </a:p>
          <a:p>
            <a:r>
              <a:rPr lang="en-US"/>
              <a:t>Strong association with agening. </a:t>
            </a:r>
          </a:p>
          <a:p>
            <a:r>
              <a:rPr lang="en-US"/>
              <a:t>Major cause of  pain and disability in older people. </a:t>
            </a:r>
          </a:p>
          <a:p>
            <a:r>
              <a:rPr lang="en-US"/>
              <a:t>Joint involvement shows characteristics distribution mainly hips, knees, PIP and DIP of hands, neck and lumbar spine. </a:t>
            </a:r>
          </a:p>
          <a:p>
            <a:r>
              <a:rPr lang="en-US"/>
              <a:t>Prevalence of OA rises with age, approximately 45% people will have knee OA and 25% will have hip OA at some point. </a:t>
            </a:r>
          </a:p>
          <a:p>
            <a:r>
              <a:rPr lang="en-US"/>
              <a:t>Inflmmation can occur but is not a prominent feature. </a:t>
            </a:r>
          </a:p>
          <a:p>
            <a:r>
              <a:rPr lang="en-US"/>
              <a:t>Symptoms more prevalent in women except at hip, men are equally affected. </a:t>
            </a:r>
          </a:p>
        </p:txBody>
      </p:sp>
    </p:spTree>
    <p:extLst>
      <p:ext uri="{BB962C8B-B14F-4D97-AF65-F5344CB8AC3E}">
        <p14:creationId xmlns:p14="http://schemas.microsoft.com/office/powerpoint/2010/main" val="3163268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BE38C-3092-3A4A-8FC2-4703923D4825}"/>
              </a:ext>
            </a:extLst>
          </p:cNvPr>
          <p:cNvSpPr>
            <a:spLocks noGrp="1"/>
          </p:cNvSpPr>
          <p:nvPr>
            <p:ph type="title"/>
          </p:nvPr>
        </p:nvSpPr>
        <p:spPr/>
        <p:txBody>
          <a:bodyPr/>
          <a:lstStyle/>
          <a:p>
            <a:r>
              <a:rPr lang="en-US" b="1"/>
              <a:t>Early onset OA</a:t>
            </a:r>
          </a:p>
        </p:txBody>
      </p:sp>
      <p:pic>
        <p:nvPicPr>
          <p:cNvPr id="4" name="Picture 4">
            <a:extLst>
              <a:ext uri="{FF2B5EF4-FFF2-40B4-BE49-F238E27FC236}">
                <a16:creationId xmlns:a16="http://schemas.microsoft.com/office/drawing/2014/main" id="{0133128D-2ABC-C44D-9C45-C768AEC6A56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5266" y="1825625"/>
            <a:ext cx="7358062" cy="4460875"/>
          </a:xfrm>
        </p:spPr>
      </p:pic>
    </p:spTree>
    <p:extLst>
      <p:ext uri="{BB962C8B-B14F-4D97-AF65-F5344CB8AC3E}">
        <p14:creationId xmlns:p14="http://schemas.microsoft.com/office/powerpoint/2010/main" val="1609903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B1BFD-D3C7-BD41-BC2F-AAC608D64D96}"/>
              </a:ext>
            </a:extLst>
          </p:cNvPr>
          <p:cNvSpPr>
            <a:spLocks noGrp="1"/>
          </p:cNvSpPr>
          <p:nvPr>
            <p:ph type="title"/>
          </p:nvPr>
        </p:nvSpPr>
        <p:spPr/>
        <p:txBody>
          <a:bodyPr/>
          <a:lstStyle/>
          <a:p>
            <a:r>
              <a:rPr lang="en-US" b="1"/>
              <a:t>Erosive OA</a:t>
            </a:r>
          </a:p>
        </p:txBody>
      </p:sp>
      <p:sp>
        <p:nvSpPr>
          <p:cNvPr id="3" name="Content Placeholder 2">
            <a:extLst>
              <a:ext uri="{FF2B5EF4-FFF2-40B4-BE49-F238E27FC236}">
                <a16:creationId xmlns:a16="http://schemas.microsoft.com/office/drawing/2014/main" id="{6AF64C40-4FEC-894D-87FA-EEE0D6DC2459}"/>
              </a:ext>
            </a:extLst>
          </p:cNvPr>
          <p:cNvSpPr>
            <a:spLocks noGrp="1"/>
          </p:cNvSpPr>
          <p:nvPr>
            <p:ph idx="1"/>
          </p:nvPr>
        </p:nvSpPr>
        <p:spPr/>
        <p:txBody>
          <a:bodyPr>
            <a:normAutofit/>
          </a:bodyPr>
          <a:lstStyle/>
          <a:p>
            <a:r>
              <a:rPr lang="en-US"/>
              <a:t> Rare patients with hand OA who have a more prolonged symptom phase, more overt inflammation, more disability and worse outcome than  nodal OA.</a:t>
            </a:r>
          </a:p>
          <a:p>
            <a:r>
              <a:rPr lang="en-US"/>
              <a:t> Distinguishing features include preferential targeting of PIP joints.</a:t>
            </a:r>
          </a:p>
          <a:p>
            <a:r>
              <a:rPr lang="en-US"/>
              <a:t> subchondral erosions on X-rays, occasional ankylosis of affected joints .</a:t>
            </a:r>
          </a:p>
          <a:p>
            <a:r>
              <a:rPr lang="en-US"/>
              <a:t>lack of association with OA elsewhere. </a:t>
            </a:r>
          </a:p>
          <a:p>
            <a:r>
              <a:rPr lang="en-US"/>
              <a:t>It is unclear whether erosive OA is part of the spectrum of hand OA or a discrete subset.</a:t>
            </a:r>
          </a:p>
          <a:p>
            <a:pPr marL="0" indent="0">
              <a:buNone/>
            </a:pPr>
            <a:endParaRPr lang="en-US"/>
          </a:p>
        </p:txBody>
      </p:sp>
    </p:spTree>
    <p:extLst>
      <p:ext uri="{BB962C8B-B14F-4D97-AF65-F5344CB8AC3E}">
        <p14:creationId xmlns:p14="http://schemas.microsoft.com/office/powerpoint/2010/main" val="2045236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53312132-AC9C-2849-94A5-21C586FE45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50281" y="660400"/>
            <a:ext cx="6493353" cy="5965428"/>
          </a:xfrm>
        </p:spPr>
      </p:pic>
    </p:spTree>
    <p:extLst>
      <p:ext uri="{BB962C8B-B14F-4D97-AF65-F5344CB8AC3E}">
        <p14:creationId xmlns:p14="http://schemas.microsoft.com/office/powerpoint/2010/main" val="2929509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56E78-D14B-214B-9432-33A73262E18B}"/>
              </a:ext>
            </a:extLst>
          </p:cNvPr>
          <p:cNvSpPr>
            <a:spLocks noGrp="1"/>
          </p:cNvSpPr>
          <p:nvPr>
            <p:ph type="title"/>
          </p:nvPr>
        </p:nvSpPr>
        <p:spPr/>
        <p:txBody>
          <a:bodyPr/>
          <a:lstStyle/>
          <a:p>
            <a:r>
              <a:rPr lang="en-US" b="1"/>
              <a:t>Osteoarthritis in Old Age</a:t>
            </a:r>
          </a:p>
        </p:txBody>
      </p:sp>
      <p:pic>
        <p:nvPicPr>
          <p:cNvPr id="4" name="Picture 4">
            <a:extLst>
              <a:ext uri="{FF2B5EF4-FFF2-40B4-BE49-F238E27FC236}">
                <a16:creationId xmlns:a16="http://schemas.microsoft.com/office/drawing/2014/main" id="{48E2FA34-DA6B-604B-9D3D-730D4FBE0E8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3766" y="1464470"/>
            <a:ext cx="7447359" cy="4857750"/>
          </a:xfrm>
        </p:spPr>
      </p:pic>
    </p:spTree>
    <p:extLst>
      <p:ext uri="{BB962C8B-B14F-4D97-AF65-F5344CB8AC3E}">
        <p14:creationId xmlns:p14="http://schemas.microsoft.com/office/powerpoint/2010/main" val="2023597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5A6CF-BC19-B54D-812B-E204ADF8AC4B}"/>
              </a:ext>
            </a:extLst>
          </p:cNvPr>
          <p:cNvSpPr>
            <a:spLocks noGrp="1"/>
          </p:cNvSpPr>
          <p:nvPr>
            <p:ph type="title"/>
          </p:nvPr>
        </p:nvSpPr>
        <p:spPr>
          <a:xfrm>
            <a:off x="-47625" y="125015"/>
            <a:ext cx="11733609" cy="1339453"/>
          </a:xfrm>
        </p:spPr>
        <p:txBody>
          <a:bodyPr/>
          <a:lstStyle/>
          <a:p>
            <a:r>
              <a:rPr lang="en-US" b="1"/>
              <a:t>Investigations</a:t>
            </a:r>
          </a:p>
        </p:txBody>
      </p:sp>
      <p:sp>
        <p:nvSpPr>
          <p:cNvPr id="3" name="Content Placeholder 2">
            <a:extLst>
              <a:ext uri="{FF2B5EF4-FFF2-40B4-BE49-F238E27FC236}">
                <a16:creationId xmlns:a16="http://schemas.microsoft.com/office/drawing/2014/main" id="{9862CDDD-A54D-F248-A66E-0657B0C0D00E}"/>
              </a:ext>
            </a:extLst>
          </p:cNvPr>
          <p:cNvSpPr>
            <a:spLocks noGrp="1"/>
          </p:cNvSpPr>
          <p:nvPr>
            <p:ph idx="1"/>
          </p:nvPr>
        </p:nvSpPr>
        <p:spPr>
          <a:xfrm>
            <a:off x="230981" y="1464469"/>
            <a:ext cx="11502628" cy="5268515"/>
          </a:xfrm>
        </p:spPr>
        <p:txBody>
          <a:bodyPr>
            <a:normAutofit fontScale="70000" lnSpcReduction="20000"/>
          </a:bodyPr>
          <a:lstStyle/>
          <a:p>
            <a:r>
              <a:rPr lang="en-US"/>
              <a:t> </a:t>
            </a:r>
            <a:r>
              <a:rPr lang="en-US" b="1"/>
              <a:t>Plain Xray</a:t>
            </a:r>
            <a:r>
              <a:rPr lang="en-US"/>
              <a:t> .</a:t>
            </a:r>
          </a:p>
          <a:p>
            <a:r>
              <a:rPr lang="en-US"/>
              <a:t> </a:t>
            </a:r>
            <a:r>
              <a:rPr lang="en-US" b="1"/>
              <a:t>Hip</a:t>
            </a:r>
            <a:r>
              <a:rPr lang="en-US"/>
              <a:t> </a:t>
            </a:r>
            <a:r>
              <a:rPr lang="en-US" b="1"/>
              <a:t>OA </a:t>
            </a:r>
            <a:r>
              <a:rPr lang="en-US"/>
              <a:t>assesment, non-weight bearing </a:t>
            </a:r>
            <a:r>
              <a:rPr lang="en-US" b="1"/>
              <a:t>postero-anterior</a:t>
            </a:r>
            <a:r>
              <a:rPr lang="en-US"/>
              <a:t> </a:t>
            </a:r>
            <a:r>
              <a:rPr lang="en-US" b="1"/>
              <a:t>Xrays </a:t>
            </a:r>
            <a:r>
              <a:rPr lang="en-US"/>
              <a:t>of pelvis. </a:t>
            </a:r>
          </a:p>
          <a:p>
            <a:r>
              <a:rPr lang="en-US"/>
              <a:t>Patients with </a:t>
            </a:r>
            <a:r>
              <a:rPr lang="en-US" b="1"/>
              <a:t>suspected</a:t>
            </a:r>
            <a:r>
              <a:rPr lang="en-US"/>
              <a:t> </a:t>
            </a:r>
            <a:r>
              <a:rPr lang="en-US" b="1"/>
              <a:t>knee</a:t>
            </a:r>
            <a:r>
              <a:rPr lang="en-US"/>
              <a:t> </a:t>
            </a:r>
            <a:r>
              <a:rPr lang="en-US" b="1"/>
              <a:t>OA</a:t>
            </a:r>
            <a:r>
              <a:rPr lang="en-US"/>
              <a:t> should have standing antero-posterior radio-graphs taken to assess tibio-femoral cartilage loss, and a flexed skyline view to assess patello-femoral involve-ment.</a:t>
            </a:r>
          </a:p>
          <a:p>
            <a:r>
              <a:rPr lang="en-US"/>
              <a:t> </a:t>
            </a:r>
            <a:r>
              <a:rPr lang="en-US" b="1"/>
              <a:t>Spine</a:t>
            </a:r>
            <a:r>
              <a:rPr lang="en-US"/>
              <a:t> </a:t>
            </a:r>
            <a:r>
              <a:rPr lang="en-US" b="1"/>
              <a:t>OA</a:t>
            </a:r>
            <a:r>
              <a:rPr lang="en-US"/>
              <a:t> can often be diagnosed on </a:t>
            </a:r>
            <a:r>
              <a:rPr lang="en-US" b="1"/>
              <a:t>plain</a:t>
            </a:r>
            <a:r>
              <a:rPr lang="en-US"/>
              <a:t> </a:t>
            </a:r>
            <a:r>
              <a:rPr lang="en-US" b="1"/>
              <a:t>X-ray</a:t>
            </a:r>
            <a:r>
              <a:rPr lang="en-US"/>
              <a:t>, which typically shows evidence of </a:t>
            </a:r>
            <a:r>
              <a:rPr lang="en-US" b="1"/>
              <a:t>disc</a:t>
            </a:r>
            <a:r>
              <a:rPr lang="en-US"/>
              <a:t> </a:t>
            </a:r>
            <a:r>
              <a:rPr lang="en-US" b="1"/>
              <a:t>space</a:t>
            </a:r>
            <a:r>
              <a:rPr lang="en-US"/>
              <a:t> </a:t>
            </a:r>
            <a:r>
              <a:rPr lang="en-US" b="1"/>
              <a:t>narrowing</a:t>
            </a:r>
            <a:r>
              <a:rPr lang="en-US"/>
              <a:t> and osteophytes. If </a:t>
            </a:r>
            <a:r>
              <a:rPr lang="en-US" b="1"/>
              <a:t>nerve</a:t>
            </a:r>
            <a:r>
              <a:rPr lang="en-US"/>
              <a:t> </a:t>
            </a:r>
            <a:r>
              <a:rPr lang="en-US" b="1"/>
              <a:t>root</a:t>
            </a:r>
            <a:r>
              <a:rPr lang="en-US"/>
              <a:t> </a:t>
            </a:r>
            <a:r>
              <a:rPr lang="en-US" b="1"/>
              <a:t>compression</a:t>
            </a:r>
            <a:r>
              <a:rPr lang="en-US"/>
              <a:t> or </a:t>
            </a:r>
            <a:r>
              <a:rPr lang="en-US" b="1"/>
              <a:t>spinal</a:t>
            </a:r>
            <a:r>
              <a:rPr lang="en-US"/>
              <a:t> </a:t>
            </a:r>
            <a:r>
              <a:rPr lang="en-US" b="1"/>
              <a:t>stenosis</a:t>
            </a:r>
            <a:r>
              <a:rPr lang="en-US"/>
              <a:t> is suspected, </a:t>
            </a:r>
            <a:r>
              <a:rPr lang="en-US" b="1"/>
              <a:t>MRI</a:t>
            </a:r>
            <a:r>
              <a:rPr lang="en-US"/>
              <a:t> should be performed.</a:t>
            </a:r>
          </a:p>
          <a:p>
            <a:r>
              <a:rPr lang="en-US" b="1"/>
              <a:t>Routine</a:t>
            </a:r>
            <a:r>
              <a:rPr lang="en-US"/>
              <a:t> </a:t>
            </a:r>
            <a:r>
              <a:rPr lang="en-US" b="1"/>
              <a:t>biochemistry</a:t>
            </a:r>
            <a:r>
              <a:rPr lang="en-US"/>
              <a:t>, </a:t>
            </a:r>
            <a:r>
              <a:rPr lang="en-US" b="1"/>
              <a:t>haematology</a:t>
            </a:r>
            <a:r>
              <a:rPr lang="en-US"/>
              <a:t> and </a:t>
            </a:r>
            <a:r>
              <a:rPr lang="en-US" b="1"/>
              <a:t>autoanti-body</a:t>
            </a:r>
            <a:r>
              <a:rPr lang="en-US"/>
              <a:t> tests are usually normal.</a:t>
            </a:r>
          </a:p>
          <a:p>
            <a:r>
              <a:rPr lang="en-US"/>
              <a:t> </a:t>
            </a:r>
            <a:r>
              <a:rPr lang="en-US" b="1"/>
              <a:t>Synovial</a:t>
            </a:r>
            <a:r>
              <a:rPr lang="en-US"/>
              <a:t> </a:t>
            </a:r>
            <a:r>
              <a:rPr lang="en-US" b="1"/>
              <a:t>fluid</a:t>
            </a:r>
            <a:r>
              <a:rPr lang="en-US"/>
              <a:t> </a:t>
            </a:r>
            <a:r>
              <a:rPr lang="en-US" b="1"/>
              <a:t>aspirated</a:t>
            </a:r>
            <a:r>
              <a:rPr lang="en-US"/>
              <a:t> is viscous with a </a:t>
            </a:r>
            <a:r>
              <a:rPr lang="en-US" b="1"/>
              <a:t>low</a:t>
            </a:r>
            <a:r>
              <a:rPr lang="en-US"/>
              <a:t> </a:t>
            </a:r>
            <a:r>
              <a:rPr lang="en-US" b="1"/>
              <a:t>cell</a:t>
            </a:r>
            <a:r>
              <a:rPr lang="en-US"/>
              <a:t> </a:t>
            </a:r>
            <a:r>
              <a:rPr lang="en-US" b="1"/>
              <a:t>count</a:t>
            </a:r>
            <a:r>
              <a:rPr lang="en-US"/>
              <a:t>.</a:t>
            </a:r>
          </a:p>
          <a:p>
            <a:endParaRPr lang="en-US"/>
          </a:p>
          <a:p>
            <a:r>
              <a:rPr lang="en-US"/>
              <a:t> </a:t>
            </a:r>
            <a:r>
              <a:rPr lang="en-US" b="1"/>
              <a:t>Radioisotope</a:t>
            </a:r>
            <a:r>
              <a:rPr lang="en-US"/>
              <a:t> </a:t>
            </a:r>
            <a:r>
              <a:rPr lang="en-US" b="1"/>
              <a:t>bone</a:t>
            </a:r>
            <a:r>
              <a:rPr lang="en-US"/>
              <a:t> </a:t>
            </a:r>
            <a:r>
              <a:rPr lang="en-US" b="1"/>
              <a:t>scans</a:t>
            </a:r>
            <a:r>
              <a:rPr lang="en-US"/>
              <a:t> performed for other reasons often show, , discrete</a:t>
            </a:r>
          </a:p>
          <a:p>
            <a:pPr marL="0" indent="0">
              <a:buNone/>
            </a:pPr>
            <a:r>
              <a:rPr lang="en-US"/>
              <a:t> increased uptake in OA joints due to increased bone remodelling.</a:t>
            </a:r>
          </a:p>
          <a:p>
            <a:endParaRPr lang="en-US"/>
          </a:p>
          <a:p>
            <a:r>
              <a:rPr lang="en-US" b="1"/>
              <a:t>Unexplained</a:t>
            </a:r>
            <a:r>
              <a:rPr lang="en-US"/>
              <a:t> early-onset OA requires additional investigations, </a:t>
            </a:r>
          </a:p>
          <a:p>
            <a:r>
              <a:rPr lang="en-US"/>
              <a:t> </a:t>
            </a:r>
            <a:r>
              <a:rPr lang="en-US" b="1"/>
              <a:t>X-rays</a:t>
            </a:r>
            <a:r>
              <a:rPr lang="en-US"/>
              <a:t> may show typical features of </a:t>
            </a:r>
            <a:r>
              <a:rPr lang="en-US" b="1"/>
              <a:t>dysplasia</a:t>
            </a:r>
            <a:r>
              <a:rPr lang="en-US"/>
              <a:t> or </a:t>
            </a:r>
            <a:r>
              <a:rPr lang="en-US" b="1"/>
              <a:t>avascular</a:t>
            </a:r>
            <a:r>
              <a:rPr lang="en-US"/>
              <a:t> </a:t>
            </a:r>
            <a:r>
              <a:rPr lang="en-US" b="1"/>
              <a:t>necrosis</a:t>
            </a:r>
            <a:r>
              <a:rPr lang="en-US"/>
              <a:t>, widening of joint spaces in </a:t>
            </a:r>
            <a:r>
              <a:rPr lang="en-US" b="1"/>
              <a:t>acro-</a:t>
            </a:r>
          </a:p>
          <a:p>
            <a:pPr marL="0" indent="0">
              <a:buNone/>
            </a:pPr>
            <a:r>
              <a:rPr lang="en-US" b="1"/>
              <a:t>megaly</a:t>
            </a:r>
            <a:r>
              <a:rPr lang="en-US"/>
              <a:t>, </a:t>
            </a:r>
            <a:r>
              <a:rPr lang="en-US" b="1"/>
              <a:t>multiple</a:t>
            </a:r>
            <a:r>
              <a:rPr lang="en-US"/>
              <a:t> </a:t>
            </a:r>
            <a:r>
              <a:rPr lang="en-US" b="1"/>
              <a:t>cysts</a:t>
            </a:r>
            <a:r>
              <a:rPr lang="en-US"/>
              <a:t> and </a:t>
            </a:r>
            <a:r>
              <a:rPr lang="en-US" b="1"/>
              <a:t>chondrocalcinosis</a:t>
            </a:r>
            <a:r>
              <a:rPr lang="en-US"/>
              <a:t> in </a:t>
            </a:r>
            <a:r>
              <a:rPr lang="en-US" b="1"/>
              <a:t>haemo-chromatosis</a:t>
            </a:r>
            <a:r>
              <a:rPr lang="en-US"/>
              <a:t>  or </a:t>
            </a:r>
            <a:r>
              <a:rPr lang="en-US" b="1"/>
              <a:t>disorganised</a:t>
            </a:r>
            <a:r>
              <a:rPr lang="en-US"/>
              <a:t> </a:t>
            </a:r>
            <a:r>
              <a:rPr lang="en-US" b="1"/>
              <a:t>architecture</a:t>
            </a:r>
            <a:r>
              <a:rPr lang="en-US"/>
              <a:t> in</a:t>
            </a:r>
          </a:p>
          <a:p>
            <a:pPr marL="0" indent="0">
              <a:buNone/>
            </a:pPr>
            <a:r>
              <a:rPr lang="en-US"/>
              <a:t> </a:t>
            </a:r>
            <a:r>
              <a:rPr lang="en-US" b="1"/>
              <a:t>neuropathic</a:t>
            </a:r>
            <a:r>
              <a:rPr lang="en-US"/>
              <a:t> joints.</a:t>
            </a:r>
          </a:p>
        </p:txBody>
      </p:sp>
    </p:spTree>
    <p:extLst>
      <p:ext uri="{BB962C8B-B14F-4D97-AF65-F5344CB8AC3E}">
        <p14:creationId xmlns:p14="http://schemas.microsoft.com/office/powerpoint/2010/main" val="3223837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1E96-AA22-D04B-AD31-5861339D11D0}"/>
              </a:ext>
            </a:extLst>
          </p:cNvPr>
          <p:cNvSpPr>
            <a:spLocks noGrp="1"/>
          </p:cNvSpPr>
          <p:nvPr>
            <p:ph type="title"/>
          </p:nvPr>
        </p:nvSpPr>
        <p:spPr/>
        <p:txBody>
          <a:bodyPr/>
          <a:lstStyle/>
          <a:p>
            <a:r>
              <a:rPr lang="en-US" b="1"/>
              <a:t>Management</a:t>
            </a:r>
          </a:p>
        </p:txBody>
      </p:sp>
      <p:sp>
        <p:nvSpPr>
          <p:cNvPr id="3" name="Content Placeholder 2">
            <a:extLst>
              <a:ext uri="{FF2B5EF4-FFF2-40B4-BE49-F238E27FC236}">
                <a16:creationId xmlns:a16="http://schemas.microsoft.com/office/drawing/2014/main" id="{E470168F-D9CA-3E4C-B92B-C92E6F84C1EA}"/>
              </a:ext>
            </a:extLst>
          </p:cNvPr>
          <p:cNvSpPr>
            <a:spLocks noGrp="1"/>
          </p:cNvSpPr>
          <p:nvPr>
            <p:ph idx="1"/>
          </p:nvPr>
        </p:nvSpPr>
        <p:spPr/>
        <p:txBody>
          <a:bodyPr/>
          <a:lstStyle/>
          <a:p>
            <a:pPr marL="514350" indent="-514350">
              <a:buFont typeface="+mj-lt"/>
              <a:buAutoNum type="arabicPeriod"/>
            </a:pPr>
            <a:r>
              <a:rPr lang="en-US"/>
              <a:t>Education and other general measures</a:t>
            </a:r>
          </a:p>
          <a:p>
            <a:pPr marL="514350" indent="-514350">
              <a:buFont typeface="+mj-lt"/>
              <a:buAutoNum type="arabicPeriod"/>
            </a:pPr>
            <a:r>
              <a:rPr lang="en-US"/>
              <a:t>Analgesics and anti-inflammatory drugs</a:t>
            </a:r>
          </a:p>
          <a:p>
            <a:pPr marL="514350" indent="-514350">
              <a:buFont typeface="+mj-lt"/>
              <a:buAutoNum type="arabicPeriod"/>
            </a:pPr>
            <a:r>
              <a:rPr lang="en-US"/>
              <a:t>Corticosteroid injections</a:t>
            </a:r>
          </a:p>
          <a:p>
            <a:pPr marL="514350" indent="-514350">
              <a:buFont typeface="+mj-lt"/>
              <a:buAutoNum type="arabicPeriod"/>
            </a:pPr>
            <a:r>
              <a:rPr lang="en-US"/>
              <a:t>Chondroitin and glucosamine</a:t>
            </a:r>
          </a:p>
          <a:p>
            <a:pPr marL="514350" indent="-514350">
              <a:buFont typeface="+mj-lt"/>
              <a:buAutoNum type="arabicPeriod"/>
            </a:pPr>
            <a:r>
              <a:rPr lang="en-US"/>
              <a:t>Hyaluronan injections</a:t>
            </a:r>
          </a:p>
          <a:p>
            <a:pPr marL="514350" indent="-514350">
              <a:buFont typeface="+mj-lt"/>
              <a:buAutoNum type="arabicPeriod"/>
            </a:pPr>
            <a:r>
              <a:rPr lang="en-US"/>
              <a:t>Disease modifying therapies</a:t>
            </a:r>
          </a:p>
          <a:p>
            <a:pPr marL="514350" indent="-514350">
              <a:buFont typeface="+mj-lt"/>
              <a:buAutoNum type="arabicPeriod"/>
            </a:pPr>
            <a:r>
              <a:rPr lang="en-US"/>
              <a:t>Surgery</a:t>
            </a:r>
          </a:p>
        </p:txBody>
      </p:sp>
    </p:spTree>
    <p:extLst>
      <p:ext uri="{BB962C8B-B14F-4D97-AF65-F5344CB8AC3E}">
        <p14:creationId xmlns:p14="http://schemas.microsoft.com/office/powerpoint/2010/main" val="3773549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F9D27-1815-CF4B-89D7-3B8F2AD8C38B}"/>
              </a:ext>
            </a:extLst>
          </p:cNvPr>
          <p:cNvSpPr>
            <a:spLocks noGrp="1"/>
          </p:cNvSpPr>
          <p:nvPr>
            <p:ph type="title"/>
          </p:nvPr>
        </p:nvSpPr>
        <p:spPr/>
        <p:txBody>
          <a:bodyPr/>
          <a:lstStyle/>
          <a:p>
            <a:r>
              <a:rPr lang="en-US" b="1"/>
              <a:t>Management</a:t>
            </a:r>
          </a:p>
        </p:txBody>
      </p:sp>
      <p:pic>
        <p:nvPicPr>
          <p:cNvPr id="4" name="Picture 4">
            <a:extLst>
              <a:ext uri="{FF2B5EF4-FFF2-40B4-BE49-F238E27FC236}">
                <a16:creationId xmlns:a16="http://schemas.microsoft.com/office/drawing/2014/main" id="{83DBB010-056D-6A40-B3BC-887E8D6E353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0157" y="1428749"/>
            <a:ext cx="8165306" cy="4893469"/>
          </a:xfrm>
        </p:spPr>
      </p:pic>
    </p:spTree>
    <p:extLst>
      <p:ext uri="{BB962C8B-B14F-4D97-AF65-F5344CB8AC3E}">
        <p14:creationId xmlns:p14="http://schemas.microsoft.com/office/powerpoint/2010/main" val="3982224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97705-4EC4-B54E-96BB-48B02C8821F9}"/>
              </a:ext>
            </a:extLst>
          </p:cNvPr>
          <p:cNvSpPr>
            <a:spLocks noGrp="1"/>
          </p:cNvSpPr>
          <p:nvPr>
            <p:ph type="title"/>
          </p:nvPr>
        </p:nvSpPr>
        <p:spPr/>
        <p:txBody>
          <a:bodyPr/>
          <a:lstStyle/>
          <a:p>
            <a:r>
              <a:rPr lang="en-US" b="1"/>
              <a:t>Risk factors  </a:t>
            </a:r>
          </a:p>
        </p:txBody>
      </p:sp>
      <p:sp>
        <p:nvSpPr>
          <p:cNvPr id="3" name="Content Placeholder 2">
            <a:extLst>
              <a:ext uri="{FF2B5EF4-FFF2-40B4-BE49-F238E27FC236}">
                <a16:creationId xmlns:a16="http://schemas.microsoft.com/office/drawing/2014/main" id="{391F3D37-58A9-6B4C-B56A-12636C111157}"/>
              </a:ext>
            </a:extLst>
          </p:cNvPr>
          <p:cNvSpPr>
            <a:spLocks noGrp="1"/>
          </p:cNvSpPr>
          <p:nvPr>
            <p:ph idx="1"/>
          </p:nvPr>
        </p:nvSpPr>
        <p:spPr/>
        <p:txBody>
          <a:bodyPr/>
          <a:lstStyle/>
          <a:p>
            <a:r>
              <a:rPr lang="en-US"/>
              <a:t>Genetic and Environmental factors. </a:t>
            </a:r>
          </a:p>
          <a:p>
            <a:r>
              <a:rPr lang="en-US"/>
              <a:t>Farmers, miners and athletes affected esp joint traumas. </a:t>
            </a:r>
          </a:p>
          <a:p>
            <a:r>
              <a:rPr lang="en-US"/>
              <a:t>Congenital abnormalities e.g slippage of femoral epiphysis are also associated with high risk. Also pagets disease. </a:t>
            </a:r>
          </a:p>
          <a:p>
            <a:r>
              <a:rPr lang="en-US"/>
              <a:t>Obesity does have a role. </a:t>
            </a:r>
          </a:p>
          <a:p>
            <a:r>
              <a:rPr lang="en-US"/>
              <a:t>HRT decreases risk. </a:t>
            </a:r>
          </a:p>
          <a:p>
            <a:pPr marL="0" indent="0">
              <a:buNone/>
            </a:pPr>
            <a:endParaRPr lang="en-US"/>
          </a:p>
          <a:p>
            <a:endParaRPr lang="en-US"/>
          </a:p>
        </p:txBody>
      </p:sp>
    </p:spTree>
    <p:extLst>
      <p:ext uri="{BB962C8B-B14F-4D97-AF65-F5344CB8AC3E}">
        <p14:creationId xmlns:p14="http://schemas.microsoft.com/office/powerpoint/2010/main" val="140230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6E5BB41E-1135-414B-8B77-26C6A22ED74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11141" y="875109"/>
            <a:ext cx="4357747" cy="5301854"/>
          </a:xfrm>
        </p:spPr>
      </p:pic>
    </p:spTree>
    <p:extLst>
      <p:ext uri="{BB962C8B-B14F-4D97-AF65-F5344CB8AC3E}">
        <p14:creationId xmlns:p14="http://schemas.microsoft.com/office/powerpoint/2010/main" val="3612631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1D583-5BE9-2446-9239-1C128D787258}"/>
              </a:ext>
            </a:extLst>
          </p:cNvPr>
          <p:cNvSpPr>
            <a:spLocks noGrp="1"/>
          </p:cNvSpPr>
          <p:nvPr>
            <p:ph type="title"/>
          </p:nvPr>
        </p:nvSpPr>
        <p:spPr/>
        <p:txBody>
          <a:bodyPr/>
          <a:lstStyle/>
          <a:p>
            <a:r>
              <a:rPr lang="en-US" b="1"/>
              <a:t>Pathophysiology</a:t>
            </a:r>
          </a:p>
        </p:txBody>
      </p:sp>
      <p:sp>
        <p:nvSpPr>
          <p:cNvPr id="3" name="Content Placeholder 2">
            <a:extLst>
              <a:ext uri="{FF2B5EF4-FFF2-40B4-BE49-F238E27FC236}">
                <a16:creationId xmlns:a16="http://schemas.microsoft.com/office/drawing/2014/main" id="{09A3E7B1-10CA-594C-80F2-478ED95CF9EB}"/>
              </a:ext>
            </a:extLst>
          </p:cNvPr>
          <p:cNvSpPr>
            <a:spLocks noGrp="1"/>
          </p:cNvSpPr>
          <p:nvPr>
            <p:ph idx="1"/>
          </p:nvPr>
        </p:nvSpPr>
        <p:spPr/>
        <p:txBody>
          <a:bodyPr>
            <a:normAutofit fontScale="92500"/>
          </a:bodyPr>
          <a:lstStyle/>
          <a:p>
            <a:r>
              <a:rPr lang="en-US"/>
              <a:t>Major alterations occur in cartilage, chrondrocytes divide to produce nests of metabolically active cells, intially matrix components are produced at increased rate ,at the same time </a:t>
            </a:r>
            <a:r>
              <a:rPr lang="en-US" b="1"/>
              <a:t>degradation </a:t>
            </a:r>
            <a:r>
              <a:rPr lang="en-US"/>
              <a:t>occurs. </a:t>
            </a:r>
          </a:p>
          <a:p>
            <a:r>
              <a:rPr lang="en-US"/>
              <a:t>Aggregan makes </a:t>
            </a:r>
            <a:r>
              <a:rPr lang="en-US" b="1"/>
              <a:t>cartilage vulnerable to injury. </a:t>
            </a:r>
          </a:p>
          <a:p>
            <a:r>
              <a:rPr lang="en-US" b="1"/>
              <a:t>Fissuring of cartilage </a:t>
            </a:r>
            <a:r>
              <a:rPr lang="en-US"/>
              <a:t>occurs producing deep vertical clefts”</a:t>
            </a:r>
            <a:r>
              <a:rPr lang="en-US" b="1"/>
              <a:t>Fibrillation”</a:t>
            </a:r>
          </a:p>
          <a:p>
            <a:r>
              <a:rPr lang="en-US" b="1"/>
              <a:t>Calcium pyrophosphate and calcium phosphate </a:t>
            </a:r>
            <a:r>
              <a:rPr lang="en-US"/>
              <a:t>deposits in abnorml bone. </a:t>
            </a:r>
          </a:p>
          <a:p>
            <a:r>
              <a:rPr lang="en-US" b="1"/>
              <a:t>Subchondral bone </a:t>
            </a:r>
            <a:r>
              <a:rPr lang="en-US"/>
              <a:t>is also abnormal with oateosclerosis and subchondral cyst formation. </a:t>
            </a:r>
          </a:p>
          <a:p>
            <a:r>
              <a:rPr lang="en-US"/>
              <a:t>Fibrocartilage  at joint margins also undergoes </a:t>
            </a:r>
            <a:r>
              <a:rPr lang="en-US" b="1"/>
              <a:t>enchondral ossification </a:t>
            </a:r>
            <a:r>
              <a:rPr lang="en-US"/>
              <a:t>to form osteophytes. </a:t>
            </a:r>
          </a:p>
          <a:p>
            <a:endParaRPr lang="en-US"/>
          </a:p>
        </p:txBody>
      </p:sp>
    </p:spTree>
    <p:extLst>
      <p:ext uri="{BB962C8B-B14F-4D97-AF65-F5344CB8AC3E}">
        <p14:creationId xmlns:p14="http://schemas.microsoft.com/office/powerpoint/2010/main" val="1343817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D7F974-E712-4E44-9954-D3FB4C616F31}"/>
              </a:ext>
            </a:extLst>
          </p:cNvPr>
          <p:cNvSpPr>
            <a:spLocks noGrp="1"/>
          </p:cNvSpPr>
          <p:nvPr>
            <p:ph idx="1"/>
          </p:nvPr>
        </p:nvSpPr>
        <p:spPr>
          <a:xfrm>
            <a:off x="838200" y="428625"/>
            <a:ext cx="10515600" cy="5748338"/>
          </a:xfrm>
        </p:spPr>
        <p:txBody>
          <a:bodyPr/>
          <a:lstStyle/>
          <a:p>
            <a:r>
              <a:rPr lang="en-US"/>
              <a:t>Synovium undergoes variable degrees of hyperplasia and inflammation although much less than Raand other inflammatory arthropathies.</a:t>
            </a:r>
          </a:p>
          <a:p>
            <a:r>
              <a:rPr lang="en-US"/>
              <a:t>Osteochondral bodies occur within synovium reflecting secondary metaplasia and growth. </a:t>
            </a:r>
          </a:p>
          <a:p>
            <a:r>
              <a:rPr lang="en-US"/>
              <a:t>Patients with OA have higher BMD values at sites distant from joints</a:t>
            </a:r>
          </a:p>
          <a:p>
            <a:r>
              <a:rPr lang="en-US"/>
              <a:t>Joint Capsule thickens retaining stability. </a:t>
            </a:r>
          </a:p>
          <a:p>
            <a:r>
              <a:rPr lang="en-US"/>
              <a:t>Muscles surronding affected joints show </a:t>
            </a:r>
            <a:r>
              <a:rPr lang="en-US" b="1"/>
              <a:t>wasting and Type II fibre atrophy. </a:t>
            </a:r>
            <a:endParaRPr lang="en-US"/>
          </a:p>
        </p:txBody>
      </p:sp>
    </p:spTree>
    <p:extLst>
      <p:ext uri="{BB962C8B-B14F-4D97-AF65-F5344CB8AC3E}">
        <p14:creationId xmlns:p14="http://schemas.microsoft.com/office/powerpoint/2010/main" val="1718606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49902592-2CCE-384E-8BB6-652C09C76E5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43251" y="664368"/>
            <a:ext cx="4995862" cy="5854303"/>
          </a:xfrm>
        </p:spPr>
      </p:pic>
    </p:spTree>
    <p:extLst>
      <p:ext uri="{BB962C8B-B14F-4D97-AF65-F5344CB8AC3E}">
        <p14:creationId xmlns:p14="http://schemas.microsoft.com/office/powerpoint/2010/main" val="388016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F26B9-F18E-534D-AC67-C333326A6BB6}"/>
              </a:ext>
            </a:extLst>
          </p:cNvPr>
          <p:cNvSpPr>
            <a:spLocks noGrp="1"/>
          </p:cNvSpPr>
          <p:nvPr>
            <p:ph type="title"/>
          </p:nvPr>
        </p:nvSpPr>
        <p:spPr/>
        <p:txBody>
          <a:bodyPr/>
          <a:lstStyle/>
          <a:p>
            <a:r>
              <a:rPr lang="en-US" b="1"/>
              <a:t>Clinical Features</a:t>
            </a:r>
          </a:p>
        </p:txBody>
      </p:sp>
      <p:pic>
        <p:nvPicPr>
          <p:cNvPr id="4" name="Picture 4">
            <a:extLst>
              <a:ext uri="{FF2B5EF4-FFF2-40B4-BE49-F238E27FC236}">
                <a16:creationId xmlns:a16="http://schemas.microsoft.com/office/drawing/2014/main" id="{023D7A96-F70B-0E42-B579-1D833D889FF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1876" y="1857375"/>
            <a:ext cx="4195762" cy="4635499"/>
          </a:xfrm>
        </p:spPr>
      </p:pic>
    </p:spTree>
    <p:extLst>
      <p:ext uri="{BB962C8B-B14F-4D97-AF65-F5344CB8AC3E}">
        <p14:creationId xmlns:p14="http://schemas.microsoft.com/office/powerpoint/2010/main" val="352355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1932F-4767-4F42-AA11-D0842B7534EE}"/>
              </a:ext>
            </a:extLst>
          </p:cNvPr>
          <p:cNvSpPr>
            <a:spLocks noGrp="1"/>
          </p:cNvSpPr>
          <p:nvPr>
            <p:ph type="title"/>
          </p:nvPr>
        </p:nvSpPr>
        <p:spPr/>
        <p:txBody>
          <a:bodyPr/>
          <a:lstStyle/>
          <a:p>
            <a:r>
              <a:rPr lang="en-US" b="1"/>
              <a:t>Generalized nodal OA</a:t>
            </a:r>
          </a:p>
        </p:txBody>
      </p:sp>
      <p:pic>
        <p:nvPicPr>
          <p:cNvPr id="4" name="Picture 4">
            <a:extLst>
              <a:ext uri="{FF2B5EF4-FFF2-40B4-BE49-F238E27FC236}">
                <a16:creationId xmlns:a16="http://schemas.microsoft.com/office/drawing/2014/main" id="{9C984F5B-F10C-3E4D-A510-E3E444B66BB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85938" y="1690688"/>
            <a:ext cx="7405687" cy="4802187"/>
          </a:xfrm>
        </p:spPr>
      </p:pic>
    </p:spTree>
    <p:extLst>
      <p:ext uri="{BB962C8B-B14F-4D97-AF65-F5344CB8AC3E}">
        <p14:creationId xmlns:p14="http://schemas.microsoft.com/office/powerpoint/2010/main" val="3405006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26</Slides>
  <Notes>0</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OSTEOARTHRITIS</vt:lpstr>
      <vt:lpstr>General Considerations</vt:lpstr>
      <vt:lpstr>Risk factors  </vt:lpstr>
      <vt:lpstr>PowerPoint Presentation</vt:lpstr>
      <vt:lpstr>Pathophysiology</vt:lpstr>
      <vt:lpstr>PowerPoint Presentation</vt:lpstr>
      <vt:lpstr>PowerPoint Presentation</vt:lpstr>
      <vt:lpstr>Clinical Features</vt:lpstr>
      <vt:lpstr>Generalized nodal OA</vt:lpstr>
      <vt:lpstr>PowerPoint Presentation</vt:lpstr>
      <vt:lpstr>Knee OA</vt:lpstr>
      <vt:lpstr>PowerPoint Presentation</vt:lpstr>
      <vt:lpstr>PowerPoint Presentation</vt:lpstr>
      <vt:lpstr>PowerPoint Presentation</vt:lpstr>
      <vt:lpstr>Hip OA</vt:lpstr>
      <vt:lpstr>PowerPoint Presentation</vt:lpstr>
      <vt:lpstr>PowerPoint Presentation</vt:lpstr>
      <vt:lpstr>Spine OA</vt:lpstr>
      <vt:lpstr>PowerPoint Presentation</vt:lpstr>
      <vt:lpstr>Early onset OA</vt:lpstr>
      <vt:lpstr>Erosive OA</vt:lpstr>
      <vt:lpstr>PowerPoint Presentation</vt:lpstr>
      <vt:lpstr>Osteoarthritis in Old Age</vt:lpstr>
      <vt:lpstr>Investigations</vt:lpstr>
      <vt:lpstr>Management</vt:lpstr>
      <vt:lpstr>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OSTEOARTHRITIS</dc:title>
  <dc:creator>Sumbaljami Sumbal</dc:creator>
  <cp:lastModifiedBy>Sumbaljami Sumbal</cp:lastModifiedBy>
  <cp:revision>3</cp:revision>
  <dcterms:created xsi:type="dcterms:W3CDTF">2020-05-02T09:58:55Z</dcterms:created>
  <dcterms:modified xsi:type="dcterms:W3CDTF">2020-05-04T21:03:18Z</dcterms:modified>
</cp:coreProperties>
</file>