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1066800" y="2863466"/>
            <a:ext cx="6803945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10" spc="10" dirty="0">
                <a:solidFill>
                  <a:srgbClr val="660066"/>
                </a:solidFill>
                <a:latin typeface="Arial Unicode MS"/>
                <a:cs typeface="Arial Unicode MS"/>
              </a:rPr>
              <a:t>D e s i g n  o f  a i r  c o n d i t i o n i n g  d u c t s</a:t>
            </a:r>
            <a:endParaRPr sz="2500" dirty="0">
              <a:latin typeface="Arial Unicode MS"/>
              <a:cs typeface="Arial Unicode MS"/>
            </a:endParaRPr>
          </a:p>
        </p:txBody>
      </p:sp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658" y="1020098"/>
            <a:ext cx="6423084" cy="311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53439" y="224536"/>
            <a:ext cx="4074669" cy="12893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10" spc="10" dirty="0">
                <a:solidFill>
                  <a:srgbClr val="002060"/>
                </a:solidFill>
                <a:latin typeface="Arial Unicode MS"/>
                <a:cs typeface="Arial Unicode MS"/>
              </a:rPr>
              <a:t>O t h e r  D e s i g n </a:t>
            </a:r>
            <a:endParaRPr sz="36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100" spc="10" dirty="0">
                <a:solidFill>
                  <a:srgbClr val="002060"/>
                </a:solidFill>
                <a:latin typeface="Arial Unicode MS"/>
                <a:cs typeface="Arial Unicode MS"/>
              </a:rPr>
              <a:t>C o n s i d e r a t i o n s</a:t>
            </a:r>
            <a:endParaRPr sz="3100">
              <a:latin typeface="Arial Unicode MS"/>
              <a:cs typeface="Arial Unicode MS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72540" y="1923085"/>
            <a:ext cx="3695563" cy="29546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Thermal mass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Natural light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Solar shading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Control strategies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Life safety issues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Infiltration</a:t>
            </a:r>
            <a:endParaRPr sz="3200" dirty="0">
              <a:latin typeface="Arial Unicode MS"/>
              <a:cs typeface="Arial Unicode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234940" y="1999285"/>
            <a:ext cx="3466655" cy="34470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Mixed Air</a:t>
            </a:r>
            <a:endParaRPr sz="3200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conditions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Energy in the air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Comfort level of</a:t>
            </a:r>
            <a:endParaRPr sz="3200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the air</a:t>
            </a:r>
            <a:endParaRPr sz="3200" dirty="0">
              <a:latin typeface="Arial Unicode MS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The amount of</a:t>
            </a:r>
            <a:endParaRPr sz="3200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water in the air</a:t>
            </a:r>
            <a:endParaRPr sz="3200" dirty="0">
              <a:latin typeface="Arial Unicode MS"/>
              <a:cs typeface="Arial Unicode MS"/>
            </a:endParaRPr>
          </a:p>
        </p:txBody>
      </p:sp>
      <p:pic>
        <p:nvPicPr>
          <p:cNvPr id="9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58" y="1559848"/>
            <a:ext cx="7261283" cy="2355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-205638"/>
            <a:ext cx="5066640" cy="141823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20" spc="10" dirty="0">
                <a:solidFill>
                  <a:srgbClr val="330033"/>
                </a:solidFill>
                <a:latin typeface="Arial Unicode MS"/>
                <a:cs typeface="Arial Unicode MS"/>
              </a:rPr>
              <a:t>D I S P L A C E M E N T </a:t>
            </a:r>
            <a:endParaRPr sz="36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330033"/>
                </a:solidFill>
                <a:latin typeface="Arial Unicode MS"/>
                <a:cs typeface="Arial Unicode MS"/>
              </a:rPr>
              <a:t>P R I N C I P L E S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698500" y="1816608"/>
            <a:ext cx="7309918" cy="96154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"/>
                <a:cs typeface="Arial"/>
              </a:rPr>
              <a:t>•Conditioned air moves upward past the</a:t>
            </a:r>
            <a:endParaRPr sz="3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"/>
                <a:cs typeface="Arial"/>
              </a:rPr>
              <a:t>persons breathing zone.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698500" y="3044698"/>
            <a:ext cx="7671614" cy="962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40458C"/>
                </a:solidFill>
                <a:latin typeface="Arial"/>
                <a:cs typeface="Arial"/>
              </a:rPr>
              <a:t>•This invisible plume continues an upward</a:t>
            </a:r>
            <a:endParaRPr sz="3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"/>
                <a:cs typeface="Arial"/>
              </a:rPr>
              <a:t>movement toward the ceiling.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98500" y="4274058"/>
            <a:ext cx="7463943" cy="96154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"/>
                <a:cs typeface="Arial"/>
              </a:rPr>
              <a:t>•A person will breathe lower contaminant</a:t>
            </a:r>
            <a:endParaRPr sz="3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"/>
                <a:cs typeface="Arial"/>
              </a:rPr>
              <a:t>levels vs. a mixing design.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22961"/>
            <a:ext cx="6957618" cy="141823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330033"/>
                </a:solidFill>
                <a:latin typeface="Arial Unicode MS"/>
                <a:cs typeface="Arial Unicode MS"/>
              </a:rPr>
              <a:t>D i s p l a c e m e n t </a:t>
            </a:r>
            <a:endParaRPr sz="44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660066"/>
                </a:solidFill>
                <a:latin typeface="Arial Unicode MS"/>
                <a:cs typeface="Arial Unicode MS"/>
              </a:rPr>
              <a:t>Advantages/Disadvantages</a:t>
            </a:r>
            <a:endParaRPr sz="4400">
              <a:latin typeface="Arial Unicode MS"/>
              <a:cs typeface="Arial Unicode MS"/>
            </a:endParaRPr>
          </a:p>
        </p:txBody>
      </p:sp>
      <p:pic>
        <p:nvPicPr>
          <p:cNvPr id="9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39" y="1479550"/>
            <a:ext cx="321310" cy="32131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272540" y="1368095"/>
            <a:ext cx="2262835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Advantages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86840" y="1970989"/>
            <a:ext cx="240456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672590" y="1863039"/>
            <a:ext cx="2728519" cy="475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Moderate supply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672590" y="2203399"/>
            <a:ext cx="2510181" cy="9063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air temperature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Low velocity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86840" y="2741879"/>
            <a:ext cx="240456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86840" y="3171139"/>
            <a:ext cx="240456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672590" y="3063189"/>
            <a:ext cx="2471420" cy="475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Air delivered to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672590" y="3404819"/>
            <a:ext cx="2747366" cy="4757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the comfort zone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672590" y="3746449"/>
            <a:ext cx="2468779" cy="9050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without mixing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 Accommodate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86840" y="4283659"/>
            <a:ext cx="240456" cy="238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672590" y="4517339"/>
            <a:ext cx="2648509" cy="475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more outside air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672590" y="4858969"/>
            <a:ext cx="2668778" cy="4757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for same energy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672590" y="5199329"/>
            <a:ext cx="1698346" cy="90632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cost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Very quiet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86840" y="5737809"/>
            <a:ext cx="240456" cy="238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9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40" y="1954530"/>
            <a:ext cx="321310" cy="321309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234940" y="1810410"/>
            <a:ext cx="3151479" cy="611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spc="10" dirty="0">
                <a:solidFill>
                  <a:srgbClr val="40458C"/>
                </a:solidFill>
                <a:latin typeface="Arial Unicode MS"/>
                <a:cs typeface="Arial Unicode MS"/>
              </a:rPr>
              <a:t>Disadvantages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349240" y="2489505"/>
            <a:ext cx="274808" cy="2721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634990" y="2366315"/>
            <a:ext cx="2349400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Higher initial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634990" y="2756205"/>
            <a:ext cx="1786534" cy="10352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cost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Less well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349240" y="3370885"/>
            <a:ext cx="274808" cy="2721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9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634990" y="3637585"/>
            <a:ext cx="2149450" cy="10352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understood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Too quiet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349240" y="4252265"/>
            <a:ext cx="274808" cy="2721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900">
              <a:latin typeface="Arial"/>
              <a:cs typeface="Arial"/>
            </a:endParaRPr>
          </a:p>
        </p:txBody>
      </p:sp>
      <p:pic>
        <p:nvPicPr>
          <p:cNvPr id="9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58" y="769908"/>
            <a:ext cx="3908483" cy="222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94970" y="1092200"/>
            <a:ext cx="8519010" cy="26339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57200">
              <a:lnSpc>
                <a:spcPct val="100000"/>
              </a:lnSpc>
            </a:pPr>
            <a:r>
              <a:rPr sz="3600" b="1" spc="10" dirty="0">
                <a:solidFill>
                  <a:srgbClr val="40458C"/>
                </a:solidFill>
                <a:latin typeface="Arial"/>
                <a:cs typeface="Arial"/>
              </a:rPr>
              <a:t>Earlier the use of air-conditioning for</a:t>
            </a:r>
            <a:endParaRPr sz="36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090" b="1" spc="10" dirty="0">
                <a:solidFill>
                  <a:srgbClr val="40458C"/>
                </a:solidFill>
                <a:latin typeface="Arial"/>
                <a:cs typeface="Arial"/>
              </a:rPr>
              <a:t>comfort purpose was considered a luxurious</a:t>
            </a:r>
            <a:endParaRPr sz="3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480" b="1" spc="10" dirty="0">
                <a:solidFill>
                  <a:srgbClr val="40458C"/>
                </a:solidFill>
                <a:latin typeface="Arial"/>
                <a:cs typeface="Arial"/>
              </a:rPr>
              <a:t>but now-a-day, it has been a necessity in</a:t>
            </a:r>
            <a:endParaRPr sz="34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600" b="1" spc="10" dirty="0">
                <a:solidFill>
                  <a:srgbClr val="40458C"/>
                </a:solidFill>
                <a:latin typeface="Arial"/>
                <a:cs typeface="Arial"/>
              </a:rPr>
              <a:t>extreme climatic conditions, such as</a:t>
            </a:r>
            <a:endParaRPr sz="36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240" b="1" spc="10" dirty="0">
                <a:solidFill>
                  <a:srgbClr val="40458C"/>
                </a:solidFill>
                <a:latin typeface="Arial"/>
                <a:cs typeface="Arial"/>
              </a:rPr>
              <a:t>extreme cold and hot in western countries.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94970" y="3835400"/>
            <a:ext cx="8082384" cy="15366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40" b="1" spc="10" dirty="0">
                <a:solidFill>
                  <a:srgbClr val="40458C"/>
                </a:solidFill>
                <a:latin typeface="Arial"/>
                <a:cs typeface="Arial"/>
              </a:rPr>
              <a:t>Window air conditioners are preferred for</a:t>
            </a:r>
            <a:endParaRPr sz="3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240" b="1" spc="10" dirty="0">
                <a:solidFill>
                  <a:srgbClr val="40458C"/>
                </a:solidFill>
                <a:latin typeface="Arial"/>
                <a:cs typeface="Arial"/>
              </a:rPr>
              <a:t>office rooms while large centralized units</a:t>
            </a:r>
            <a:endParaRPr sz="3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3600" b="1" spc="10" dirty="0">
                <a:solidFill>
                  <a:srgbClr val="40458C"/>
                </a:solidFill>
                <a:latin typeface="Arial"/>
                <a:cs typeface="Arial"/>
              </a:rPr>
              <a:t>are installed for conditioning the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94970" y="5481320"/>
            <a:ext cx="4959706" cy="43936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10" b="1" spc="10" dirty="0">
                <a:solidFill>
                  <a:srgbClr val="40458C"/>
                </a:solidFill>
                <a:latin typeface="Arial"/>
                <a:cs typeface="Arial"/>
              </a:rPr>
              <a:t>auditorium, hospitals etc.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624840" y="453136"/>
            <a:ext cx="6107432" cy="6797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60" spc="10" dirty="0">
                <a:solidFill>
                  <a:srgbClr val="330033"/>
                </a:solidFill>
                <a:latin typeface="Arial Unicode MS"/>
                <a:cs typeface="Arial Unicode MS"/>
              </a:rPr>
              <a:t>  </a:t>
            </a:r>
            <a:r>
              <a:rPr sz="3160" spc="10" dirty="0">
                <a:solidFill>
                  <a:srgbClr val="330033"/>
                </a:solidFill>
                <a:latin typeface="Arial Unicode MS"/>
                <a:cs typeface="Arial Unicode MS"/>
              </a:rPr>
              <a:t>A i r  c o n d i t i o n i n g  d u c t s</a:t>
            </a:r>
            <a:endParaRPr sz="3100">
              <a:latin typeface="Arial Unicode MS"/>
              <a:cs typeface="Arial Unicode MS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72540" y="1465885"/>
            <a:ext cx="6737101" cy="34917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sz="2570" spc="10" dirty="0">
                <a:solidFill>
                  <a:srgbClr val="40458C"/>
                </a:solidFill>
                <a:latin typeface="+mj-lt"/>
                <a:cs typeface="Arial Unicode MS"/>
              </a:rPr>
              <a:t>T h e  p u r p o s e  o f  a i r  c o n d i t i o n i n g </a:t>
            </a:r>
            <a:endParaRPr sz="2500" dirty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2600" spc="10" dirty="0">
                <a:solidFill>
                  <a:srgbClr val="40458C"/>
                </a:solidFill>
                <a:latin typeface="+mj-lt"/>
                <a:cs typeface="Arial Unicode MS"/>
              </a:rPr>
              <a:t>d u c t w o r k  i s  t o  d e l i v e r  a i r  f r o m </a:t>
            </a:r>
            <a:endParaRPr sz="2600" dirty="0" smtClean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272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t h e  f a n  t o  t h e  d </a:t>
            </a:r>
            <a:r>
              <a:rPr sz="2720" spc="10" dirty="0" err="1" smtClean="0">
                <a:solidFill>
                  <a:srgbClr val="40458C"/>
                </a:solidFill>
                <a:latin typeface="+mj-lt"/>
                <a:cs typeface="Arial Unicode MS"/>
              </a:rPr>
              <a:t>i</a:t>
            </a:r>
            <a:r>
              <a:rPr sz="272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 f </a:t>
            </a:r>
            <a:r>
              <a:rPr sz="2720" spc="10" dirty="0" err="1" smtClean="0">
                <a:solidFill>
                  <a:srgbClr val="40458C"/>
                </a:solidFill>
                <a:latin typeface="+mj-lt"/>
                <a:cs typeface="Arial Unicode MS"/>
              </a:rPr>
              <a:t>f</a:t>
            </a:r>
            <a:r>
              <a:rPr sz="272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 u s e r s  w h </a:t>
            </a:r>
            <a:r>
              <a:rPr sz="2720" spc="10" dirty="0" err="1" smtClean="0">
                <a:solidFill>
                  <a:srgbClr val="40458C"/>
                </a:solidFill>
                <a:latin typeface="+mj-lt"/>
                <a:cs typeface="Arial Unicode MS"/>
              </a:rPr>
              <a:t>i</a:t>
            </a:r>
            <a:r>
              <a:rPr sz="272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 c h </a:t>
            </a:r>
            <a:endParaRPr sz="2700" dirty="0" smtClean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272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d </a:t>
            </a:r>
            <a:r>
              <a:rPr sz="2720" spc="10" dirty="0">
                <a:solidFill>
                  <a:srgbClr val="40458C"/>
                </a:solidFill>
                <a:latin typeface="+mj-lt"/>
                <a:cs typeface="Arial Unicode MS"/>
              </a:rPr>
              <a:t>i s t r i b u t e  t h e  a i r  t o  t h e  r o o m .</a:t>
            </a:r>
            <a:endParaRPr sz="2700" dirty="0">
              <a:latin typeface="+mj-lt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sz="3200" spc="10" dirty="0">
                <a:solidFill>
                  <a:srgbClr val="40458C"/>
                </a:solidFill>
                <a:latin typeface="+mj-lt"/>
                <a:cs typeface="Arial Unicode MS"/>
              </a:rPr>
              <a:t>A i r  M o v e s  T h r o u g h  t h e </a:t>
            </a:r>
            <a:endParaRPr sz="3200" dirty="0" smtClean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311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D u c t w o r k  </a:t>
            </a:r>
            <a:r>
              <a:rPr sz="3110" spc="10" dirty="0" err="1" smtClean="0">
                <a:solidFill>
                  <a:srgbClr val="40458C"/>
                </a:solidFill>
                <a:latin typeface="+mj-lt"/>
                <a:cs typeface="Arial Unicode MS"/>
              </a:rPr>
              <a:t>i</a:t>
            </a:r>
            <a:r>
              <a:rPr sz="311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 n  R e s p o n s e  t o  a </a:t>
            </a:r>
            <a:endParaRPr sz="3100" dirty="0" smtClean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257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P </a:t>
            </a:r>
            <a:r>
              <a:rPr sz="2570" spc="10" dirty="0">
                <a:solidFill>
                  <a:srgbClr val="40458C"/>
                </a:solidFill>
                <a:latin typeface="+mj-lt"/>
                <a:cs typeface="Arial Unicode MS"/>
              </a:rPr>
              <a:t>r e s s u r e  D i f f e r e n c e  C r e a t e d  b y </a:t>
            </a:r>
            <a:endParaRPr sz="2500" dirty="0">
              <a:latin typeface="+mj-lt"/>
              <a:cs typeface="Arial Unicode MS"/>
            </a:endParaRPr>
          </a:p>
          <a:p>
            <a:pPr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+mj-lt"/>
                <a:cs typeface="Arial Unicode MS"/>
              </a:rPr>
              <a:t>t h e  F a n</a:t>
            </a:r>
            <a:endParaRPr sz="3200" dirty="0">
              <a:latin typeface="+mj-lt"/>
              <a:cs typeface="Arial Unicode MS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58" y="1055658"/>
            <a:ext cx="4822883" cy="222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693521"/>
            <a:ext cx="7400747" cy="747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320" spc="10" dirty="0">
                <a:solidFill>
                  <a:srgbClr val="330033"/>
                </a:solidFill>
                <a:latin typeface="Arial Unicode MS"/>
                <a:cs typeface="Arial Unicode MS"/>
              </a:rPr>
              <a:t>D u c t w o r k  C o n s i d e r a t i o n s</a:t>
            </a:r>
            <a:endParaRPr sz="3300">
              <a:latin typeface="Arial Unicode MS"/>
              <a:cs typeface="Arial Unicode MS"/>
            </a:endParaRPr>
          </a:p>
        </p:txBody>
      </p:sp>
      <p:pic>
        <p:nvPicPr>
          <p:cNvPr id="1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2033270"/>
            <a:ext cx="321310" cy="32131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891539" y="1923085"/>
            <a:ext cx="3371493" cy="28996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S h a p e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S i z e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A s p e c t  r a t i o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0458C"/>
                </a:solidFill>
                <a:latin typeface="Arial Unicode MS"/>
                <a:cs typeface="Arial Unicode MS"/>
              </a:rPr>
              <a:t>V e l o c i t y</a:t>
            </a:r>
            <a:endParaRPr sz="3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570" spc="10" dirty="0">
                <a:solidFill>
                  <a:srgbClr val="40458C"/>
                </a:solidFill>
                <a:latin typeface="Arial Unicode MS"/>
                <a:cs typeface="Arial Unicode MS"/>
              </a:rPr>
              <a:t>S t a t i c  P r e s s u r e </a:t>
            </a:r>
            <a:endParaRPr sz="2500">
              <a:latin typeface="Arial Unicode MS"/>
              <a:cs typeface="Arial Unicode MS"/>
            </a:endParaRPr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2622550"/>
            <a:ext cx="321310" cy="321309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211830"/>
            <a:ext cx="321310" cy="321310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801110"/>
            <a:ext cx="321310" cy="321310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4389120"/>
            <a:ext cx="321310" cy="321310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58" y="1360458"/>
            <a:ext cx="7185083" cy="22283"/>
          </a:xfrm>
          <a:prstGeom prst="rect">
            <a:avLst/>
          </a:prstGeom>
        </p:spPr>
      </p:pic>
      <p:pic>
        <p:nvPicPr>
          <p:cNvPr id="2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676400"/>
            <a:ext cx="4749800" cy="42659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53439" y="790041"/>
            <a:ext cx="2798470" cy="747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470" spc="10" dirty="0">
                <a:solidFill>
                  <a:srgbClr val="330033"/>
                </a:solidFill>
                <a:latin typeface="Arial Unicode MS"/>
                <a:cs typeface="Arial Unicode MS"/>
              </a:rPr>
              <a:t>M a t e r i a l s</a:t>
            </a:r>
            <a:endParaRPr sz="3400">
              <a:latin typeface="Arial Unicode MS"/>
              <a:cs typeface="Arial Unicode MS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39" y="1985010"/>
            <a:ext cx="321310" cy="32131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272540" y="1874824"/>
            <a:ext cx="3367429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50" spc="10" dirty="0">
                <a:solidFill>
                  <a:srgbClr val="40458C"/>
                </a:solidFill>
                <a:latin typeface="Arial Unicode MS"/>
                <a:cs typeface="Arial Unicode MS"/>
              </a:rPr>
              <a:t>S h e e t  m e t a l  </a:t>
            </a:r>
            <a:r>
              <a:rPr sz="2350" spc="10" dirty="0">
                <a:solidFill>
                  <a:srgbClr val="40458C"/>
                </a:solidFill>
                <a:latin typeface="Arial Unicode MS"/>
                <a:cs typeface="Arial Unicode MS"/>
              </a:rPr>
              <a:t>( b y </a:t>
            </a:r>
            <a:endParaRPr sz="2300">
              <a:latin typeface="Arial Unicode MS"/>
              <a:cs typeface="Arial Unicode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72540" y="2322779"/>
            <a:ext cx="1350213" cy="475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60" spc="10" dirty="0">
                <a:solidFill>
                  <a:srgbClr val="40458C"/>
                </a:solidFill>
                <a:latin typeface="Arial Unicode MS"/>
                <a:cs typeface="Arial Unicode MS"/>
              </a:rPr>
              <a:t>g a u g e )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672590" y="2795219"/>
            <a:ext cx="434721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2800" spc="10" dirty="0">
                <a:solidFill>
                  <a:srgbClr val="40458C"/>
                </a:solidFill>
                <a:latin typeface="+mj-lt"/>
                <a:cs typeface="Arial Unicode MS"/>
              </a:rPr>
              <a:t>G a l v a n i z e d </a:t>
            </a:r>
            <a:r>
              <a:rPr sz="2800" spc="10" dirty="0" smtClean="0">
                <a:solidFill>
                  <a:srgbClr val="40458C"/>
                </a:solidFill>
                <a:latin typeface="+mj-lt"/>
                <a:cs typeface="Arial Unicode MS"/>
              </a:rPr>
              <a:t>I </a:t>
            </a:r>
            <a:r>
              <a:rPr sz="2800" spc="10" dirty="0">
                <a:solidFill>
                  <a:srgbClr val="40458C"/>
                </a:solidFill>
                <a:latin typeface="+mj-lt"/>
                <a:cs typeface="Arial Unicode MS"/>
              </a:rPr>
              <a:t>r o n</a:t>
            </a:r>
            <a:endParaRPr sz="2800" dirty="0">
              <a:latin typeface="+mj-lt"/>
              <a:cs typeface="Arial Unicode M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2800" spc="10" dirty="0">
                <a:solidFill>
                  <a:srgbClr val="40458C"/>
                </a:solidFill>
                <a:latin typeface="+mj-lt"/>
                <a:cs typeface="Arial Unicode MS"/>
              </a:rPr>
              <a:t>A l u m i n u m</a:t>
            </a:r>
            <a:endParaRPr sz="2800" dirty="0">
              <a:latin typeface="+mj-lt"/>
              <a:cs typeface="Arial Unicode MS"/>
            </a:endParaRPr>
          </a:p>
        </p:txBody>
      </p:sp>
      <p:pic>
        <p:nvPicPr>
          <p:cNvPr id="2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39" y="4325620"/>
            <a:ext cx="321310" cy="32131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1272540" y="4215435"/>
            <a:ext cx="1746707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solidFill>
                  <a:srgbClr val="40458C"/>
                </a:solidFill>
                <a:latin typeface="Arial Unicode MS"/>
                <a:cs typeface="Arial Unicode MS"/>
              </a:rPr>
              <a:t>F l e x i b l e</a:t>
            </a:r>
            <a:endParaRPr sz="2500">
              <a:latin typeface="Arial Unicode MS"/>
              <a:cs typeface="Arial Unicode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86840" y="4858969"/>
            <a:ext cx="240456" cy="238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672590" y="4752289"/>
            <a:ext cx="2470709" cy="9469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I n s u l a t e d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260" spc="10" dirty="0">
                <a:solidFill>
                  <a:srgbClr val="40458C"/>
                </a:solidFill>
                <a:latin typeface="Arial Unicode MS"/>
                <a:cs typeface="Arial Unicode MS"/>
              </a:rPr>
              <a:t>T u b e  ( s o c k s )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86840" y="5331409"/>
            <a:ext cx="240456" cy="238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58" y="1559848"/>
            <a:ext cx="2613083" cy="23553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370320"/>
            <a:ext cx="40640" cy="2540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8638540" y="63707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01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395720"/>
            <a:ext cx="40640" cy="25400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8638540" y="63961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01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421120"/>
            <a:ext cx="40640" cy="25400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8638540" y="64215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01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446520"/>
            <a:ext cx="40640" cy="25400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8638540" y="64469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02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471920"/>
            <a:ext cx="40640" cy="25400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8638540" y="64723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02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497320"/>
            <a:ext cx="40640" cy="2540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8638540" y="64977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03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522720"/>
            <a:ext cx="40640" cy="2540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8638540" y="65231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04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548120"/>
            <a:ext cx="40640" cy="2540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8638540" y="65485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04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5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573520"/>
            <a:ext cx="40640" cy="2540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8638540" y="65739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05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598920"/>
            <a:ext cx="40640" cy="2540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8638540" y="65993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05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624320"/>
            <a:ext cx="40640" cy="25400"/>
          </a:xfrm>
          <a:prstGeom prst="rect">
            <a:avLst/>
          </a:prstGeom>
        </p:spPr>
      </p:pic>
      <p:sp>
        <p:nvSpPr>
          <p:cNvPr id="39" name="text 1"/>
          <p:cNvSpPr txBox="1"/>
          <p:nvPr/>
        </p:nvSpPr>
        <p:spPr>
          <a:xfrm>
            <a:off x="8638540" y="66247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05</a:t>
            </a:r>
            <a:endParaRPr sz="100">
              <a:latin typeface="Arial Unicode MS"/>
              <a:cs typeface="Arial Unicode MS"/>
            </a:endParaRPr>
          </a:p>
        </p:txBody>
      </p:sp>
      <p:pic>
        <p:nvPicPr>
          <p:cNvPr id="3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140" y="6649720"/>
            <a:ext cx="40640" cy="25400"/>
          </a:xfrm>
          <a:prstGeom prst="rect">
            <a:avLst/>
          </a:prstGeom>
        </p:spPr>
      </p:pic>
      <p:sp>
        <p:nvSpPr>
          <p:cNvPr id="40" name="text 1"/>
          <p:cNvSpPr txBox="1"/>
          <p:nvPr/>
        </p:nvSpPr>
        <p:spPr>
          <a:xfrm>
            <a:off x="8638540" y="6650126"/>
            <a:ext cx="18187" cy="16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" spc="10" dirty="0">
                <a:solidFill>
                  <a:srgbClr val="FFFFFF"/>
                </a:solidFill>
                <a:latin typeface="Arial Unicode MS"/>
                <a:cs typeface="Arial Unicode MS"/>
              </a:rPr>
              <a:t>06</a:t>
            </a:r>
            <a:endParaRPr sz="1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740511"/>
            <a:ext cx="4711802" cy="747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20" spc="10" dirty="0">
                <a:solidFill>
                  <a:srgbClr val="330033"/>
                </a:solidFill>
                <a:latin typeface="Arial Unicode MS"/>
                <a:cs typeface="Arial Unicode MS"/>
              </a:rPr>
              <a:t>S h a p e  a n d  S i z e</a:t>
            </a:r>
            <a:endParaRPr sz="3600">
              <a:latin typeface="Arial Unicode MS"/>
              <a:cs typeface="Arial Unicode MS"/>
            </a:endParaRPr>
          </a:p>
        </p:txBody>
      </p:sp>
      <p:pic>
        <p:nvPicPr>
          <p:cNvPr id="4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03" y="1814603"/>
            <a:ext cx="2009593" cy="1323793"/>
          </a:xfrm>
          <a:prstGeom prst="rect">
            <a:avLst/>
          </a:prstGeom>
        </p:spPr>
      </p:pic>
      <p:pic>
        <p:nvPicPr>
          <p:cNvPr id="4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03" y="3567203"/>
            <a:ext cx="1171393" cy="1171393"/>
          </a:xfrm>
          <a:prstGeom prst="rect">
            <a:avLst/>
          </a:prstGeom>
        </p:spPr>
      </p:pic>
      <p:pic>
        <p:nvPicPr>
          <p:cNvPr id="4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03" y="3567203"/>
            <a:ext cx="28393" cy="28393"/>
          </a:xfrm>
          <a:prstGeom prst="rect">
            <a:avLst/>
          </a:prstGeom>
        </p:spPr>
      </p:pic>
      <p:pic>
        <p:nvPicPr>
          <p:cNvPr id="4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03" y="4710203"/>
            <a:ext cx="28393" cy="28393"/>
          </a:xfrm>
          <a:prstGeom prst="rect">
            <a:avLst/>
          </a:prstGeom>
        </p:spPr>
      </p:pic>
      <p:pic>
        <p:nvPicPr>
          <p:cNvPr id="4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03" y="5319803"/>
            <a:ext cx="1552393" cy="1095193"/>
          </a:xfrm>
          <a:prstGeom prst="rect">
            <a:avLst/>
          </a:prstGeom>
        </p:spPr>
      </p:pic>
      <p:pic>
        <p:nvPicPr>
          <p:cNvPr id="4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03" y="5319803"/>
            <a:ext cx="28393" cy="28394"/>
          </a:xfrm>
          <a:prstGeom prst="rect">
            <a:avLst/>
          </a:prstGeom>
        </p:spPr>
      </p:pic>
      <p:pic>
        <p:nvPicPr>
          <p:cNvPr id="4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603" y="6386603"/>
            <a:ext cx="28393" cy="28393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061970" y="4048150"/>
            <a:ext cx="1116228" cy="3918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10" b="1" spc="10" dirty="0">
                <a:solidFill>
                  <a:srgbClr val="40458C"/>
                </a:solidFill>
                <a:latin typeface="Arial"/>
                <a:cs typeface="Arial"/>
              </a:rPr>
              <a:t>Round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984500" y="5724550"/>
            <a:ext cx="820725" cy="3918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b="1" spc="10" dirty="0">
                <a:solidFill>
                  <a:srgbClr val="40458C"/>
                </a:solidFill>
                <a:latin typeface="Arial"/>
                <a:cs typeface="Arial"/>
              </a:rPr>
              <a:t>Oval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366770" y="2219350"/>
            <a:ext cx="1964334" cy="3918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650" b="1" spc="10" dirty="0">
                <a:solidFill>
                  <a:srgbClr val="40458C"/>
                </a:solidFill>
                <a:latin typeface="Arial"/>
                <a:cs typeface="Arial"/>
              </a:rPr>
              <a:t>Rectangular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4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38" y="1483648"/>
            <a:ext cx="3763703" cy="222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693521"/>
            <a:ext cx="3637789" cy="747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470" spc="10" dirty="0">
                <a:solidFill>
                  <a:srgbClr val="330033"/>
                </a:solidFill>
                <a:latin typeface="Arial Unicode MS"/>
                <a:cs typeface="Arial Unicode MS"/>
              </a:rPr>
              <a:t>R e c t a n g u l a r</a:t>
            </a:r>
            <a:endParaRPr sz="3400">
              <a:latin typeface="Arial Unicode MS"/>
              <a:cs typeface="Arial Unicode MS"/>
            </a:endParaRPr>
          </a:p>
        </p:txBody>
      </p:sp>
      <p:pic>
        <p:nvPicPr>
          <p:cNvPr id="4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1973580"/>
            <a:ext cx="321310" cy="321309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4625340" y="1929994"/>
            <a:ext cx="3189122" cy="4078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90" spc="10" dirty="0">
                <a:solidFill>
                  <a:srgbClr val="40458C"/>
                </a:solidFill>
                <a:latin typeface="Arial Unicode MS"/>
                <a:cs typeface="Arial Unicode MS"/>
              </a:rPr>
              <a:t>L o w e r  a s p e c t  r a t i o s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739640" y="2440178"/>
            <a:ext cx="171755" cy="1700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025390" y="2362707"/>
            <a:ext cx="2869948" cy="7081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20" spc="10" dirty="0">
                <a:solidFill>
                  <a:srgbClr val="40458C"/>
                </a:solidFill>
                <a:latin typeface="Arial Unicode MS"/>
                <a:cs typeface="Arial Unicode MS"/>
              </a:rPr>
              <a:t>M o r e  e n e r g y  e f f i c i e n t</a:t>
            </a:r>
            <a:endParaRPr sz="15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1820" spc="10" dirty="0">
                <a:solidFill>
                  <a:srgbClr val="40458C"/>
                </a:solidFill>
                <a:latin typeface="Arial Unicode MS"/>
                <a:cs typeface="Arial Unicode MS"/>
              </a:rPr>
              <a:t>U s e  l e s s  d u c t w o r k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739640" y="2808477"/>
            <a:ext cx="171755" cy="1700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5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3150870"/>
            <a:ext cx="321310" cy="32131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4625340" y="3108553"/>
            <a:ext cx="3781346" cy="267858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80" spc="10" dirty="0">
                <a:solidFill>
                  <a:srgbClr val="40458C"/>
                </a:solidFill>
                <a:latin typeface="Arial Unicode MS"/>
                <a:cs typeface="Arial Unicode MS"/>
              </a:rPr>
              <a:t>V e l o c i t y  a n d  A r e a  h a v e </a:t>
            </a:r>
            <a:endParaRPr sz="19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1890" spc="10" dirty="0">
                <a:solidFill>
                  <a:srgbClr val="40458C"/>
                </a:solidFill>
                <a:latin typeface="Arial Unicode MS"/>
                <a:cs typeface="Arial Unicode MS"/>
              </a:rPr>
              <a:t>a n  i n v e r s e  r e l a t i o n s h i p </a:t>
            </a:r>
            <a:endParaRPr sz="1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1980" spc="10" dirty="0">
                <a:solidFill>
                  <a:srgbClr val="40458C"/>
                </a:solidFill>
                <a:latin typeface="Arial Unicode MS"/>
                <a:cs typeface="Arial Unicode MS"/>
              </a:rPr>
              <a:t>t o  t h e  C F M  ( C F M  =  V  x </a:t>
            </a:r>
            <a:endParaRPr sz="19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Unicode MS"/>
                <a:cs typeface="Arial Unicode MS"/>
              </a:rPr>
              <a:t>A )</a:t>
            </a:r>
            <a:endParaRPr sz="24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1980" spc="10" dirty="0">
                <a:solidFill>
                  <a:srgbClr val="40458C"/>
                </a:solidFill>
                <a:latin typeface="Arial Unicode MS"/>
                <a:cs typeface="Arial Unicode MS"/>
              </a:rPr>
              <a:t>V e l o c i t y  a n d  P r e s s u r e </a:t>
            </a:r>
            <a:endParaRPr sz="19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Unicode MS"/>
                <a:cs typeface="Arial Unicode MS"/>
              </a:rPr>
              <a:t>D r o p  h a v e  a  d i r e c t </a:t>
            </a:r>
            <a:endParaRPr sz="24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Unicode MS"/>
                <a:cs typeface="Arial Unicode MS"/>
              </a:rPr>
              <a:t>r e l a t i o n s h i p</a:t>
            </a:r>
            <a:endParaRPr sz="2400">
              <a:latin typeface="Arial Unicode MS"/>
              <a:cs typeface="Arial Unicode MS"/>
            </a:endParaRPr>
          </a:p>
        </p:txBody>
      </p:sp>
      <p:pic>
        <p:nvPicPr>
          <p:cNvPr id="5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4690110"/>
            <a:ext cx="321310" cy="321310"/>
          </a:xfrm>
          <a:prstGeom prst="rect">
            <a:avLst/>
          </a:prstGeom>
        </p:spPr>
      </p:pic>
      <p:pic>
        <p:nvPicPr>
          <p:cNvPr id="5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003" y="2043203"/>
            <a:ext cx="2390593" cy="1247593"/>
          </a:xfrm>
          <a:prstGeom prst="rect">
            <a:avLst/>
          </a:prstGeom>
        </p:spPr>
      </p:pic>
      <p:pic>
        <p:nvPicPr>
          <p:cNvPr id="5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527" y="1595528"/>
            <a:ext cx="9344" cy="390344"/>
          </a:xfrm>
          <a:prstGeom prst="rect">
            <a:avLst/>
          </a:prstGeom>
        </p:spPr>
      </p:pic>
      <p:pic>
        <p:nvPicPr>
          <p:cNvPr id="5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727" y="1595528"/>
            <a:ext cx="9344" cy="390344"/>
          </a:xfrm>
          <a:prstGeom prst="rect">
            <a:avLst/>
          </a:prstGeom>
        </p:spPr>
      </p:pic>
      <p:pic>
        <p:nvPicPr>
          <p:cNvPr id="55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05" y="1748155"/>
            <a:ext cx="929640" cy="8890"/>
          </a:xfrm>
          <a:prstGeom prst="rect">
            <a:avLst/>
          </a:prstGeom>
        </p:spPr>
      </p:pic>
      <p:pic>
        <p:nvPicPr>
          <p:cNvPr id="5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14500"/>
            <a:ext cx="74930" cy="7620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376170" y="1604213"/>
            <a:ext cx="363626" cy="33588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155" y="1748155"/>
            <a:ext cx="623570" cy="8890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714500"/>
            <a:ext cx="76200" cy="76200"/>
          </a:xfrm>
          <a:prstGeom prst="rect">
            <a:avLst/>
          </a:prstGeom>
        </p:spPr>
      </p:pic>
      <p:pic>
        <p:nvPicPr>
          <p:cNvPr id="59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27" y="2052728"/>
            <a:ext cx="390344" cy="9344"/>
          </a:xfrm>
          <a:prstGeom prst="rect">
            <a:avLst/>
          </a:prstGeom>
        </p:spPr>
      </p:pic>
      <p:pic>
        <p:nvPicPr>
          <p:cNvPr id="6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27" y="3271927"/>
            <a:ext cx="390344" cy="934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775970" y="2518613"/>
            <a:ext cx="296265" cy="33588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6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55" y="2814955"/>
            <a:ext cx="8890" cy="396240"/>
          </a:xfrm>
          <a:prstGeom prst="rect">
            <a:avLst/>
          </a:prstGeom>
        </p:spPr>
      </p:pic>
      <p:pic>
        <p:nvPicPr>
          <p:cNvPr id="62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3201670"/>
            <a:ext cx="76200" cy="74930"/>
          </a:xfrm>
          <a:prstGeom prst="rect">
            <a:avLst/>
          </a:prstGeom>
        </p:spPr>
      </p:pic>
      <p:pic>
        <p:nvPicPr>
          <p:cNvPr id="63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55" y="2124075"/>
            <a:ext cx="8890" cy="318770"/>
          </a:xfrm>
          <a:prstGeom prst="rect">
            <a:avLst/>
          </a:prstGeom>
        </p:spPr>
      </p:pic>
      <p:pic>
        <p:nvPicPr>
          <p:cNvPr id="64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2057400"/>
            <a:ext cx="76200" cy="76200"/>
          </a:xfrm>
          <a:prstGeom prst="rect">
            <a:avLst/>
          </a:prstGeom>
        </p:spPr>
      </p:pic>
      <p:pic>
        <p:nvPicPr>
          <p:cNvPr id="65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403" y="4557803"/>
            <a:ext cx="1552393" cy="1399993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1309370" y="6252413"/>
            <a:ext cx="2747772" cy="33589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80" b="1" spc="10" dirty="0">
                <a:solidFill>
                  <a:srgbClr val="40458C"/>
                </a:solidFill>
                <a:latin typeface="Arial"/>
                <a:cs typeface="Arial"/>
              </a:rPr>
              <a:t>Aspect ratio = W / D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442970" y="5109413"/>
            <a:ext cx="770534" cy="33589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40" spc="10" dirty="0">
                <a:solidFill>
                  <a:srgbClr val="40458C"/>
                </a:solidFill>
                <a:latin typeface="Arial"/>
                <a:cs typeface="Arial"/>
              </a:rPr>
              <a:t>1 to 1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693521"/>
            <a:ext cx="7167729" cy="747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320" spc="10" dirty="0">
                <a:solidFill>
                  <a:srgbClr val="660066"/>
                </a:solidFill>
                <a:latin typeface="Arial Unicode MS"/>
                <a:cs typeface="Arial Unicode MS"/>
              </a:rPr>
              <a:t>A i r  D i s t r i b u t i o n  S y s t e m s</a:t>
            </a:r>
            <a:endParaRPr sz="3300">
              <a:latin typeface="Arial Unicode MS"/>
              <a:cs typeface="Arial Unicode MS"/>
            </a:endParaRPr>
          </a:p>
        </p:txBody>
      </p:sp>
      <p:pic>
        <p:nvPicPr>
          <p:cNvPr id="6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39" y="2002790"/>
            <a:ext cx="321310" cy="32131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272540" y="1926539"/>
            <a:ext cx="2381454" cy="475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60" spc="10" dirty="0">
                <a:solidFill>
                  <a:srgbClr val="40458C"/>
                </a:solidFill>
                <a:latin typeface="Arial Unicode MS"/>
                <a:cs typeface="Arial Unicode MS"/>
              </a:rPr>
              <a:t>T h r e e  T y p e s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86840" y="2525623"/>
            <a:ext cx="206105" cy="2040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672590" y="2432914"/>
            <a:ext cx="2268626" cy="129174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80" spc="10" dirty="0">
                <a:solidFill>
                  <a:srgbClr val="40458C"/>
                </a:solidFill>
                <a:latin typeface="Arial Unicode MS"/>
                <a:cs typeface="Arial Unicode MS"/>
              </a:rPr>
              <a:t>A b o v e  C e i l i n g</a:t>
            </a:r>
            <a:endParaRPr sz="19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1980" spc="10" dirty="0">
                <a:solidFill>
                  <a:srgbClr val="40458C"/>
                </a:solidFill>
                <a:latin typeface="Arial Unicode MS"/>
                <a:cs typeface="Arial Unicode MS"/>
              </a:rPr>
              <a:t>D i s p l a c e m e n t</a:t>
            </a:r>
            <a:endParaRPr sz="19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340" spc="10" dirty="0">
                <a:solidFill>
                  <a:srgbClr val="40458C"/>
                </a:solidFill>
                <a:latin typeface="Arial Unicode MS"/>
                <a:cs typeface="Arial Unicode MS"/>
              </a:rPr>
              <a:t>U n d e r  f l o o r</a:t>
            </a:r>
            <a:endParaRPr sz="2300">
              <a:latin typeface="Arial Unicode MS"/>
              <a:cs typeface="Arial Unicode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86840" y="2966313"/>
            <a:ext cx="206105" cy="2040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86840" y="3408273"/>
            <a:ext cx="206105" cy="2040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40" y="2033270"/>
            <a:ext cx="321310" cy="32131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5234940" y="1923085"/>
            <a:ext cx="1907234" cy="5437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solidFill>
                  <a:srgbClr val="40458C"/>
                </a:solidFill>
                <a:latin typeface="Arial Unicode MS"/>
                <a:cs typeface="Arial Unicode MS"/>
              </a:rPr>
              <a:t>S e r v i c e s</a:t>
            </a:r>
            <a:endParaRPr sz="2500">
              <a:latin typeface="Arial Unicode MS"/>
              <a:cs typeface="Arial Unicode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349240" y="2611069"/>
            <a:ext cx="240457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634990" y="2503119"/>
            <a:ext cx="2655975" cy="2535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S u p p l y  a i r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R e t u r n  a i r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40458C"/>
                </a:solidFill>
                <a:latin typeface="Arial Unicode MS"/>
                <a:cs typeface="Arial Unicode MS"/>
              </a:rPr>
              <a:t>V e n t i l a t i o n  a i r</a:t>
            </a:r>
            <a:endParaRPr sz="22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40458C"/>
                </a:solidFill>
                <a:latin typeface="Arial Unicode MS"/>
                <a:cs typeface="Arial Unicode MS"/>
              </a:rPr>
              <a:t>R e l i e f  a i r</a:t>
            </a:r>
            <a:endParaRPr sz="28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2710" spc="10" dirty="0">
                <a:solidFill>
                  <a:srgbClr val="40458C"/>
                </a:solidFill>
                <a:latin typeface="Arial Unicode MS"/>
                <a:cs typeface="Arial Unicode MS"/>
              </a:rPr>
              <a:t>E x h a u s t  a i r</a:t>
            </a:r>
            <a:endParaRPr sz="2700">
              <a:latin typeface="Arial Unicode MS"/>
              <a:cs typeface="Arial Unicode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349240" y="3125419"/>
            <a:ext cx="240457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349240" y="3641039"/>
            <a:ext cx="240457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349240" y="4156659"/>
            <a:ext cx="240457" cy="2381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349240" y="4671009"/>
            <a:ext cx="240457" cy="238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40458C"/>
                </a:solidFill>
                <a:latin typeface="Arial"/>
                <a:cs typeface="Arial"/>
              </a:rPr>
              <a:t>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6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58" y="1460788"/>
            <a:ext cx="6651683" cy="222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01040" y="22961"/>
            <a:ext cx="5815992" cy="141823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660066"/>
                </a:solidFill>
                <a:latin typeface="Arial Unicode MS"/>
                <a:cs typeface="Arial Unicode MS"/>
              </a:rPr>
              <a:t>A b o v e  C e i l i n g </a:t>
            </a:r>
            <a:endParaRPr sz="4400">
              <a:latin typeface="Arial Unicode MS"/>
              <a:cs typeface="Arial Unicode MS"/>
            </a:endParaRPr>
          </a:p>
          <a:p>
            <a:pPr marL="0">
              <a:lnSpc>
                <a:spcPct val="100000"/>
              </a:lnSpc>
            </a:pPr>
            <a:r>
              <a:rPr sz="3320" spc="10" dirty="0">
                <a:solidFill>
                  <a:srgbClr val="660066"/>
                </a:solidFill>
                <a:latin typeface="Arial Unicode MS"/>
                <a:cs typeface="Arial Unicode MS"/>
              </a:rPr>
              <a:t>D i s t r i b u t i o n  S y s t e m</a:t>
            </a:r>
            <a:endParaRPr sz="3300">
              <a:latin typeface="Arial Unicode MS"/>
              <a:cs typeface="Arial Unicode MS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27170" y="1928622"/>
            <a:ext cx="1150925" cy="349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horizontal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13200" y="1914652"/>
            <a:ext cx="1150926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horizontal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928109" y="2243582"/>
            <a:ext cx="1235709" cy="3632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heat </a:t>
            </a: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pump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483150" y="2257552"/>
            <a:ext cx="694639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pump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914140" y="2243582"/>
            <a:ext cx="555040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heat</a:t>
            </a:r>
            <a:endParaRPr sz="2400">
              <a:latin typeface="Arial Narrow"/>
              <a:cs typeface="Arial Narrow"/>
            </a:endParaRPr>
          </a:p>
        </p:txBody>
      </p:sp>
      <p:pic>
        <p:nvPicPr>
          <p:cNvPr id="7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060" y="4488180"/>
            <a:ext cx="781050" cy="886460"/>
          </a:xfrm>
          <a:prstGeom prst="rect">
            <a:avLst/>
          </a:prstGeom>
        </p:spPr>
      </p:pic>
      <p:pic>
        <p:nvPicPr>
          <p:cNvPr id="7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0" y="4432300"/>
            <a:ext cx="72390" cy="83820"/>
          </a:xfrm>
          <a:prstGeom prst="rect">
            <a:avLst/>
          </a:prstGeom>
        </p:spPr>
      </p:pic>
      <p:pic>
        <p:nvPicPr>
          <p:cNvPr id="7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60" y="4475480"/>
            <a:ext cx="781050" cy="887730"/>
          </a:xfrm>
          <a:prstGeom prst="rect">
            <a:avLst/>
          </a:prstGeom>
        </p:spPr>
      </p:pic>
      <p:pic>
        <p:nvPicPr>
          <p:cNvPr id="7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0" y="4419600"/>
            <a:ext cx="72390" cy="83820"/>
          </a:xfrm>
          <a:prstGeom prst="rect">
            <a:avLst/>
          </a:prstGeom>
        </p:spPr>
      </p:pic>
      <p:pic>
        <p:nvPicPr>
          <p:cNvPr id="7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190" y="4081780"/>
            <a:ext cx="1339850" cy="1631950"/>
          </a:xfrm>
          <a:prstGeom prst="rect">
            <a:avLst/>
          </a:prstGeom>
        </p:spPr>
      </p:pic>
      <p:pic>
        <p:nvPicPr>
          <p:cNvPr id="7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330" y="4025900"/>
            <a:ext cx="73660" cy="83820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90" y="4069080"/>
            <a:ext cx="1339850" cy="1631950"/>
          </a:xfrm>
          <a:prstGeom prst="rect">
            <a:avLst/>
          </a:prstGeom>
        </p:spPr>
      </p:pic>
      <p:pic>
        <p:nvPicPr>
          <p:cNvPr id="7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230" y="4013200"/>
            <a:ext cx="73660" cy="8382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7771130" y="5520182"/>
            <a:ext cx="789431" cy="6782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supply</a:t>
            </a:r>
            <a:endParaRPr sz="2400">
              <a:latin typeface="Arial Narrow"/>
              <a:cs typeface="Arial Narrow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duct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7757160" y="5506212"/>
            <a:ext cx="789432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supply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757160" y="5835142"/>
            <a:ext cx="541325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duct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14070" y="2150872"/>
            <a:ext cx="722680" cy="349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return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00100" y="2136902"/>
            <a:ext cx="722680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return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95680" y="2479802"/>
            <a:ext cx="541020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duct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81710" y="2465832"/>
            <a:ext cx="541020" cy="349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duct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246370" y="5901182"/>
            <a:ext cx="886663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diffuser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232400" y="5887212"/>
            <a:ext cx="886663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diffuser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203450" y="5183632"/>
            <a:ext cx="1068628" cy="6782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return air</a:t>
            </a:r>
            <a:endParaRPr sz="2400">
              <a:latin typeface="Arial Narrow"/>
              <a:cs typeface="Arial Narrow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latin typeface="Arial Narrow"/>
                <a:cs typeface="Arial Narrow"/>
              </a:rPr>
              <a:t>grille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2189480" y="5169662"/>
            <a:ext cx="1068628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return air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189480" y="5498592"/>
            <a:ext cx="594969" cy="34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0458C"/>
                </a:solidFill>
                <a:latin typeface="Arial Narrow"/>
                <a:cs typeface="Arial Narrow"/>
              </a:rPr>
              <a:t>grille</a:t>
            </a:r>
            <a:endParaRPr sz="2400">
              <a:latin typeface="Arial Narrow"/>
              <a:cs typeface="Arial Narrow"/>
            </a:endParaRPr>
          </a:p>
        </p:txBody>
      </p:sp>
      <p:pic>
        <p:nvPicPr>
          <p:cNvPr id="79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544320"/>
            <a:ext cx="7679690" cy="47129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987</Words>
  <Application>Microsoft Office PowerPoint</Application>
  <PresentationFormat>On-screen Show 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Arial Narrow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Laptop Hut</dc:creator>
  <cp:lastModifiedBy>The Laptop Hut</cp:lastModifiedBy>
  <cp:revision>3</cp:revision>
  <dcterms:created xsi:type="dcterms:W3CDTF">2019-05-02T01:43:10Z</dcterms:created>
  <dcterms:modified xsi:type="dcterms:W3CDTF">2019-05-09T06:17:37Z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2019-05-02T00:00:00Z</vt:filetime>
  </property>
  <property fmtid="{D5CDD505-2E9C-101B-9397-08002B2CF9AE}" pid="3" name="LastSaved">
    <vt:filetime>2019-05-02T00:00:00Z</vt:filetime>
  </property>
</Properties>
</file>