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00" r:id="rId2"/>
    <p:sldId id="401" r:id="rId3"/>
    <p:sldId id="402" r:id="rId4"/>
    <p:sldId id="40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640AAD-80AF-40E7-BE3F-43D32FC68ED4}"/>
              </a:ext>
            </a:extLst>
          </p:cNvPr>
          <p:cNvSpPr>
            <a:spLocks noGrp="1"/>
          </p:cNvSpPr>
          <p:nvPr>
            <p:ph type="ctrTitle"/>
          </p:nvPr>
        </p:nvSpPr>
        <p:spPr>
          <a:xfrm>
            <a:off x="1524000" y="1122363"/>
            <a:ext cx="9144000" cy="2387600"/>
          </a:xfrm>
        </p:spPr>
        <p:txBody>
          <a:bodyPr anchor="b"/>
          <a:lstStyle>
            <a:lvl1pPr algn="l">
              <a:defRPr sz="4500" b="1" i="0" cap="all" baseline="0"/>
            </a:lvl1pPr>
          </a:lstStyle>
          <a:p>
            <a:r>
              <a:rPr lang="en-US"/>
              <a:t>Click to edit Master title style</a:t>
            </a:r>
          </a:p>
        </p:txBody>
      </p:sp>
      <p:sp>
        <p:nvSpPr>
          <p:cNvPr id="3" name="Subtitle 2">
            <a:extLst>
              <a:ext uri="{FF2B5EF4-FFF2-40B4-BE49-F238E27FC236}">
                <a16:creationId xmlns:a16="http://schemas.microsoft.com/office/drawing/2014/main" xmlns="" id="{EC80FBD9-0977-4B2B-9318-30774BB0947C}"/>
              </a:ext>
            </a:extLst>
          </p:cNvPr>
          <p:cNvSpPr>
            <a:spLocks noGrp="1"/>
          </p:cNvSpPr>
          <p:nvPr>
            <p:ph type="subTitle" idx="1"/>
          </p:nvPr>
        </p:nvSpPr>
        <p:spPr>
          <a:xfrm>
            <a:off x="1524000" y="3602038"/>
            <a:ext cx="9144000" cy="1655762"/>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xmlns="" id="{9CE66DA5-7751-4D3D-B753-58DF3B418763}"/>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xmlns="" id="{D1B787A8-0D67-4B7E-9B48-86BD906AB6B5}"/>
              </a:ext>
            </a:extLst>
          </p:cNvPr>
          <p:cNvCxnSpPr>
            <a:cxnSpLocks/>
          </p:cNvCxnSpPr>
          <p:nvPr/>
        </p:nvCxnSpPr>
        <p:spPr>
          <a:xfrm>
            <a:off x="715891" y="1114052"/>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159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16F6F2-8269-4B80-8EE3-81FEE0F9DFA6}"/>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1A0462E3-375D-4E76-8886-69E06985D069}"/>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919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423B094-F480-477B-901C-7181F88C076D}"/>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D052089-A920-4E52-98DC-8A5DC7B0ACCE}"/>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A074FE-F1B4-421F-A66E-FA351C8F99E9}"/>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0AEB5C65-83BB-4EBD-AD22-EDA8489D0F5D}"/>
              </a:ext>
            </a:extLst>
          </p:cNvPr>
          <p:cNvCxnSpPr>
            <a:cxnSpLocks/>
          </p:cNvCxnSpPr>
          <p:nvPr/>
        </p:nvCxnSpPr>
        <p:spPr>
          <a:xfrm flipV="1">
            <a:off x="8313" y="261867"/>
            <a:ext cx="11353803"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16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97BB2D-4E2C-4490-A2A3-4B68BCC5D2F9}"/>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5C05CAAB-DBA2-4548-AD5F-01BB97FBB207}"/>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332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FC2D1-D3FE-4B37-8740-57444421FDBF}"/>
              </a:ext>
            </a:extLst>
          </p:cNvPr>
          <p:cNvSpPr>
            <a:spLocks noGrp="1"/>
          </p:cNvSpPr>
          <p:nvPr>
            <p:ph type="title"/>
          </p:nvPr>
        </p:nvSpPr>
        <p:spPr>
          <a:xfrm>
            <a:off x="831851" y="1709740"/>
            <a:ext cx="10515600" cy="2852737"/>
          </a:xfrm>
        </p:spPr>
        <p:txBody>
          <a:bodyPr anchor="b"/>
          <a:lstStyle>
            <a:lvl1pPr>
              <a:defRPr sz="45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xmlns="" id="{BA5AF550-086C-426E-A374-85DB39570177}"/>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9A58988-AD39-4AE9-8E6A-0907F0BE2673}"/>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5" name="Footer Placeholder 4">
            <a:extLst>
              <a:ext uri="{FF2B5EF4-FFF2-40B4-BE49-F238E27FC236}">
                <a16:creationId xmlns:a16="http://schemas.microsoft.com/office/drawing/2014/main" xmlns=""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xmlns="" id="{C031F83B-57A8-4533-981C-D1FFAD2B6B6F}"/>
              </a:ext>
            </a:extLst>
          </p:cNvPr>
          <p:cNvCxnSpPr>
            <a:cxnSpLocks/>
          </p:cNvCxnSpPr>
          <p:nvPr/>
        </p:nvCxnSpPr>
        <p:spPr>
          <a:xfrm>
            <a:off x="715891"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1288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3D8FDCB-69DA-4A8F-8B91-5CFF77897C27}"/>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6" name="Footer Placeholder 5">
            <a:extLst>
              <a:ext uri="{FF2B5EF4-FFF2-40B4-BE49-F238E27FC236}">
                <a16:creationId xmlns:a16="http://schemas.microsoft.com/office/drawing/2014/main" xmlns=""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3FB7E8F4-3FB3-45AB-A381-9093CA95AAEE}"/>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6432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F057AE-3B3B-4261-B912-BF9EB9A58C36}"/>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2A2D237-A706-4712-90CA-B04517CBBE05}"/>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DE39CA1-2B6D-427E-9688-9093D5865CB7}"/>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3D53357-616B-47F4-944B-F979FE96635D}"/>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D7EA593-3036-4FB5-94B4-D9431DF04871}"/>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E86B3EF2-2C04-480F-A570-14E520DD00DE}"/>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8" name="Footer Placeholder 7">
            <a:extLst>
              <a:ext uri="{FF2B5EF4-FFF2-40B4-BE49-F238E27FC236}">
                <a16:creationId xmlns:a16="http://schemas.microsoft.com/office/drawing/2014/main" xmlns=""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xmlns="" id="{160F34ED-DA60-4CC2-B735-B0EC5D9FEA35}"/>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575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DF1DFFF-E5C5-43DF-B71C-7270DB97372C}"/>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4" name="Footer Placeholder 3">
            <a:extLst>
              <a:ext uri="{FF2B5EF4-FFF2-40B4-BE49-F238E27FC236}">
                <a16:creationId xmlns:a16="http://schemas.microsoft.com/office/drawing/2014/main" xmlns=""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xmlns="" id="{57596AF9-469C-436D-B7D2-77952EF1825E}"/>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34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DFF36D6-399B-43E3-84DD-9FC5119ECCE9}"/>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3" name="Footer Placeholder 2">
            <a:extLst>
              <a:ext uri="{FF2B5EF4-FFF2-40B4-BE49-F238E27FC236}">
                <a16:creationId xmlns:a16="http://schemas.microsoft.com/office/drawing/2014/main" xmlns=""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xmlns="" id="{353C1207-D1C8-49E3-8837-E2B89D366FAE}"/>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605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40F214-646F-4D81-AD12-65628EC987DC}"/>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xmlns="" id="{4EF71768-C3FA-49EF-99EF-06E6C3B2846F}"/>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2DA6F24-ED6C-4D12-A9D6-EE37FBD68693}"/>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38E6AACE-FAFB-4934-8E3C-AB5B216353D8}"/>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6" name="Footer Placeholder 5">
            <a:extLst>
              <a:ext uri="{FF2B5EF4-FFF2-40B4-BE49-F238E27FC236}">
                <a16:creationId xmlns:a16="http://schemas.microsoft.com/office/drawing/2014/main" xmlns=""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0F3A79C9-7EDC-44F6-AC48-5DD98A7695AD}"/>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4366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4CB71F-B6C2-4866-BC97-304F78816E4F}"/>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xmlns="" id="{C55ED73B-8413-478D-80D7-B78B69763B69}"/>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xmlns="" id="{91BDF226-1B94-4D2D-98B3-7B932FB17DAA}"/>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100C4E9A-CA29-4CCD-ACFA-B29F80FBA163}"/>
              </a:ext>
            </a:extLst>
          </p:cNvPr>
          <p:cNvSpPr>
            <a:spLocks noGrp="1"/>
          </p:cNvSpPr>
          <p:nvPr>
            <p:ph type="dt" sz="half" idx="10"/>
          </p:nvPr>
        </p:nvSpPr>
        <p:spPr/>
        <p:txBody>
          <a:bodyPr/>
          <a:lstStyle/>
          <a:p>
            <a:fld id="{6A4B53A7-3209-46A6-9454-F38EAC8F11E7}" type="datetimeFigureOut">
              <a:rPr lang="en-US" smtClean="0"/>
              <a:t>5/4/2020</a:t>
            </a:fld>
            <a:endParaRPr lang="en-US"/>
          </a:p>
        </p:txBody>
      </p:sp>
      <p:sp>
        <p:nvSpPr>
          <p:cNvPr id="6" name="Footer Placeholder 5">
            <a:extLst>
              <a:ext uri="{FF2B5EF4-FFF2-40B4-BE49-F238E27FC236}">
                <a16:creationId xmlns:a16="http://schemas.microsoft.com/office/drawing/2014/main" xmlns=""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00F08750-B7F2-4119-B151-68DE77481335}"/>
              </a:ext>
            </a:extLst>
          </p:cNvPr>
          <p:cNvCxnSpPr>
            <a:cxnSpLocks/>
          </p:cNvCxnSpPr>
          <p:nvPr/>
        </p:nvCxnSpPr>
        <p:spPr>
          <a:xfrm>
            <a:off x="715891"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86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FDA4224-F4E4-47A4-ACF7-2317493908AE}"/>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5DBC8A0-34FC-4B6E-B42B-A721267D890E}"/>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b="1" i="0" cap="all" spc="75" baseline="0">
                <a:solidFill>
                  <a:schemeClr val="tx1">
                    <a:tint val="75000"/>
                  </a:schemeClr>
                </a:solidFill>
              </a:defRPr>
            </a:lvl1pPr>
          </a:lstStyle>
          <a:p>
            <a:fld id="{6A4B53A7-3209-46A6-9454-F38EAC8F11E7}" type="datetimeFigureOut">
              <a:rPr lang="en-US" smtClean="0"/>
              <a:pPr/>
              <a:t>5/4/2020</a:t>
            </a:fld>
            <a:endParaRPr lang="en-US" dirty="0"/>
          </a:p>
        </p:txBody>
      </p:sp>
      <p:sp>
        <p:nvSpPr>
          <p:cNvPr id="5" name="Footer Placeholder 4">
            <a:extLst>
              <a:ext uri="{FF2B5EF4-FFF2-40B4-BE49-F238E27FC236}">
                <a16:creationId xmlns:a16="http://schemas.microsoft.com/office/drawing/2014/main" xmlns="" id="{609AC0B6-4CC4-4E41-8A4D-F62E17F2857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b="1" i="0" cap="all" spc="75"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6C0E9BD-90BD-46AE-8A0D-06796ADB760A}"/>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b="1" i="0" cap="all" spc="75"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64293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30">
            <a:extLst>
              <a:ext uri="{FF2B5EF4-FFF2-40B4-BE49-F238E27FC236}">
                <a16:creationId xmlns:a16="http://schemas.microsoft.com/office/drawing/2014/main" xmlns="" id="{158B3569-73B2-4D05-8E95-886A6EE17F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000" y="857250"/>
            <a:ext cx="9144000" cy="51435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Univers"/>
            </a:endParaRPr>
          </a:p>
        </p:txBody>
      </p:sp>
      <p:sp>
        <p:nvSpPr>
          <p:cNvPr id="2" name="Title 1">
            <a:extLst>
              <a:ext uri="{FF2B5EF4-FFF2-40B4-BE49-F238E27FC236}">
                <a16:creationId xmlns:a16="http://schemas.microsoft.com/office/drawing/2014/main" xmlns="" id="{F194DCCE-541A-41E3-B29F-C2859DAF5BBD}"/>
              </a:ext>
            </a:extLst>
          </p:cNvPr>
          <p:cNvSpPr>
            <a:spLocks noGrp="1"/>
          </p:cNvSpPr>
          <p:nvPr>
            <p:ph type="ctrTitle"/>
          </p:nvPr>
        </p:nvSpPr>
        <p:spPr>
          <a:xfrm>
            <a:off x="2118870" y="1890111"/>
            <a:ext cx="3057345" cy="2719663"/>
          </a:xfrm>
        </p:spPr>
        <p:txBody>
          <a:bodyPr anchor="b">
            <a:normAutofit/>
          </a:bodyPr>
          <a:lstStyle/>
          <a:p>
            <a:pPr algn="r"/>
            <a:r>
              <a:rPr lang="en-US" sz="2550">
                <a:solidFill>
                  <a:schemeClr val="bg1"/>
                </a:solidFill>
              </a:rPr>
              <a:t>INTRODUCTION TO PROCESS OF COUNSELING</a:t>
            </a:r>
          </a:p>
        </p:txBody>
      </p:sp>
      <p:sp>
        <p:nvSpPr>
          <p:cNvPr id="3" name="Subtitle 2">
            <a:extLst>
              <a:ext uri="{FF2B5EF4-FFF2-40B4-BE49-F238E27FC236}">
                <a16:creationId xmlns:a16="http://schemas.microsoft.com/office/drawing/2014/main" xmlns="" id="{D4660FA3-6B1E-4F9D-AFA9-B2F4D4F7A3AC}"/>
              </a:ext>
            </a:extLst>
          </p:cNvPr>
          <p:cNvSpPr>
            <a:spLocks noGrp="1"/>
          </p:cNvSpPr>
          <p:nvPr>
            <p:ph type="subTitle" idx="1"/>
          </p:nvPr>
        </p:nvSpPr>
        <p:spPr>
          <a:xfrm>
            <a:off x="2118869" y="4735090"/>
            <a:ext cx="3057344" cy="742648"/>
          </a:xfrm>
        </p:spPr>
        <p:txBody>
          <a:bodyPr>
            <a:normAutofit/>
          </a:bodyPr>
          <a:lstStyle/>
          <a:p>
            <a:pPr algn="r"/>
            <a:r>
              <a:rPr lang="en-US">
                <a:solidFill>
                  <a:schemeClr val="bg1"/>
                </a:solidFill>
              </a:rPr>
              <a:t>Developing counselling skills</a:t>
            </a:r>
          </a:p>
        </p:txBody>
      </p:sp>
      <p:pic>
        <p:nvPicPr>
          <p:cNvPr id="13" name="Picture 3">
            <a:extLst>
              <a:ext uri="{FF2B5EF4-FFF2-40B4-BE49-F238E27FC236}">
                <a16:creationId xmlns:a16="http://schemas.microsoft.com/office/drawing/2014/main" xmlns="" id="{737DD9F9-A38C-4B97-9D69-CB85EE7E34A3}"/>
              </a:ext>
            </a:extLst>
          </p:cNvPr>
          <p:cNvPicPr>
            <a:picLocks noChangeAspect="1"/>
          </p:cNvPicPr>
          <p:nvPr/>
        </p:nvPicPr>
        <p:blipFill rotWithShape="1">
          <a:blip r:embed="rId2">
            <a:duotone>
              <a:schemeClr val="accent2">
                <a:shade val="45000"/>
                <a:satMod val="135000"/>
              </a:schemeClr>
              <a:prstClr val="white"/>
            </a:duotone>
            <a:alphaModFix amt="51000"/>
          </a:blip>
          <a:srcRect l="897" r="897"/>
          <a:stretch/>
        </p:blipFill>
        <p:spPr>
          <a:xfrm>
            <a:off x="5616771" y="857258"/>
            <a:ext cx="5051230" cy="5143493"/>
          </a:xfrm>
          <a:prstGeom prst="rect">
            <a:avLst/>
          </a:prstGeom>
        </p:spPr>
      </p:pic>
      <p:sp>
        <p:nvSpPr>
          <p:cNvPr id="42" name="Graphic 17">
            <a:extLst>
              <a:ext uri="{FF2B5EF4-FFF2-40B4-BE49-F238E27FC236}">
                <a16:creationId xmlns:a16="http://schemas.microsoft.com/office/drawing/2014/main" xmlns="" id="{B71758F4-3F46-45DA-8AC5-4E508DA080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742304" y="1468502"/>
            <a:ext cx="104279" cy="10427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pPr defTabSz="685800">
              <a:defRPr/>
            </a:pPr>
            <a:endParaRPr lang="en-US" sz="1350">
              <a:solidFill>
                <a:prstClr val="black"/>
              </a:solidFill>
              <a:latin typeface="Univers"/>
            </a:endParaRPr>
          </a:p>
        </p:txBody>
      </p:sp>
      <p:sp>
        <p:nvSpPr>
          <p:cNvPr id="43" name="Graphic 15">
            <a:extLst>
              <a:ext uri="{FF2B5EF4-FFF2-40B4-BE49-F238E27FC236}">
                <a16:creationId xmlns:a16="http://schemas.microsoft.com/office/drawing/2014/main" xmlns="" id="{8550FED7-7C32-42BB-98DB-30272A6331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011387" y="1640473"/>
            <a:ext cx="68354" cy="6835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pPr defTabSz="685800">
              <a:defRPr/>
            </a:pPr>
            <a:endParaRPr lang="en-US" sz="1350">
              <a:solidFill>
                <a:prstClr val="black"/>
              </a:solidFill>
              <a:latin typeface="Univers"/>
            </a:endParaRPr>
          </a:p>
        </p:txBody>
      </p:sp>
      <p:cxnSp>
        <p:nvCxnSpPr>
          <p:cNvPr id="44" name="Straight Connector 36">
            <a:extLst>
              <a:ext uri="{FF2B5EF4-FFF2-40B4-BE49-F238E27FC236}">
                <a16:creationId xmlns:a16="http://schemas.microsoft.com/office/drawing/2014/main" xmlns="" id="{56020367-4FD5-4596-8E10-C5F095CD8DB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2152650" y="5563006"/>
            <a:ext cx="8515350"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924695" y="4874041"/>
            <a:ext cx="4435381" cy="646331"/>
          </a:xfrm>
          <a:prstGeom prst="rect">
            <a:avLst/>
          </a:prstGeom>
          <a:noFill/>
        </p:spPr>
        <p:txBody>
          <a:bodyPr wrap="square" rtlCol="0">
            <a:spAutoFit/>
          </a:bodyPr>
          <a:lstStyle/>
          <a:p>
            <a:r>
              <a:rPr lang="en-US" dirty="0" smtClean="0"/>
              <a:t>DR. SUMAYA BATOOL</a:t>
            </a:r>
          </a:p>
          <a:p>
            <a:r>
              <a:rPr lang="en-US" dirty="0" smtClean="0"/>
              <a:t>DEPARTMENT OF PSYCHOLOGY, SU</a:t>
            </a:r>
            <a:endParaRPr lang="en-US" dirty="0"/>
          </a:p>
        </p:txBody>
      </p:sp>
    </p:spTree>
    <p:extLst>
      <p:ext uri="{BB962C8B-B14F-4D97-AF65-F5344CB8AC3E}">
        <p14:creationId xmlns:p14="http://schemas.microsoft.com/office/powerpoint/2010/main" val="155932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xmlns="" id="{D472C551-D440-40DF-9260-BDB9AC4096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000" y="857250"/>
            <a:ext cx="9144000" cy="51435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Univers"/>
            </a:endParaRPr>
          </a:p>
        </p:txBody>
      </p:sp>
      <p:sp>
        <p:nvSpPr>
          <p:cNvPr id="2" name="Title 1">
            <a:extLst>
              <a:ext uri="{FF2B5EF4-FFF2-40B4-BE49-F238E27FC236}">
                <a16:creationId xmlns:a16="http://schemas.microsoft.com/office/drawing/2014/main" xmlns="" id="{934E117C-C014-4628-956D-76E771202BAE}"/>
              </a:ext>
            </a:extLst>
          </p:cNvPr>
          <p:cNvSpPr>
            <a:spLocks noGrp="1"/>
          </p:cNvSpPr>
          <p:nvPr>
            <p:ph type="ctrTitle"/>
          </p:nvPr>
        </p:nvSpPr>
        <p:spPr>
          <a:xfrm>
            <a:off x="2141566" y="1660928"/>
            <a:ext cx="7113596" cy="4339823"/>
          </a:xfrm>
        </p:spPr>
        <p:txBody>
          <a:bodyPr anchor="b">
            <a:normAutofit fontScale="90000"/>
          </a:bodyPr>
          <a:lstStyle/>
          <a:p>
            <a:r>
              <a:rPr lang="en-US" sz="1500" b="0" cap="none" dirty="0">
                <a:solidFill>
                  <a:schemeClr val="bg1"/>
                </a:solidFill>
                <a:latin typeface="TimesLTPro-Roman"/>
              </a:rPr>
              <a:t>The process of counseling develops in definable stages with recognizable transitions. </a:t>
            </a:r>
            <a:br>
              <a:rPr lang="en-US" sz="1500" b="0" cap="none" dirty="0">
                <a:solidFill>
                  <a:schemeClr val="bg1"/>
                </a:solidFill>
                <a:latin typeface="TimesLTPro-Roman"/>
              </a:rPr>
            </a:br>
            <a:r>
              <a:rPr lang="en-US" sz="1500" b="0" cap="none" dirty="0">
                <a:solidFill>
                  <a:schemeClr val="bg1"/>
                </a:solidFill>
                <a:latin typeface="TimesLTPro-Roman"/>
              </a:rPr>
              <a:t>The first stage involves building a relationship and focuses on engaging clients to explore issues that directly affect them</a:t>
            </a:r>
            <a:r>
              <a:rPr lang="en-US" sz="1500" b="0" dirty="0">
                <a:solidFill>
                  <a:schemeClr val="bg1"/>
                </a:solidFill>
                <a:latin typeface="TimesLTPro-Roman"/>
              </a:rPr>
              <a:t>. </a:t>
            </a:r>
            <a:r>
              <a:rPr lang="en-US" sz="1500" b="0" cap="none" dirty="0">
                <a:solidFill>
                  <a:schemeClr val="bg1"/>
                </a:solidFill>
                <a:latin typeface="TimesLTPro-Roman"/>
              </a:rPr>
              <a:t>Two struggles take place then: battle of initiative and battle of structure.</a:t>
            </a:r>
            <a:br>
              <a:rPr lang="en-US" sz="1500" b="0" cap="none" dirty="0">
                <a:solidFill>
                  <a:schemeClr val="bg1"/>
                </a:solidFill>
                <a:latin typeface="TimesLTPro-Roman"/>
              </a:rPr>
            </a:br>
            <a:r>
              <a:rPr lang="en-US" sz="1500" b="0" cap="none" dirty="0">
                <a:latin typeface="TimesLTPro-Roman"/>
              </a:rPr>
              <a:t/>
            </a:r>
            <a:br>
              <a:rPr lang="en-US" sz="1500" b="0" cap="none" dirty="0">
                <a:latin typeface="TimesLTPro-Roman"/>
              </a:rPr>
            </a:br>
            <a:r>
              <a:rPr lang="en-US" sz="1500" cap="none" dirty="0">
                <a:latin typeface="TimesLTPro-Roman"/>
              </a:rPr>
              <a:t>Battle of structure: </a:t>
            </a:r>
            <a:r>
              <a:rPr lang="en-US" sz="1500" b="0" cap="none" dirty="0">
                <a:solidFill>
                  <a:schemeClr val="bg1"/>
                </a:solidFill>
                <a:latin typeface="TimesLTPro-Roman"/>
              </a:rPr>
              <a:t>Involves issues of administrative control e.g., Scheduling, fees, participation in sessions.</a:t>
            </a:r>
            <a:r>
              <a:rPr lang="en-US" sz="1500" b="0" cap="none" dirty="0">
                <a:latin typeface="TimesLTPro-Roman"/>
              </a:rPr>
              <a:t/>
            </a:r>
            <a:br>
              <a:rPr lang="en-US" sz="1500" b="0" cap="none" dirty="0">
                <a:latin typeface="TimesLTPro-Roman"/>
              </a:rPr>
            </a:br>
            <a:r>
              <a:rPr lang="en-US" sz="1500" b="0" cap="none" dirty="0">
                <a:latin typeface="TimesLTPro-Roman"/>
              </a:rPr>
              <a:t/>
            </a:r>
            <a:br>
              <a:rPr lang="en-US" sz="1500" b="0" cap="none" dirty="0">
                <a:latin typeface="TimesLTPro-Roman"/>
              </a:rPr>
            </a:br>
            <a:r>
              <a:rPr lang="en-US" sz="1500" cap="none" dirty="0">
                <a:latin typeface="TimesLTPro-Bold"/>
              </a:rPr>
              <a:t>Battle for initiative</a:t>
            </a:r>
            <a:r>
              <a:rPr lang="en-US" sz="1500" b="0" cap="none" dirty="0">
                <a:latin typeface="TimesLTPro-Roman"/>
              </a:rPr>
              <a:t>: </a:t>
            </a:r>
            <a:r>
              <a:rPr lang="en-US" sz="1500" b="0" cap="none" dirty="0">
                <a:solidFill>
                  <a:schemeClr val="bg1"/>
                </a:solidFill>
                <a:latin typeface="TimesLTPro-Roman"/>
              </a:rPr>
              <a:t>concerns with motivation for change and client responsibility. It is essential that counselors win the first battle and clients win the second. If there are failures at these points, the counseling effort will be prematurely terminated, and the counselor and client may feel worse for the experience.</a:t>
            </a:r>
            <a:br>
              <a:rPr lang="en-US" sz="1500" b="0" cap="none" dirty="0">
                <a:solidFill>
                  <a:schemeClr val="bg1"/>
                </a:solidFill>
                <a:latin typeface="TimesLTPro-Roman"/>
              </a:rPr>
            </a:br>
            <a:r>
              <a:rPr lang="en-US" sz="1500" b="0" cap="none" dirty="0">
                <a:latin typeface="TimesLTPro-Roman"/>
              </a:rPr>
              <a:t/>
            </a:r>
            <a:br>
              <a:rPr lang="en-US" sz="1500" b="0" cap="none" dirty="0">
                <a:latin typeface="TimesLTPro-Roman"/>
              </a:rPr>
            </a:br>
            <a:r>
              <a:rPr lang="en-US" sz="1500" b="0" cap="none" dirty="0">
                <a:solidFill>
                  <a:schemeClr val="bg1"/>
                </a:solidFill>
                <a:latin typeface="Times New Roman" panose="02020603050405020304" pitchFamily="18" charset="0"/>
                <a:cs typeface="Times New Roman" panose="02020603050405020304" pitchFamily="18" charset="0"/>
              </a:rPr>
              <a:t>Other factors that influence the progress and direction of counseling are the physical</a:t>
            </a:r>
            <a:br>
              <a:rPr lang="en-US" sz="1500" b="0" cap="none" dirty="0">
                <a:solidFill>
                  <a:schemeClr val="bg1"/>
                </a:solidFill>
                <a:latin typeface="Times New Roman" panose="02020603050405020304" pitchFamily="18" charset="0"/>
                <a:cs typeface="Times New Roman" panose="02020603050405020304" pitchFamily="18" charset="0"/>
              </a:rPr>
            </a:br>
            <a:r>
              <a:rPr lang="en-US" sz="1500" b="0" cap="none" dirty="0">
                <a:solidFill>
                  <a:schemeClr val="bg1"/>
                </a:solidFill>
                <a:latin typeface="Times New Roman" panose="02020603050405020304" pitchFamily="18" charset="0"/>
                <a:cs typeface="Times New Roman" panose="02020603050405020304" pitchFamily="18" charset="0"/>
              </a:rPr>
              <a:t>setting, the client’s background, the counselor’s skill, and the quality of the relationship</a:t>
            </a:r>
            <a:br>
              <a:rPr lang="en-US" sz="1500" b="0" cap="none" dirty="0">
                <a:solidFill>
                  <a:schemeClr val="bg1"/>
                </a:solidFill>
                <a:latin typeface="Times New Roman" panose="02020603050405020304" pitchFamily="18" charset="0"/>
                <a:cs typeface="Times New Roman" panose="02020603050405020304" pitchFamily="18" charset="0"/>
              </a:rPr>
            </a:br>
            <a:r>
              <a:rPr lang="en-US" sz="1500" b="0" cap="none" dirty="0">
                <a:solidFill>
                  <a:schemeClr val="bg1"/>
                </a:solidFill>
                <a:latin typeface="Times New Roman" panose="02020603050405020304" pitchFamily="18" charset="0"/>
                <a:cs typeface="Times New Roman" panose="02020603050405020304" pitchFamily="18" charset="0"/>
              </a:rPr>
              <a:t>established. They will be examined here as well as the nature of the first interview and the exploration stage of counseling.</a:t>
            </a:r>
            <a:br>
              <a:rPr lang="en-US" sz="1500" b="0" cap="none" dirty="0">
                <a:solidFill>
                  <a:schemeClr val="bg1"/>
                </a:solidFill>
                <a:latin typeface="Times New Roman" panose="02020603050405020304" pitchFamily="18" charset="0"/>
                <a:cs typeface="Times New Roman" panose="02020603050405020304" pitchFamily="18" charset="0"/>
              </a:rPr>
            </a:br>
            <a:r>
              <a:rPr lang="en-US" sz="1500" b="0" cap="none" dirty="0">
                <a:latin typeface="Times New Roman" panose="02020603050405020304" pitchFamily="18" charset="0"/>
                <a:cs typeface="Times New Roman" panose="02020603050405020304" pitchFamily="18" charset="0"/>
              </a:rPr>
              <a:t/>
            </a:r>
            <a:br>
              <a:rPr lang="en-US" sz="1500" b="0" cap="none" dirty="0">
                <a:latin typeface="Times New Roman" panose="02020603050405020304" pitchFamily="18" charset="0"/>
                <a:cs typeface="Times New Roman" panose="02020603050405020304" pitchFamily="18" charset="0"/>
              </a:rPr>
            </a:br>
            <a:r>
              <a:rPr lang="en-US" sz="1500" cap="none" dirty="0">
                <a:latin typeface="TimesLTPro-Bold"/>
              </a:rPr>
              <a:t>Micro skills </a:t>
            </a:r>
            <a:r>
              <a:rPr lang="en-US" sz="1500" b="0" cap="none" dirty="0">
                <a:solidFill>
                  <a:schemeClr val="bg1"/>
                </a:solidFill>
                <a:latin typeface="TimesLTPro-Roman"/>
              </a:rPr>
              <a:t>include a theoretical and social-learning behaviors such as attending,</a:t>
            </a:r>
            <a:br>
              <a:rPr lang="en-US" sz="1500" b="0" cap="none" dirty="0">
                <a:solidFill>
                  <a:schemeClr val="bg1"/>
                </a:solidFill>
                <a:latin typeface="TimesLTPro-Roman"/>
              </a:rPr>
            </a:br>
            <a:r>
              <a:rPr lang="en-US" sz="1500" b="0" cap="none" dirty="0">
                <a:solidFill>
                  <a:schemeClr val="bg1"/>
                </a:solidFill>
                <a:latin typeface="TimesLTPro-Roman"/>
              </a:rPr>
              <a:t>encouraging, reflecting, and listening. When mastered, these abilities allow counselors to be with their clients more fully,</a:t>
            </a:r>
            <a:r>
              <a:rPr lang="en-US" sz="1275" b="0" cap="none" dirty="0">
                <a:solidFill>
                  <a:schemeClr val="bg1"/>
                </a:solidFill>
                <a:latin typeface="Times New Roman" panose="02020603050405020304" pitchFamily="18" charset="0"/>
                <a:cs typeface="Times New Roman" panose="02020603050405020304" pitchFamily="18" charset="0"/>
              </a:rPr>
              <a:t/>
            </a:r>
            <a:br>
              <a:rPr lang="en-US" sz="1275" b="0" cap="none" dirty="0">
                <a:solidFill>
                  <a:schemeClr val="bg1"/>
                </a:solidFill>
                <a:latin typeface="Times New Roman" panose="02020603050405020304" pitchFamily="18" charset="0"/>
                <a:cs typeface="Times New Roman" panose="02020603050405020304" pitchFamily="18" charset="0"/>
              </a:rPr>
            </a:br>
            <a:r>
              <a:rPr lang="en-US" sz="1275" b="0" cap="none" dirty="0">
                <a:solidFill>
                  <a:schemeClr val="bg1"/>
                </a:solidFill>
                <a:latin typeface="Times New Roman" panose="02020603050405020304" pitchFamily="18" charset="0"/>
                <a:cs typeface="Times New Roman" panose="02020603050405020304" pitchFamily="18" charset="0"/>
              </a:rPr>
              <a:t/>
            </a:r>
            <a:br>
              <a:rPr lang="en-US" sz="1275" b="0" cap="none" dirty="0">
                <a:solidFill>
                  <a:schemeClr val="bg1"/>
                </a:solidFill>
                <a:latin typeface="Times New Roman" panose="02020603050405020304" pitchFamily="18" charset="0"/>
                <a:cs typeface="Times New Roman" panose="02020603050405020304" pitchFamily="18" charset="0"/>
              </a:rPr>
            </a:br>
            <a:r>
              <a:rPr lang="en-US" sz="1275" b="0" cap="none" dirty="0">
                <a:solidFill>
                  <a:schemeClr val="bg1"/>
                </a:solidFill>
                <a:latin typeface="TimesLTPro-Roman"/>
              </a:rPr>
              <a:t/>
            </a:r>
            <a:br>
              <a:rPr lang="en-US" sz="1275" b="0" cap="none" dirty="0">
                <a:solidFill>
                  <a:schemeClr val="bg1"/>
                </a:solidFill>
                <a:latin typeface="TimesLTPro-Roman"/>
              </a:rPr>
            </a:br>
            <a:endParaRPr lang="en-US" sz="1275" dirty="0">
              <a:solidFill>
                <a:schemeClr val="bg1"/>
              </a:solidFill>
            </a:endParaRPr>
          </a:p>
        </p:txBody>
      </p:sp>
      <p:cxnSp>
        <p:nvCxnSpPr>
          <p:cNvPr id="22" name="Straight Connector 21">
            <a:extLst>
              <a:ext uri="{FF2B5EF4-FFF2-40B4-BE49-F238E27FC236}">
                <a16:creationId xmlns:a16="http://schemas.microsoft.com/office/drawing/2014/main" xmlns="" id="{56020367-4FD5-4596-8E10-C5F095CD8DB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530659" y="1462103"/>
            <a:ext cx="6340078"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24" name="Graphic 22">
            <a:extLst>
              <a:ext uri="{FF2B5EF4-FFF2-40B4-BE49-F238E27FC236}">
                <a16:creationId xmlns:a16="http://schemas.microsoft.com/office/drawing/2014/main" xmlns="" id="{508BEF50-7B1E-49A4-BC19-5F4F1D755E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904755" y="1776591"/>
            <a:ext cx="113652" cy="113652"/>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pPr defTabSz="685800">
              <a:defRPr/>
            </a:pPr>
            <a:endParaRPr lang="en-US" sz="1350">
              <a:solidFill>
                <a:prstClr val="black"/>
              </a:solidFill>
              <a:latin typeface="Univers"/>
            </a:endParaRPr>
          </a:p>
        </p:txBody>
      </p:sp>
      <p:sp>
        <p:nvSpPr>
          <p:cNvPr id="26" name="Graphic 23">
            <a:extLst>
              <a:ext uri="{FF2B5EF4-FFF2-40B4-BE49-F238E27FC236}">
                <a16:creationId xmlns:a16="http://schemas.microsoft.com/office/drawing/2014/main" xmlns="" id="{3FBAD350-5664-4811-A208-657FB882D3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175143" y="2121652"/>
            <a:ext cx="81469" cy="81469"/>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pPr defTabSz="685800">
              <a:defRPr/>
            </a:pPr>
            <a:endParaRPr lang="en-US" sz="1350">
              <a:solidFill>
                <a:prstClr val="black"/>
              </a:solidFill>
              <a:latin typeface="Univers"/>
            </a:endParaRPr>
          </a:p>
        </p:txBody>
      </p:sp>
      <p:sp>
        <p:nvSpPr>
          <p:cNvPr id="28" name="Graphic 21">
            <a:extLst>
              <a:ext uri="{FF2B5EF4-FFF2-40B4-BE49-F238E27FC236}">
                <a16:creationId xmlns:a16="http://schemas.microsoft.com/office/drawing/2014/main" xmlns="" id="{C39ADB8F-D187-49D7-BDCF-C1B6DC7270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764973" y="2489019"/>
            <a:ext cx="71819" cy="7181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pPr defTabSz="685800">
              <a:defRPr/>
            </a:pPr>
            <a:endParaRPr lang="en-US" sz="1350">
              <a:solidFill>
                <a:prstClr val="black"/>
              </a:solidFill>
              <a:latin typeface="Univers"/>
            </a:endParaRPr>
          </a:p>
        </p:txBody>
      </p:sp>
    </p:spTree>
    <p:extLst>
      <p:ext uri="{BB962C8B-B14F-4D97-AF65-F5344CB8AC3E}">
        <p14:creationId xmlns:p14="http://schemas.microsoft.com/office/powerpoint/2010/main" val="376452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xmlns="" id="{8F9CBE3F-79A8-4F8F-88D9-DAD03D0D28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000" y="857250"/>
            <a:ext cx="9144000" cy="51435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Univers"/>
            </a:endParaRPr>
          </a:p>
        </p:txBody>
      </p:sp>
      <p:sp>
        <p:nvSpPr>
          <p:cNvPr id="2" name="Title 1">
            <a:extLst>
              <a:ext uri="{FF2B5EF4-FFF2-40B4-BE49-F238E27FC236}">
                <a16:creationId xmlns:a16="http://schemas.microsoft.com/office/drawing/2014/main" xmlns="" id="{15CA29AC-35AD-45EF-AA61-B6A95EEEE38B}"/>
              </a:ext>
            </a:extLst>
          </p:cNvPr>
          <p:cNvSpPr>
            <a:spLocks noGrp="1"/>
          </p:cNvSpPr>
          <p:nvPr>
            <p:ph type="ctrTitle"/>
          </p:nvPr>
        </p:nvSpPr>
        <p:spPr>
          <a:xfrm>
            <a:off x="1526288" y="1871663"/>
            <a:ext cx="9141713" cy="4872035"/>
          </a:xfrm>
        </p:spPr>
        <p:txBody>
          <a:bodyPr anchor="b">
            <a:normAutofit fontScale="90000"/>
          </a:bodyPr>
          <a:lstStyle/>
          <a:p>
            <a:r>
              <a:rPr lang="en-US" sz="1600" dirty="0">
                <a:latin typeface="FrutigerLTCom-Black"/>
              </a:rPr>
              <a:t>FACTORS THAT INFLUENCE THE COUNSELING PROCESS</a:t>
            </a:r>
            <a:r>
              <a:rPr lang="en-US" sz="1600" b="0" dirty="0">
                <a:solidFill>
                  <a:schemeClr val="bg1"/>
                </a:solidFill>
                <a:latin typeface="FrutigerLTCom-Black"/>
              </a:rPr>
              <a:t/>
            </a:r>
            <a:br>
              <a:rPr lang="en-US" sz="1600" b="0" dirty="0">
                <a:solidFill>
                  <a:schemeClr val="bg1"/>
                </a:solidFill>
                <a:latin typeface="FrutigerLTCom-Black"/>
              </a:rPr>
            </a:br>
            <a:r>
              <a:rPr lang="en-US" sz="1600" b="0" dirty="0">
                <a:solidFill>
                  <a:schemeClr val="bg1"/>
                </a:solidFill>
                <a:latin typeface="FrutigerLTCom-Black"/>
              </a:rPr>
              <a:t/>
            </a:r>
            <a:br>
              <a:rPr lang="en-US" sz="1600" b="0" dirty="0">
                <a:solidFill>
                  <a:schemeClr val="bg1"/>
                </a:solidFill>
                <a:latin typeface="FrutigerLTCom-Black"/>
              </a:rPr>
            </a:br>
            <a:r>
              <a:rPr lang="en-US" sz="1600" b="0" cap="none" dirty="0">
                <a:solidFill>
                  <a:schemeClr val="bg1"/>
                </a:solidFill>
                <a:latin typeface="FrutigerLTCom-Black"/>
              </a:rPr>
              <a:t>Seriousness of the presenting problem </a:t>
            </a:r>
            <a:r>
              <a:rPr lang="en-US" sz="1600" b="0" cap="none" dirty="0">
                <a:solidFill>
                  <a:schemeClr val="bg1"/>
                </a:solidFill>
                <a:latin typeface="TimesLTPro-Roman"/>
              </a:rPr>
              <a:t>Evidence has suggested a relationship between the initial self-reported disturbance level and the treatment course. For instance, Clients who come to counseling with </a:t>
            </a:r>
            <a:r>
              <a:rPr lang="en-US" sz="1600" b="0" cap="none" dirty="0">
                <a:solidFill>
                  <a:schemeClr val="bg1"/>
                </a:solidFill>
                <a:latin typeface="TimesLTPro-Bold"/>
              </a:rPr>
              <a:t>unfinished business </a:t>
            </a:r>
            <a:r>
              <a:rPr lang="en-US" sz="1600" b="0" cap="none" dirty="0">
                <a:solidFill>
                  <a:schemeClr val="bg1"/>
                </a:solidFill>
                <a:latin typeface="TimesLTPro-Roman"/>
              </a:rPr>
              <a:t>(unexpressed feelings—such as resentment, hate, pain, hurt, anxiety, guilt, and grief—and events and memories that linger in the background and clamor for completion) will, as a rule, take longer to treat than clients who have just experienced a difficulty.</a:t>
            </a:r>
            <a:br>
              <a:rPr lang="en-US" sz="1600" b="0" cap="none" dirty="0">
                <a:solidFill>
                  <a:schemeClr val="bg1"/>
                </a:solidFill>
                <a:latin typeface="TimesLTPro-Roman"/>
              </a:rPr>
            </a:br>
            <a:r>
              <a:rPr lang="en-US" sz="1600" b="0" cap="none" dirty="0">
                <a:solidFill>
                  <a:schemeClr val="bg1"/>
                </a:solidFill>
                <a:latin typeface="TimesLTPro-Roman"/>
              </a:rPr>
              <a:t/>
            </a:r>
            <a:br>
              <a:rPr lang="en-US" sz="1600" b="0" cap="none" dirty="0">
                <a:solidFill>
                  <a:schemeClr val="bg1"/>
                </a:solidFill>
                <a:latin typeface="TimesLTPro-Roman"/>
              </a:rPr>
            </a:br>
            <a:r>
              <a:rPr lang="en-US" sz="1600" dirty="0">
                <a:latin typeface="FrutigerLTCom-Black"/>
              </a:rPr>
              <a:t>Structure</a:t>
            </a:r>
            <a:r>
              <a:rPr lang="en-US" sz="1600" b="0" dirty="0">
                <a:solidFill>
                  <a:schemeClr val="bg1"/>
                </a:solidFill>
                <a:latin typeface="FrutigerLTCom-Black"/>
              </a:rPr>
              <a:t/>
            </a:r>
            <a:br>
              <a:rPr lang="en-US" sz="1600" b="0" dirty="0">
                <a:solidFill>
                  <a:schemeClr val="bg1"/>
                </a:solidFill>
                <a:latin typeface="FrutigerLTCom-Black"/>
              </a:rPr>
            </a:br>
            <a:r>
              <a:rPr lang="en-US" sz="1600" b="0" cap="none" dirty="0">
                <a:solidFill>
                  <a:schemeClr val="bg1"/>
                </a:solidFill>
                <a:latin typeface="TimesLTPro-Roman"/>
              </a:rPr>
              <a:t>Clients often do not know what to expect from the process or how to act. Seeing a counselor is a last resort for many individuals.</a:t>
            </a:r>
            <a:br>
              <a:rPr lang="en-US" sz="1600" b="0" cap="none" dirty="0">
                <a:solidFill>
                  <a:schemeClr val="bg1"/>
                </a:solidFill>
                <a:latin typeface="TimesLTPro-Roman"/>
              </a:rPr>
            </a:br>
            <a:r>
              <a:rPr lang="en-US" sz="1600" b="0" cap="none" dirty="0">
                <a:solidFill>
                  <a:schemeClr val="bg1"/>
                </a:solidFill>
                <a:latin typeface="TimesLTPro-Roman"/>
              </a:rPr>
              <a:t/>
            </a:r>
            <a:br>
              <a:rPr lang="en-US" sz="1600" b="0" cap="none" dirty="0">
                <a:solidFill>
                  <a:schemeClr val="bg1"/>
                </a:solidFill>
                <a:latin typeface="TimesLTPro-Roman"/>
              </a:rPr>
            </a:br>
            <a:r>
              <a:rPr lang="en-US" sz="1600" cap="none" dirty="0">
                <a:latin typeface="TimesLTPro-Bold"/>
              </a:rPr>
              <a:t>Structure in counseling </a:t>
            </a:r>
            <a:r>
              <a:rPr lang="en-US" sz="1600" b="0" cap="none" dirty="0">
                <a:solidFill>
                  <a:schemeClr val="bg1"/>
                </a:solidFill>
                <a:latin typeface="TimesLTPro-Roman"/>
              </a:rPr>
              <a:t>is defined as “a joint understanding between the counselor and client regarding the characteristics, conditions, procedures, and parameters of counseling”</a:t>
            </a:r>
            <a:br>
              <a:rPr lang="en-US" sz="1600" b="0" cap="none" dirty="0">
                <a:solidFill>
                  <a:schemeClr val="bg1"/>
                </a:solidFill>
                <a:latin typeface="TimesLTPro-Roman"/>
              </a:rPr>
            </a:br>
            <a:r>
              <a:rPr lang="en-US" sz="1600" b="0" cap="none" dirty="0">
                <a:solidFill>
                  <a:schemeClr val="bg1"/>
                </a:solidFill>
                <a:latin typeface="TimesLTPro-Roman"/>
              </a:rPr>
              <a:t> </a:t>
            </a:r>
            <a:br>
              <a:rPr lang="en-US" sz="1600" b="0" cap="none" dirty="0">
                <a:solidFill>
                  <a:schemeClr val="bg1"/>
                </a:solidFill>
                <a:latin typeface="TimesLTPro-Roman"/>
              </a:rPr>
            </a:br>
            <a:r>
              <a:rPr lang="en-US" sz="1600" cap="none" dirty="0">
                <a:latin typeface="TimesLTPro-Bold"/>
              </a:rPr>
              <a:t>Practical guidelines </a:t>
            </a:r>
            <a:r>
              <a:rPr lang="en-US" sz="1600" b="0" cap="none" dirty="0">
                <a:solidFill>
                  <a:schemeClr val="bg1"/>
                </a:solidFill>
                <a:latin typeface="TimesLTPro-Roman"/>
              </a:rPr>
              <a:t>are part of building structure. They include </a:t>
            </a:r>
            <a:r>
              <a:rPr lang="en-US" sz="1600" cap="none" dirty="0">
                <a:solidFill>
                  <a:schemeClr val="bg1"/>
                </a:solidFill>
                <a:latin typeface="TimesLTPro-Bold"/>
              </a:rPr>
              <a:t>time limits </a:t>
            </a:r>
            <a:r>
              <a:rPr lang="en-US" sz="1600" b="0" cap="none" dirty="0">
                <a:solidFill>
                  <a:schemeClr val="bg1"/>
                </a:solidFill>
                <a:latin typeface="TimesLTPro-Roman"/>
              </a:rPr>
              <a:t>(such as a 50-minute session), </a:t>
            </a:r>
            <a:r>
              <a:rPr lang="en-US" sz="1600" cap="none" dirty="0">
                <a:latin typeface="TimesLTPro-Bold"/>
              </a:rPr>
              <a:t>action limits </a:t>
            </a:r>
            <a:r>
              <a:rPr lang="en-US" sz="1600" b="0" cap="none" dirty="0">
                <a:solidFill>
                  <a:schemeClr val="bg1"/>
                </a:solidFill>
                <a:latin typeface="TimesLTPro-Roman"/>
              </a:rPr>
              <a:t>(for the prevention of destructive behavior), </a:t>
            </a:r>
            <a:r>
              <a:rPr lang="en-US" sz="1600" cap="none" dirty="0">
                <a:latin typeface="TimesLTPro-Bold"/>
              </a:rPr>
              <a:t>role limits </a:t>
            </a:r>
            <a:r>
              <a:rPr lang="en-US" sz="1600" b="0" cap="none" dirty="0">
                <a:solidFill>
                  <a:schemeClr val="bg1"/>
                </a:solidFill>
                <a:latin typeface="TimesLTPro-Roman"/>
              </a:rPr>
              <a:t>(what will be expected of each participant), and </a:t>
            </a:r>
            <a:r>
              <a:rPr lang="en-US" sz="1600" cap="none" dirty="0">
                <a:latin typeface="TimesLTPro-Bold"/>
              </a:rPr>
              <a:t>procedural limits </a:t>
            </a:r>
            <a:r>
              <a:rPr lang="en-US" sz="1600" b="0" cap="none" dirty="0">
                <a:solidFill>
                  <a:schemeClr val="bg1"/>
                </a:solidFill>
                <a:latin typeface="TimesLTPro-Roman"/>
              </a:rPr>
              <a:t>(in which the client is given the responsibility to work on specific goals or needs)</a:t>
            </a:r>
            <a:br>
              <a:rPr lang="en-US" sz="1600" b="0" cap="none" dirty="0">
                <a:solidFill>
                  <a:schemeClr val="bg1"/>
                </a:solidFill>
                <a:latin typeface="TimesLTPro-Roman"/>
              </a:rPr>
            </a:br>
            <a:r>
              <a:rPr lang="en-US" sz="1600" b="0" cap="none" dirty="0">
                <a:solidFill>
                  <a:schemeClr val="bg1"/>
                </a:solidFill>
                <a:latin typeface="TimesLTPro-Roman"/>
              </a:rPr>
              <a:t/>
            </a:r>
            <a:br>
              <a:rPr lang="en-US" sz="1600" b="0" cap="none" dirty="0">
                <a:solidFill>
                  <a:schemeClr val="bg1"/>
                </a:solidFill>
                <a:latin typeface="TimesLTPro-Roman"/>
              </a:rPr>
            </a:br>
            <a:r>
              <a:rPr lang="en-US" sz="1600" cap="none" dirty="0">
                <a:latin typeface="TimesLTPro-Bold"/>
              </a:rPr>
              <a:t>Initiative </a:t>
            </a:r>
            <a:r>
              <a:rPr lang="en-US" sz="1600" b="0" cap="none" dirty="0">
                <a:solidFill>
                  <a:schemeClr val="bg1"/>
                </a:solidFill>
                <a:latin typeface="TimesLTPro-Roman"/>
              </a:rPr>
              <a:t>can be thought of as the motivation to change. Most counselors and counseling theories assume that clients will be cooperative</a:t>
            </a:r>
            <a:r>
              <a:rPr lang="en-US" sz="1600" b="0" dirty="0">
                <a:solidFill>
                  <a:schemeClr val="bg1"/>
                </a:solidFill>
                <a:latin typeface="TimesLTPro-Roman"/>
              </a:rPr>
              <a:t>. </a:t>
            </a:r>
            <a:r>
              <a:rPr lang="en-US" sz="1600" b="0" cap="none" dirty="0">
                <a:solidFill>
                  <a:schemeClr val="bg1"/>
                </a:solidFill>
                <a:latin typeface="TimesLTPro-Roman"/>
              </a:rPr>
              <a:t/>
            </a:r>
            <a:br>
              <a:rPr lang="en-US" sz="1600" b="0" cap="none" dirty="0">
                <a:solidFill>
                  <a:schemeClr val="bg1"/>
                </a:solidFill>
                <a:latin typeface="TimesLTPro-Roman"/>
              </a:rPr>
            </a:br>
            <a:r>
              <a:rPr lang="en-US" sz="1600" b="0" cap="none" dirty="0">
                <a:solidFill>
                  <a:schemeClr val="bg1"/>
                </a:solidFill>
                <a:latin typeface="FrutigerLTCom-Black"/>
              </a:rPr>
              <a:t/>
            </a:r>
            <a:br>
              <a:rPr lang="en-US" sz="1600" b="0" cap="none" dirty="0">
                <a:solidFill>
                  <a:schemeClr val="bg1"/>
                </a:solidFill>
                <a:latin typeface="FrutigerLTCom-Black"/>
              </a:rPr>
            </a:br>
            <a:r>
              <a:rPr lang="en-US" sz="1600" cap="none" dirty="0">
                <a:latin typeface="FrutigerLTCom-Black"/>
              </a:rPr>
              <a:t>Scapegoating </a:t>
            </a:r>
            <a:r>
              <a:rPr lang="en-US" sz="1600" cap="none" dirty="0">
                <a:solidFill>
                  <a:schemeClr val="bg1"/>
                </a:solidFill>
                <a:latin typeface="FrutigerLTCom-Black"/>
              </a:rPr>
              <a:t>blaming the client for being impatient, irritated and not working out with not easy-going clients which is partially counselor’s  fault.</a:t>
            </a:r>
            <a:r>
              <a:rPr lang="en-US" sz="1600" b="0" cap="none" dirty="0">
                <a:solidFill>
                  <a:schemeClr val="bg1"/>
                </a:solidFill>
                <a:latin typeface="FrutigerLTCom-Black"/>
              </a:rPr>
              <a:t/>
            </a:r>
            <a:br>
              <a:rPr lang="en-US" sz="1600" b="0" cap="none" dirty="0">
                <a:solidFill>
                  <a:schemeClr val="bg1"/>
                </a:solidFill>
                <a:latin typeface="FrutigerLTCom-Black"/>
              </a:rPr>
            </a:br>
            <a:r>
              <a:rPr lang="en-US" sz="1600" b="0" dirty="0">
                <a:solidFill>
                  <a:schemeClr val="bg1"/>
                </a:solidFill>
                <a:latin typeface="FrutigerLTCom-Black"/>
              </a:rPr>
              <a:t/>
            </a:r>
            <a:br>
              <a:rPr lang="en-US" sz="1600" b="0" dirty="0">
                <a:solidFill>
                  <a:schemeClr val="bg1"/>
                </a:solidFill>
                <a:latin typeface="FrutigerLTCom-Black"/>
              </a:rPr>
            </a:br>
            <a:r>
              <a:rPr lang="en-US" sz="1600" dirty="0">
                <a:solidFill>
                  <a:schemeClr val="bg1"/>
                </a:solidFill>
                <a:latin typeface="FrutigerLTCom-Black"/>
              </a:rPr>
              <a:t/>
            </a:r>
            <a:br>
              <a:rPr lang="en-US" sz="1600" dirty="0">
                <a:solidFill>
                  <a:schemeClr val="bg1"/>
                </a:solidFill>
                <a:latin typeface="FrutigerLTCom-Black"/>
              </a:rPr>
            </a:br>
            <a:r>
              <a:rPr lang="en-US" sz="1125" dirty="0">
                <a:solidFill>
                  <a:schemeClr val="bg1"/>
                </a:solidFill>
                <a:latin typeface="FrutigerLTCom-Black"/>
              </a:rPr>
              <a:t/>
            </a:r>
            <a:br>
              <a:rPr lang="en-US" sz="1125" dirty="0">
                <a:solidFill>
                  <a:schemeClr val="bg1"/>
                </a:solidFill>
                <a:latin typeface="FrutigerLTCom-Black"/>
              </a:rPr>
            </a:br>
            <a:r>
              <a:rPr lang="en-US" sz="1125" dirty="0">
                <a:solidFill>
                  <a:schemeClr val="bg1"/>
                </a:solidFill>
                <a:latin typeface="FrutigerLTCom-Black"/>
              </a:rPr>
              <a:t/>
            </a:r>
            <a:br>
              <a:rPr lang="en-US" sz="1125" dirty="0">
                <a:solidFill>
                  <a:schemeClr val="bg1"/>
                </a:solidFill>
                <a:latin typeface="FrutigerLTCom-Black"/>
              </a:rPr>
            </a:br>
            <a:r>
              <a:rPr lang="en-US" sz="1125" dirty="0">
                <a:solidFill>
                  <a:schemeClr val="bg1"/>
                </a:solidFill>
                <a:latin typeface="FrutigerLTCom-Black"/>
              </a:rPr>
              <a:t/>
            </a:r>
            <a:br>
              <a:rPr lang="en-US" sz="1125" dirty="0">
                <a:solidFill>
                  <a:schemeClr val="bg1"/>
                </a:solidFill>
                <a:latin typeface="FrutigerLTCom-Black"/>
              </a:rPr>
            </a:br>
            <a:endParaRPr lang="en-US" sz="1125" dirty="0">
              <a:solidFill>
                <a:schemeClr val="bg1"/>
              </a:solidFill>
            </a:endParaRPr>
          </a:p>
        </p:txBody>
      </p:sp>
      <p:sp>
        <p:nvSpPr>
          <p:cNvPr id="48" name="Graphic 22">
            <a:extLst>
              <a:ext uri="{FF2B5EF4-FFF2-40B4-BE49-F238E27FC236}">
                <a16:creationId xmlns:a16="http://schemas.microsoft.com/office/drawing/2014/main" xmlns="" id="{508BEF50-7B1E-49A4-BC19-5F4F1D755E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70402" y="2644558"/>
            <a:ext cx="113652" cy="113652"/>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pPr defTabSz="685800">
              <a:defRPr/>
            </a:pPr>
            <a:endParaRPr lang="en-US" sz="1350">
              <a:solidFill>
                <a:prstClr val="black"/>
              </a:solidFill>
              <a:latin typeface="Univers"/>
            </a:endParaRPr>
          </a:p>
        </p:txBody>
      </p:sp>
      <p:sp>
        <p:nvSpPr>
          <p:cNvPr id="50" name="Graphic 13">
            <a:extLst>
              <a:ext uri="{FF2B5EF4-FFF2-40B4-BE49-F238E27FC236}">
                <a16:creationId xmlns:a16="http://schemas.microsoft.com/office/drawing/2014/main" xmlns="" id="{C5CB530E-515E-412C-9DF1-5F8FFBD6F3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67275" y="2556352"/>
            <a:ext cx="104279" cy="10427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pPr defTabSz="685800">
              <a:defRPr/>
            </a:pPr>
            <a:endParaRPr lang="en-US" sz="1350">
              <a:solidFill>
                <a:prstClr val="black"/>
              </a:solidFill>
              <a:latin typeface="Univers"/>
            </a:endParaRPr>
          </a:p>
        </p:txBody>
      </p:sp>
      <p:sp>
        <p:nvSpPr>
          <p:cNvPr id="52" name="Graphic 15">
            <a:extLst>
              <a:ext uri="{FF2B5EF4-FFF2-40B4-BE49-F238E27FC236}">
                <a16:creationId xmlns:a16="http://schemas.microsoft.com/office/drawing/2014/main" xmlns="" id="{AEA7509D-F04F-40CB-A0B3-EEF16499C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792625" y="2760151"/>
            <a:ext cx="95786" cy="95786"/>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pPr defTabSz="685800">
              <a:defRPr/>
            </a:pPr>
            <a:endParaRPr lang="en-US" sz="1350">
              <a:solidFill>
                <a:prstClr val="black"/>
              </a:solidFill>
              <a:latin typeface="Univers"/>
            </a:endParaRPr>
          </a:p>
        </p:txBody>
      </p:sp>
      <p:sp>
        <p:nvSpPr>
          <p:cNvPr id="54" name="Graphic 21">
            <a:extLst>
              <a:ext uri="{FF2B5EF4-FFF2-40B4-BE49-F238E27FC236}">
                <a16:creationId xmlns:a16="http://schemas.microsoft.com/office/drawing/2014/main" xmlns="" id="{C39ADB8F-D187-49D7-BDCF-C1B6DC7270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22041" y="2981977"/>
            <a:ext cx="71819" cy="7181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pPr defTabSz="685800">
              <a:defRPr/>
            </a:pPr>
            <a:endParaRPr lang="en-US" sz="1350">
              <a:solidFill>
                <a:prstClr val="black"/>
              </a:solidFill>
              <a:latin typeface="Univers"/>
            </a:endParaRPr>
          </a:p>
        </p:txBody>
      </p:sp>
      <p:sp>
        <p:nvSpPr>
          <p:cNvPr id="56" name="Graphic 12">
            <a:extLst>
              <a:ext uri="{FF2B5EF4-FFF2-40B4-BE49-F238E27FC236}">
                <a16:creationId xmlns:a16="http://schemas.microsoft.com/office/drawing/2014/main" xmlns="" id="{712D4376-A578-4FF1-94FC-245E7A6A48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199" y="2960241"/>
            <a:ext cx="68354" cy="6835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pPr defTabSz="685800">
              <a:defRPr/>
            </a:pPr>
            <a:endParaRPr lang="en-US" sz="1350">
              <a:solidFill>
                <a:prstClr val="black"/>
              </a:solidFill>
              <a:latin typeface="Univers"/>
            </a:endParaRPr>
          </a:p>
        </p:txBody>
      </p:sp>
      <p:sp>
        <p:nvSpPr>
          <p:cNvPr id="58" name="Graphic 23">
            <a:extLst>
              <a:ext uri="{FF2B5EF4-FFF2-40B4-BE49-F238E27FC236}">
                <a16:creationId xmlns:a16="http://schemas.microsoft.com/office/drawing/2014/main" xmlns="" id="{3FBAD350-5664-4811-A208-657FB882D3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584055" y="3289126"/>
            <a:ext cx="81469" cy="81469"/>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pPr defTabSz="685800">
              <a:defRPr/>
            </a:pPr>
            <a:endParaRPr lang="en-US" sz="1350">
              <a:solidFill>
                <a:prstClr val="black"/>
              </a:solidFill>
              <a:latin typeface="Univers"/>
            </a:endParaRPr>
          </a:p>
        </p:txBody>
      </p:sp>
      <p:cxnSp>
        <p:nvCxnSpPr>
          <p:cNvPr id="60" name="Straight Connector 59">
            <a:extLst>
              <a:ext uri="{FF2B5EF4-FFF2-40B4-BE49-F238E27FC236}">
                <a16:creationId xmlns:a16="http://schemas.microsoft.com/office/drawing/2014/main" xmlns="" id="{56020367-4FD5-4596-8E10-C5F095CD8DB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524000" y="5231047"/>
            <a:ext cx="9141714"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183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xmlns="" id="{CE3C5560-7A9C-489F-9148-18C5E1D0F0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000" y="857250"/>
            <a:ext cx="9144000" cy="51435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Univers"/>
            </a:endParaRPr>
          </a:p>
        </p:txBody>
      </p:sp>
      <p:sp>
        <p:nvSpPr>
          <p:cNvPr id="2" name="Title 1">
            <a:extLst>
              <a:ext uri="{FF2B5EF4-FFF2-40B4-BE49-F238E27FC236}">
                <a16:creationId xmlns:a16="http://schemas.microsoft.com/office/drawing/2014/main" xmlns="" id="{3ED55DC4-057F-4607-9EE4-A5254E606124}"/>
              </a:ext>
            </a:extLst>
          </p:cNvPr>
          <p:cNvSpPr>
            <a:spLocks noGrp="1"/>
          </p:cNvSpPr>
          <p:nvPr>
            <p:ph type="ctrTitle"/>
          </p:nvPr>
        </p:nvSpPr>
        <p:spPr>
          <a:xfrm>
            <a:off x="2499948" y="857250"/>
            <a:ext cx="8168051" cy="5143500"/>
          </a:xfrm>
        </p:spPr>
        <p:txBody>
          <a:bodyPr>
            <a:normAutofit fontScale="90000"/>
          </a:bodyPr>
          <a:lstStyle/>
          <a:p>
            <a:r>
              <a:rPr lang="en-US" sz="1800" cap="none" dirty="0">
                <a:solidFill>
                  <a:schemeClr val="bg1"/>
                </a:solidFill>
                <a:latin typeface="TimesLTPro-Roman"/>
              </a:rPr>
              <a:t>Part of the understanding involves assuming the role of an involuntary client and imagining how it would feel to come for counseling. </a:t>
            </a:r>
            <a:r>
              <a:rPr lang="en-US" sz="1800" cap="none" dirty="0">
                <a:latin typeface="TimesLTPro-Roman"/>
              </a:rPr>
              <a:t>A </a:t>
            </a:r>
            <a:r>
              <a:rPr lang="en-US" sz="1800" cap="none" dirty="0">
                <a:latin typeface="TimesLTPro-Bold"/>
              </a:rPr>
              <a:t>role-reversal exercise </a:t>
            </a:r>
            <a:r>
              <a:rPr lang="en-US" sz="1800" cap="none" dirty="0">
                <a:solidFill>
                  <a:schemeClr val="bg1"/>
                </a:solidFill>
                <a:latin typeface="TimesLTPro-Roman"/>
              </a:rPr>
              <a:t>can promote counselor empathy and is an excellent technique to use at such times.</a:t>
            </a:r>
            <a:br>
              <a:rPr lang="en-US" sz="1800" cap="none" dirty="0">
                <a:solidFill>
                  <a:schemeClr val="bg1"/>
                </a:solidFill>
                <a:latin typeface="TimesLTPro-Roman"/>
              </a:rPr>
            </a:br>
            <a:r>
              <a:rPr lang="en-US" sz="1800" cap="none" dirty="0">
                <a:solidFill>
                  <a:schemeClr val="bg1"/>
                </a:solidFill>
                <a:latin typeface="TimesLTPro-Roman"/>
              </a:rPr>
              <a:t>A </a:t>
            </a:r>
            <a:r>
              <a:rPr lang="en-US" sz="1800" cap="none" dirty="0">
                <a:latin typeface="TimesLTPro-Bold"/>
              </a:rPr>
              <a:t>reluctant client </a:t>
            </a:r>
            <a:r>
              <a:rPr lang="en-US" sz="1800" cap="none" dirty="0">
                <a:solidFill>
                  <a:schemeClr val="bg1"/>
                </a:solidFill>
                <a:latin typeface="TimesLTPro-Roman"/>
              </a:rPr>
              <a:t>is one who has been referred by a third party and is frequently “unmotivated to seek help” </a:t>
            </a:r>
            <a:br>
              <a:rPr lang="en-US" sz="1800" cap="none" dirty="0">
                <a:solidFill>
                  <a:schemeClr val="bg1"/>
                </a:solidFill>
                <a:latin typeface="TimesLTPro-Roman"/>
              </a:rPr>
            </a:br>
            <a:r>
              <a:rPr lang="en-US" sz="1800" cap="none" dirty="0">
                <a:solidFill>
                  <a:schemeClr val="bg1"/>
                </a:solidFill>
                <a:latin typeface="TimesLTPro-Roman"/>
              </a:rPr>
              <a:t/>
            </a:r>
            <a:br>
              <a:rPr lang="en-US" sz="1800" cap="none" dirty="0">
                <a:solidFill>
                  <a:schemeClr val="bg1"/>
                </a:solidFill>
                <a:latin typeface="TimesLTPro-Roman"/>
              </a:rPr>
            </a:br>
            <a:r>
              <a:rPr lang="en-US" sz="1800" cap="none" dirty="0">
                <a:solidFill>
                  <a:schemeClr val="bg1"/>
                </a:solidFill>
                <a:latin typeface="TimesLTPro-Roman"/>
              </a:rPr>
              <a:t>A </a:t>
            </a:r>
            <a:r>
              <a:rPr lang="en-US" sz="1800" cap="none" dirty="0">
                <a:latin typeface="TimesLTPro-Bold"/>
              </a:rPr>
              <a:t>resistant client </a:t>
            </a:r>
            <a:r>
              <a:rPr lang="en-US" sz="1800" cap="none" dirty="0">
                <a:solidFill>
                  <a:schemeClr val="bg1"/>
                </a:solidFill>
                <a:latin typeface="TimesLTPro-Roman"/>
              </a:rPr>
              <a:t>is a person in counseling who is unwilling, unready, or opposed to change. </a:t>
            </a:r>
            <a:br>
              <a:rPr lang="en-US" sz="1800" cap="none" dirty="0">
                <a:solidFill>
                  <a:schemeClr val="bg1"/>
                </a:solidFill>
                <a:latin typeface="TimesLTPro-Roman"/>
              </a:rPr>
            </a:br>
            <a:r>
              <a:rPr lang="en-US" sz="1800" cap="none" dirty="0">
                <a:solidFill>
                  <a:schemeClr val="bg1"/>
                </a:solidFill>
                <a:latin typeface="TimesLTPro-Roman"/>
              </a:rPr>
              <a:t/>
            </a:r>
            <a:br>
              <a:rPr lang="en-US" sz="1800" cap="none" dirty="0">
                <a:solidFill>
                  <a:schemeClr val="bg1"/>
                </a:solidFill>
                <a:latin typeface="TimesLTPro-Roman"/>
              </a:rPr>
            </a:br>
            <a:r>
              <a:rPr lang="en-US" sz="1800" b="0" cap="none" dirty="0" err="1">
                <a:latin typeface="TimesLTPro-Roman"/>
              </a:rPr>
              <a:t>Roloff</a:t>
            </a:r>
            <a:r>
              <a:rPr lang="en-US" sz="1800" b="0" cap="none" dirty="0">
                <a:latin typeface="TimesLTPro-Roman"/>
              </a:rPr>
              <a:t> and miller </a:t>
            </a:r>
            <a:r>
              <a:rPr lang="en-US" sz="1800" cap="none" dirty="0">
                <a:solidFill>
                  <a:schemeClr val="bg1"/>
                </a:solidFill>
                <a:latin typeface="TimesLTPro-Roman"/>
              </a:rPr>
              <a:t>(1980) mention </a:t>
            </a:r>
            <a:r>
              <a:rPr lang="en-US" sz="1800" cap="none" dirty="0">
                <a:latin typeface="TimesLTPro-Bold"/>
              </a:rPr>
              <a:t>two direct persuasion techniques</a:t>
            </a:r>
            <a:r>
              <a:rPr lang="en-US" sz="1800" cap="none" dirty="0">
                <a:solidFill>
                  <a:schemeClr val="bg1"/>
                </a:solidFill>
                <a:latin typeface="TimesLTPro-Bold"/>
              </a:rPr>
              <a:t> </a:t>
            </a:r>
            <a:r>
              <a:rPr lang="en-US" sz="1800" cap="none" dirty="0">
                <a:solidFill>
                  <a:schemeClr val="bg1"/>
                </a:solidFill>
                <a:latin typeface="TimesLTPro-Roman"/>
              </a:rPr>
              <a:t>employed in counseling: "foot</a:t>
            </a:r>
            <a:r>
              <a:rPr lang="en-US" sz="1800" cap="none" dirty="0">
                <a:latin typeface="TimesLTPro-Bold"/>
              </a:rPr>
              <a:t> in the door</a:t>
            </a:r>
            <a:r>
              <a:rPr lang="en-US" sz="1800" b="0" cap="none" dirty="0">
                <a:latin typeface="TimesLTPro-Roman"/>
              </a:rPr>
              <a:t>”</a:t>
            </a:r>
            <a:r>
              <a:rPr lang="en-US" sz="1800" b="0" cap="none" dirty="0">
                <a:solidFill>
                  <a:schemeClr val="bg1"/>
                </a:solidFill>
                <a:latin typeface="TimesLTPro-Roman"/>
              </a:rPr>
              <a:t> and </a:t>
            </a:r>
            <a:r>
              <a:rPr lang="en-US" sz="1800" b="0" cap="none" dirty="0">
                <a:latin typeface="TimesLTPro-Roman"/>
              </a:rPr>
              <a:t>“</a:t>
            </a:r>
            <a:r>
              <a:rPr lang="en-US" sz="1800" cap="none" dirty="0">
                <a:latin typeface="TimesLTPro-Bold"/>
              </a:rPr>
              <a:t>door in the face</a:t>
            </a:r>
            <a:r>
              <a:rPr lang="en-US" sz="1800" b="0" cap="none" dirty="0">
                <a:latin typeface="TimesLTPro-Roman"/>
              </a:rPr>
              <a:t>.” </a:t>
            </a:r>
            <a:r>
              <a:rPr lang="en-US" sz="1800" cap="none" dirty="0">
                <a:solidFill>
                  <a:schemeClr val="bg1"/>
                </a:solidFill>
                <a:latin typeface="TimesLTPro-Roman"/>
              </a:rPr>
              <a:t>In the first technique, the counselor asks the client to comply with a minor request and then later follows with a larger request. For example, an initial request might be “would you keep a journal of your thoughts and feelings for this week” followed the next week by “I'd like you to keep a journal of your thoughts and feelings from now on.” In</a:t>
            </a:r>
            <a:r>
              <a:rPr lang="en-US" sz="1800" b="0" cap="none" dirty="0">
                <a:solidFill>
                  <a:schemeClr val="bg1"/>
                </a:solidFill>
                <a:latin typeface="TimesLTPro-Roman"/>
              </a:rPr>
              <a:t> </a:t>
            </a:r>
            <a:r>
              <a:rPr lang="en-US" sz="1800" cap="none" dirty="0">
                <a:latin typeface="TimesLTPro-Roman"/>
              </a:rPr>
              <a:t>second technique</a:t>
            </a:r>
            <a:r>
              <a:rPr lang="en-US" sz="1800" cap="none" dirty="0">
                <a:solidFill>
                  <a:schemeClr val="bg1"/>
                </a:solidFill>
                <a:latin typeface="TimesLTPro-Roman"/>
              </a:rPr>
              <a:t> the counselor asks the client to do a seemingly impossible task and then follows by requesting the client to do a more reasonable task. For instance, the initial request might be “I'd like you to talk briefly to 100 people a day between now and our next session” followed, after the client’s refusal, by “since that assignment seems to be more than you are comfortable in handling, </a:t>
            </a:r>
            <a:r>
              <a:rPr lang="en-US" sz="1800" cap="none" dirty="0" err="1">
                <a:solidFill>
                  <a:schemeClr val="bg1"/>
                </a:solidFill>
                <a:latin typeface="TimesLTPro-Roman"/>
              </a:rPr>
              <a:t>i’d</a:t>
            </a:r>
            <a:r>
              <a:rPr lang="en-US" sz="1800" cap="none" dirty="0">
                <a:solidFill>
                  <a:schemeClr val="bg1"/>
                </a:solidFill>
                <a:latin typeface="TimesLTPro-Roman"/>
              </a:rPr>
              <a:t> like you to say hello to just three new people each day.”</a:t>
            </a:r>
            <a:r>
              <a:rPr lang="en-US" sz="1650" cap="none" dirty="0">
                <a:solidFill>
                  <a:schemeClr val="bg1"/>
                </a:solidFill>
                <a:latin typeface="TimesLTPro-Roman"/>
              </a:rPr>
              <a:t/>
            </a:r>
            <a:br>
              <a:rPr lang="en-US" sz="1650" cap="none" dirty="0">
                <a:solidFill>
                  <a:schemeClr val="bg1"/>
                </a:solidFill>
                <a:latin typeface="TimesLTPro-Roman"/>
              </a:rPr>
            </a:br>
            <a:r>
              <a:rPr lang="en-US" sz="1800" cap="none" dirty="0">
                <a:solidFill>
                  <a:schemeClr val="bg1"/>
                </a:solidFill>
                <a:latin typeface="TimesLTPro-Roman"/>
              </a:rPr>
              <a:t/>
            </a:r>
            <a:br>
              <a:rPr lang="en-US" sz="1800" cap="none" dirty="0">
                <a:solidFill>
                  <a:schemeClr val="bg1"/>
                </a:solidFill>
                <a:latin typeface="TimesLTPro-Roman"/>
              </a:rPr>
            </a:br>
            <a:endParaRPr lang="en-US" sz="1650" cap="none" dirty="0">
              <a:solidFill>
                <a:schemeClr val="bg1"/>
              </a:solidFill>
            </a:endParaRPr>
          </a:p>
        </p:txBody>
      </p:sp>
      <p:sp>
        <p:nvSpPr>
          <p:cNvPr id="18" name="Graphic 13">
            <a:extLst>
              <a:ext uri="{FF2B5EF4-FFF2-40B4-BE49-F238E27FC236}">
                <a16:creationId xmlns:a16="http://schemas.microsoft.com/office/drawing/2014/main" xmlns="" id="{C5CB530E-515E-412C-9DF1-5F8FFBD6F3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025928" y="2062059"/>
            <a:ext cx="104279" cy="104279"/>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pPr defTabSz="685800">
              <a:defRPr/>
            </a:pPr>
            <a:endParaRPr lang="en-US" sz="1350">
              <a:solidFill>
                <a:prstClr val="black"/>
              </a:solidFill>
              <a:latin typeface="Univers"/>
            </a:endParaRPr>
          </a:p>
        </p:txBody>
      </p:sp>
      <p:sp>
        <p:nvSpPr>
          <p:cNvPr id="20" name="Graphic 12">
            <a:extLst>
              <a:ext uri="{FF2B5EF4-FFF2-40B4-BE49-F238E27FC236}">
                <a16:creationId xmlns:a16="http://schemas.microsoft.com/office/drawing/2014/main" xmlns="" id="{712D4376-A578-4FF1-94FC-245E7A6A48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95010" y="2234029"/>
            <a:ext cx="68354" cy="6835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pPr defTabSz="685800">
              <a:defRPr/>
            </a:pPr>
            <a:endParaRPr lang="en-US" sz="1350">
              <a:solidFill>
                <a:prstClr val="black"/>
              </a:solidFill>
              <a:latin typeface="Univers"/>
            </a:endParaRPr>
          </a:p>
        </p:txBody>
      </p:sp>
      <p:sp>
        <p:nvSpPr>
          <p:cNvPr id="22" name="Graphic 15">
            <a:extLst>
              <a:ext uri="{FF2B5EF4-FFF2-40B4-BE49-F238E27FC236}">
                <a16:creationId xmlns:a16="http://schemas.microsoft.com/office/drawing/2014/main" xmlns="" id="{AEA7509D-F04F-40CB-A0B3-EEF16499C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014273" y="2402349"/>
            <a:ext cx="95785" cy="95785"/>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pPr defTabSz="685800">
              <a:defRPr/>
            </a:pPr>
            <a:endParaRPr lang="en-US" sz="1350">
              <a:solidFill>
                <a:prstClr val="black"/>
              </a:solidFill>
              <a:latin typeface="Univers"/>
            </a:endParaRPr>
          </a:p>
        </p:txBody>
      </p:sp>
      <p:cxnSp>
        <p:nvCxnSpPr>
          <p:cNvPr id="24" name="Straight Connector 23">
            <a:extLst>
              <a:ext uri="{FF2B5EF4-FFF2-40B4-BE49-F238E27FC236}">
                <a16:creationId xmlns:a16="http://schemas.microsoft.com/office/drawing/2014/main" xmlns="" id="{56020367-4FD5-4596-8E10-C5F095CD8DB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2499947" y="3486150"/>
            <a:ext cx="0" cy="25146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26" name="Graphic 25">
            <a:extLst>
              <a:ext uri="{FF2B5EF4-FFF2-40B4-BE49-F238E27FC236}">
                <a16:creationId xmlns:a16="http://schemas.microsoft.com/office/drawing/2014/main" xmlns="" id="{508BEF50-7B1E-49A4-BC19-5F4F1D755E6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flipH="1">
            <a:off x="9651319" y="4934741"/>
            <a:ext cx="113652" cy="113652"/>
          </a:xfrm>
          <a:prstGeom prst="rect">
            <a:avLst/>
          </a:prstGeom>
        </p:spPr>
      </p:pic>
      <p:pic>
        <p:nvPicPr>
          <p:cNvPr id="28" name="Graphic 27">
            <a:extLst>
              <a:ext uri="{FF2B5EF4-FFF2-40B4-BE49-F238E27FC236}">
                <a16:creationId xmlns:a16="http://schemas.microsoft.com/office/drawing/2014/main" xmlns="" id="{3FBAD350-5664-4811-A208-657FB882D35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flipH="1">
            <a:off x="9957883" y="5279802"/>
            <a:ext cx="81469" cy="81469"/>
          </a:xfrm>
          <a:prstGeom prst="rect">
            <a:avLst/>
          </a:prstGeom>
        </p:spPr>
      </p:pic>
      <p:pic>
        <p:nvPicPr>
          <p:cNvPr id="30" name="Graphic 29">
            <a:extLst>
              <a:ext uri="{FF2B5EF4-FFF2-40B4-BE49-F238E27FC236}">
                <a16:creationId xmlns:a16="http://schemas.microsoft.com/office/drawing/2014/main" xmlns="" id="{C39ADB8F-D187-49D7-BDCF-C1B6DC7270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flipH="1">
            <a:off x="9439718" y="5385755"/>
            <a:ext cx="71819" cy="71819"/>
          </a:xfrm>
          <a:prstGeom prst="rect">
            <a:avLst/>
          </a:prstGeom>
        </p:spPr>
      </p:pic>
    </p:spTree>
    <p:extLst>
      <p:ext uri="{BB962C8B-B14F-4D97-AF65-F5344CB8AC3E}">
        <p14:creationId xmlns:p14="http://schemas.microsoft.com/office/powerpoint/2010/main" val="2986774654"/>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1</TotalTime>
  <Words>76</Words>
  <Application>Microsoft Office PowerPoint</Application>
  <PresentationFormat>Widescreen</PresentationFormat>
  <Paragraphs>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FrutigerLTCom-Black</vt:lpstr>
      <vt:lpstr>Times New Roman</vt:lpstr>
      <vt:lpstr>TimesLTPro-Bold</vt:lpstr>
      <vt:lpstr>TimesLTPro-Roman</vt:lpstr>
      <vt:lpstr>Univers</vt:lpstr>
      <vt:lpstr>GradientVTI</vt:lpstr>
      <vt:lpstr>INTRODUCTION TO PROCESS OF COUNSELING</vt:lpstr>
      <vt:lpstr>The process of counseling develops in definable stages with recognizable transitions.  The first stage involves building a relationship and focuses on engaging clients to explore issues that directly affect them. Two struggles take place then: battle of initiative and battle of structure.  Battle of structure: Involves issues of administrative control e.g., Scheduling, fees, participation in sessions.  Battle for initiative: concerns with motivation for change and client responsibility. It is essential that counselors win the first battle and clients win the second. If there are failures at these points, the counseling effort will be prematurely terminated, and the counselor and client may feel worse for the experience.  Other factors that influence the progress and direction of counseling are the physical setting, the client’s background, the counselor’s skill, and the quality of the relationship established. They will be examined here as well as the nature of the first interview and the exploration stage of counseling.  Micro skills include a theoretical and social-learning behaviors such as attending, encouraging, reflecting, and listening. When mastered, these abilities allow counselors to be with their clients more fully,   </vt:lpstr>
      <vt:lpstr>FACTORS THAT INFLUENCE THE COUNSELING PROCESS  Seriousness of the presenting problem Evidence has suggested a relationship between the initial self-reported disturbance level and the treatment course. For instance, Clients who come to counseling with unfinished business (unexpressed feelings—such as resentment, hate, pain, hurt, anxiety, guilt, and grief—and events and memories that linger in the background and clamor for completion) will, as a rule, take longer to treat than clients who have just experienced a difficulty.  Structure Clients often do not know what to expect from the process or how to act. Seeing a counselor is a last resort for many individuals.  Structure in counseling is defined as “a joint understanding between the counselor and client regarding the characteristics, conditions, procedures, and parameters of counseling”   Practical guidelines are part of building structure. They include time limits (such as a 50-minute session), action limits (for the prevention of destructive behavior), role limits (what will be expected of each participant), and procedural limits (in which the client is given the responsibility to work on specific goals or needs)  Initiative can be thought of as the motivation to change. Most counselors and counseling theories assume that clients will be cooperative.   Scapegoating blaming the client for being impatient, irritated and not working out with not easy-going clients which is partially counselor’s  fault.      </vt:lpstr>
      <vt:lpstr>Part of the understanding involves assuming the role of an involuntary client and imagining how it would feel to come for counseling. A role-reversal exercise can promote counselor empathy and is an excellent technique to use at such times. A reluctant client is one who has been referred by a third party and is frequently “unmotivated to seek help”   A resistant client is a person in counseling who is unwilling, unready, or opposed to change.   Roloff and miller (1980) mention two direct persuasion techniques employed in counseling: "foot in the door” and “door in the face.” In the first technique, the counselor asks the client to comply with a minor request and then later follows with a larger request. For example, an initial request might be “would you keep a journal of your thoughts and feelings for this week” followed the next week by “I'd like you to keep a journal of your thoughts and feelings from now on.” In second technique the counselor asks the client to do a seemingly impossible task and then follows by requesting the client to do a more reasonable task. For instance, the initial request might be “I'd like you to talk briefly to 100 people a day between now and our next session” followed, after the client’s refusal, by “since that assignment seems to be more than you are comfortable in handling, i’d like you to say hello to just three new people each day.”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PROCESS OF COUNSELING</dc:title>
  <dc:creator>SHAYAN ALI</dc:creator>
  <cp:lastModifiedBy>Base Line</cp:lastModifiedBy>
  <cp:revision>2</cp:revision>
  <dcterms:created xsi:type="dcterms:W3CDTF">2020-05-03T07:39:45Z</dcterms:created>
  <dcterms:modified xsi:type="dcterms:W3CDTF">2020-05-04T03:50:47Z</dcterms:modified>
</cp:coreProperties>
</file>