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2B4AD-8DBA-4BBC-ABAC-F90A4D885A73}"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BF8667-19BE-4DA7-B950-F05F317A88FF}" type="slidenum">
              <a:rPr lang="en-US" smtClean="0"/>
              <a:t>‹#›</a:t>
            </a:fld>
            <a:endParaRPr lang="en-US"/>
          </a:p>
        </p:txBody>
      </p:sp>
    </p:spTree>
    <p:extLst>
      <p:ext uri="{BB962C8B-B14F-4D97-AF65-F5344CB8AC3E}">
        <p14:creationId xmlns:p14="http://schemas.microsoft.com/office/powerpoint/2010/main" val="368379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extLst/>
        </p:spPr>
        <p:txBody>
          <a:bodyPr wrap="square" numCol="1" anchor="t" anchorCtr="0" compatLnSpc="1">
            <a:prstTxWarp prst="textNoShape">
              <a:avLst/>
            </a:prstTxWarp>
          </a:bodyPr>
          <a:lstStyle/>
          <a:p>
            <a:pPr eaLnBrk="1">
              <a:spcBef>
                <a:spcPct val="0"/>
              </a:spcBef>
              <a:defRPr/>
            </a:pPr>
            <a:r>
              <a:rPr lang="en-US" b="1" u="sng" dirty="0"/>
              <a:t>Effective Listening</a:t>
            </a:r>
          </a:p>
          <a:p>
            <a:pPr marL="171450" indent="-171450" eaLnBrk="1">
              <a:spcBef>
                <a:spcPct val="0"/>
              </a:spcBef>
              <a:buFont typeface="Arial" pitchFamily="34" charset="0"/>
              <a:buChar char="•"/>
              <a:defRPr/>
            </a:pPr>
            <a:r>
              <a:rPr lang="en-US" dirty="0"/>
              <a:t>The heart of communication is not words, but understanding. The source of the communication wants to be understood, and the receiver needs to understand. </a:t>
            </a:r>
          </a:p>
          <a:p>
            <a:pPr marL="628650" lvl="1" indent="-171450" eaLnBrk="1">
              <a:spcBef>
                <a:spcPct val="0"/>
              </a:spcBef>
              <a:buFont typeface="Arial" pitchFamily="34" charset="0"/>
              <a:buChar char="•"/>
              <a:defRPr/>
            </a:pPr>
            <a:r>
              <a:rPr lang="en-US" dirty="0"/>
              <a:t>Half of making communication effective is listening. </a:t>
            </a:r>
          </a:p>
          <a:p>
            <a:pPr marL="171450" indent="-171450" eaLnBrk="1">
              <a:spcBef>
                <a:spcPct val="0"/>
              </a:spcBef>
              <a:buFont typeface="Arial" pitchFamily="34" charset="0"/>
              <a:buChar char="•"/>
              <a:defRPr/>
            </a:pPr>
            <a:r>
              <a:rPr lang="en-US" dirty="0"/>
              <a:t>Here are some common barriers to effective listening:</a:t>
            </a:r>
          </a:p>
          <a:p>
            <a:pPr marL="628650" lvl="1" indent="-171450" eaLnBrk="1">
              <a:spcBef>
                <a:spcPct val="0"/>
              </a:spcBef>
              <a:buFont typeface="Arial" pitchFamily="34" charset="0"/>
              <a:buChar char="•"/>
              <a:defRPr/>
            </a:pPr>
            <a:r>
              <a:rPr lang="en-US" dirty="0"/>
              <a:t>Only pretending to listen </a:t>
            </a:r>
          </a:p>
          <a:p>
            <a:pPr marL="628650" lvl="1" indent="-171450" eaLnBrk="1">
              <a:spcBef>
                <a:spcPct val="0"/>
              </a:spcBef>
              <a:buFont typeface="Arial" pitchFamily="34" charset="0"/>
              <a:buChar char="•"/>
              <a:defRPr/>
            </a:pPr>
            <a:r>
              <a:rPr lang="en-US" dirty="0"/>
              <a:t>Distractions </a:t>
            </a:r>
          </a:p>
          <a:p>
            <a:pPr marL="628650" lvl="1" indent="-171450" eaLnBrk="1">
              <a:spcBef>
                <a:spcPct val="0"/>
              </a:spcBef>
              <a:buFont typeface="Arial" pitchFamily="34" charset="0"/>
              <a:buChar char="•"/>
              <a:defRPr/>
            </a:pPr>
            <a:r>
              <a:rPr lang="en-US" dirty="0"/>
              <a:t>Bias and closed-mindedness </a:t>
            </a:r>
          </a:p>
          <a:p>
            <a:pPr marL="628650" lvl="1" indent="-171450" eaLnBrk="1">
              <a:spcBef>
                <a:spcPct val="0"/>
              </a:spcBef>
              <a:buFont typeface="Arial" pitchFamily="34" charset="0"/>
              <a:buChar char="•"/>
              <a:defRPr/>
            </a:pPr>
            <a:r>
              <a:rPr lang="en-US" dirty="0"/>
              <a:t>Impatience </a:t>
            </a:r>
          </a:p>
          <a:p>
            <a:pPr marL="628650" lvl="1" indent="-171450" eaLnBrk="1">
              <a:spcBef>
                <a:spcPct val="0"/>
              </a:spcBef>
              <a:buFont typeface="Arial" pitchFamily="34" charset="0"/>
              <a:buChar char="•"/>
              <a:defRPr/>
            </a:pPr>
            <a:r>
              <a:rPr lang="en-US" dirty="0"/>
              <a:t>Jumping to conclusions</a:t>
            </a:r>
          </a:p>
          <a:p>
            <a:pPr marL="171450" indent="-171450" eaLnBrk="1">
              <a:spcBef>
                <a:spcPct val="0"/>
              </a:spcBef>
              <a:buFont typeface="Arial" pitchFamily="34" charset="0"/>
              <a:buChar char="•"/>
              <a:defRPr/>
            </a:pPr>
            <a:r>
              <a:rPr lang="en-US" dirty="0"/>
              <a:t>Listening involves a lot more than just letting the other person talk. It must be an active process.</a:t>
            </a:r>
          </a:p>
          <a:p>
            <a:pPr marL="171450" indent="-171450" eaLnBrk="1">
              <a:spcBef>
                <a:spcPct val="0"/>
              </a:spcBef>
              <a:buFont typeface="Arial" pitchFamily="34" charset="0"/>
              <a:buChar char="•"/>
              <a:defRPr/>
            </a:pPr>
            <a:r>
              <a:rPr lang="en-US" dirty="0"/>
              <a:t>Here are some suggestions for improving listening skills:</a:t>
            </a:r>
          </a:p>
          <a:p>
            <a:pPr marL="628650" lvl="1" indent="-171450" eaLnBrk="1">
              <a:spcBef>
                <a:spcPct val="0"/>
              </a:spcBef>
              <a:buFont typeface="Arial" pitchFamily="34" charset="0"/>
              <a:buChar char="•"/>
              <a:defRPr/>
            </a:pPr>
            <a:r>
              <a:rPr lang="en-US" dirty="0"/>
              <a:t>Focus on the person talking</a:t>
            </a:r>
          </a:p>
          <a:p>
            <a:pPr marL="628650" lvl="1" indent="-171450" eaLnBrk="1">
              <a:spcBef>
                <a:spcPct val="0"/>
              </a:spcBef>
              <a:buFont typeface="Arial" pitchFamily="34" charset="0"/>
              <a:buChar char="•"/>
              <a:defRPr/>
            </a:pPr>
            <a:r>
              <a:rPr lang="en-US" dirty="0"/>
              <a:t>Engage in active listening—provide verbal and nonverbal feedback.</a:t>
            </a:r>
          </a:p>
          <a:p>
            <a:pPr marL="628650" lvl="1" indent="-171450" eaLnBrk="1">
              <a:spcBef>
                <a:spcPct val="0"/>
              </a:spcBef>
              <a:buFont typeface="Arial" pitchFamily="34" charset="0"/>
              <a:buChar char="•"/>
              <a:defRPr/>
            </a:pPr>
            <a:r>
              <a:rPr lang="en-US" dirty="0"/>
              <a:t>Ask questions</a:t>
            </a:r>
          </a:p>
          <a:p>
            <a:pPr marL="628650" lvl="1" indent="-171450" eaLnBrk="1">
              <a:spcBef>
                <a:spcPct val="0"/>
              </a:spcBef>
              <a:buFont typeface="Arial" pitchFamily="34" charset="0"/>
              <a:buChar char="•"/>
              <a:defRPr/>
            </a:pPr>
            <a:r>
              <a:rPr lang="en-US" dirty="0"/>
              <a:t>Do not interrupt</a:t>
            </a:r>
          </a:p>
          <a:p>
            <a:pPr marL="171450" indent="-171450" eaLnBrk="1">
              <a:spcBef>
                <a:spcPct val="0"/>
              </a:spcBef>
              <a:buFont typeface="Arial" pitchFamily="34" charset="0"/>
              <a:buChar char="•"/>
              <a:defRPr/>
            </a:pPr>
            <a:r>
              <a:rPr lang="en-US" dirty="0"/>
              <a:t>Good listening skills are important if project team members are to be effective in communicating with one another and with the customer.</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DC0EE90-9EA4-4F30-8057-870DD58ABDD4}" type="slidenum">
              <a:rPr lang="en-US" smtClean="0"/>
              <a:pPr eaLnBrk="1" hangingPunct="1"/>
              <a:t>1</a:t>
            </a:fld>
            <a:endParaRPr lang="en-US"/>
          </a:p>
        </p:txBody>
      </p:sp>
    </p:spTree>
    <p:extLst>
      <p:ext uri="{BB962C8B-B14F-4D97-AF65-F5344CB8AC3E}">
        <p14:creationId xmlns:p14="http://schemas.microsoft.com/office/powerpoint/2010/main" val="2444863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B59940-7D6A-4CBC-AFD3-5DFA605458A6}"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870501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59940-7D6A-4CBC-AFD3-5DFA605458A6}"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263999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59940-7D6A-4CBC-AFD3-5DFA605458A6}"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1435790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59940-7D6A-4CBC-AFD3-5DFA605458A6}"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352456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B59940-7D6A-4CBC-AFD3-5DFA605458A6}"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254981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B59940-7D6A-4CBC-AFD3-5DFA605458A6}"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189208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B59940-7D6A-4CBC-AFD3-5DFA605458A6}"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199828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59940-7D6A-4CBC-AFD3-5DFA605458A6}"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138565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59940-7D6A-4CBC-AFD3-5DFA605458A6}"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1043666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B59940-7D6A-4CBC-AFD3-5DFA605458A6}"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225817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B59940-7D6A-4CBC-AFD3-5DFA605458A6}"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6050F-9900-4ABB-96AF-B353F4746A76}" type="slidenum">
              <a:rPr lang="en-US" smtClean="0"/>
              <a:t>‹#›</a:t>
            </a:fld>
            <a:endParaRPr lang="en-US"/>
          </a:p>
        </p:txBody>
      </p:sp>
    </p:spTree>
    <p:extLst>
      <p:ext uri="{BB962C8B-B14F-4D97-AF65-F5344CB8AC3E}">
        <p14:creationId xmlns:p14="http://schemas.microsoft.com/office/powerpoint/2010/main" val="286349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59940-7D6A-4CBC-AFD3-5DFA605458A6}" type="datetimeFigureOut">
              <a:rPr lang="en-US" smtClean="0"/>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6050F-9900-4ABB-96AF-B353F4746A76}" type="slidenum">
              <a:rPr lang="en-US" smtClean="0"/>
              <a:t>‹#›</a:t>
            </a:fld>
            <a:endParaRPr lang="en-US"/>
          </a:p>
        </p:txBody>
      </p:sp>
    </p:spTree>
    <p:extLst>
      <p:ext uri="{BB962C8B-B14F-4D97-AF65-F5344CB8AC3E}">
        <p14:creationId xmlns:p14="http://schemas.microsoft.com/office/powerpoint/2010/main" val="3756588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685801"/>
            <a:ext cx="8229600" cy="1401763"/>
          </a:xfrm>
        </p:spPr>
        <p:txBody>
          <a:bodyPr>
            <a:normAutofit fontScale="90000"/>
          </a:bodyPr>
          <a:lstStyle/>
          <a:p>
            <a:r>
              <a:rPr lang="en-US"/>
              <a:t>Effective Listening</a:t>
            </a:r>
            <a:br>
              <a:rPr lang="en-US"/>
            </a:br>
            <a:r>
              <a:rPr lang="en-US"/>
              <a:t/>
            </a:r>
            <a:br>
              <a:rPr lang="en-US"/>
            </a:br>
            <a:r>
              <a:rPr lang="en-US">
                <a:solidFill>
                  <a:srgbClr val="0000FF"/>
                </a:solidFill>
              </a:rPr>
              <a:t>        </a:t>
            </a:r>
            <a:r>
              <a:rPr lang="en-US" sz="2800">
                <a:solidFill>
                  <a:srgbClr val="0000FF"/>
                </a:solidFill>
              </a:rPr>
              <a:t>Heart of Communication: Understanding</a:t>
            </a:r>
          </a:p>
        </p:txBody>
      </p:sp>
      <p:sp>
        <p:nvSpPr>
          <p:cNvPr id="20483" name="Text Placeholder 3"/>
          <p:cNvSpPr>
            <a:spLocks noGrp="1"/>
          </p:cNvSpPr>
          <p:nvPr>
            <p:ph type="body" idx="1"/>
          </p:nvPr>
        </p:nvSpPr>
        <p:spPr>
          <a:xfrm>
            <a:off x="1981200" y="2157413"/>
            <a:ext cx="4040188" cy="639762"/>
          </a:xfrm>
        </p:spPr>
        <p:txBody>
          <a:bodyPr/>
          <a:lstStyle/>
          <a:p>
            <a:r>
              <a:rPr lang="en-US"/>
              <a:t>Barriers to Effective Listening</a:t>
            </a:r>
          </a:p>
        </p:txBody>
      </p:sp>
      <p:sp>
        <p:nvSpPr>
          <p:cNvPr id="20484" name="Content Placeholder 4"/>
          <p:cNvSpPr>
            <a:spLocks noGrp="1"/>
          </p:cNvSpPr>
          <p:nvPr>
            <p:ph sz="half" idx="2"/>
          </p:nvPr>
        </p:nvSpPr>
        <p:spPr>
          <a:xfrm>
            <a:off x="1981200" y="2797175"/>
            <a:ext cx="4040188" cy="3951288"/>
          </a:xfrm>
        </p:spPr>
        <p:txBody>
          <a:bodyPr/>
          <a:lstStyle/>
          <a:p>
            <a:pPr>
              <a:buFontTx/>
              <a:buBlip>
                <a:blip r:embed="rId3"/>
              </a:buBlip>
            </a:pPr>
            <a:r>
              <a:rPr lang="en-US" dirty="0"/>
              <a:t>Pretending to listen </a:t>
            </a:r>
          </a:p>
          <a:p>
            <a:pPr>
              <a:buFontTx/>
              <a:buBlip>
                <a:blip r:embed="rId3"/>
              </a:buBlip>
            </a:pPr>
            <a:r>
              <a:rPr lang="en-US" dirty="0"/>
              <a:t>Distractions </a:t>
            </a:r>
          </a:p>
          <a:p>
            <a:pPr>
              <a:buFontTx/>
              <a:buBlip>
                <a:blip r:embed="rId3"/>
              </a:buBlip>
            </a:pPr>
            <a:r>
              <a:rPr lang="en-US" dirty="0"/>
              <a:t>Bias and closed-mindedness </a:t>
            </a:r>
          </a:p>
          <a:p>
            <a:pPr>
              <a:buFontTx/>
              <a:buBlip>
                <a:blip r:embed="rId3"/>
              </a:buBlip>
            </a:pPr>
            <a:r>
              <a:rPr lang="en-US" dirty="0"/>
              <a:t>Impatience </a:t>
            </a:r>
          </a:p>
          <a:p>
            <a:pPr>
              <a:buFontTx/>
              <a:buBlip>
                <a:blip r:embed="rId3"/>
              </a:buBlip>
            </a:pPr>
            <a:r>
              <a:rPr lang="en-US" dirty="0"/>
              <a:t>Jumping to conclusions</a:t>
            </a:r>
          </a:p>
          <a:p>
            <a:pPr>
              <a:buFontTx/>
              <a:buBlip>
                <a:blip r:embed="rId3"/>
              </a:buBlip>
            </a:pPr>
            <a:endParaRPr lang="en-US" dirty="0"/>
          </a:p>
        </p:txBody>
      </p:sp>
      <p:sp>
        <p:nvSpPr>
          <p:cNvPr id="20485" name="Text Placeholder 5"/>
          <p:cNvSpPr>
            <a:spLocks noGrp="1"/>
          </p:cNvSpPr>
          <p:nvPr>
            <p:ph type="body" sz="quarter" idx="3"/>
          </p:nvPr>
        </p:nvSpPr>
        <p:spPr>
          <a:xfrm>
            <a:off x="6169026" y="2157413"/>
            <a:ext cx="4041775" cy="639762"/>
          </a:xfrm>
        </p:spPr>
        <p:txBody>
          <a:bodyPr/>
          <a:lstStyle/>
          <a:p>
            <a:r>
              <a:rPr lang="en-US"/>
              <a:t>How Improve Listening Skills</a:t>
            </a:r>
          </a:p>
        </p:txBody>
      </p:sp>
      <p:sp>
        <p:nvSpPr>
          <p:cNvPr id="20486" name="Content Placeholder 6"/>
          <p:cNvSpPr>
            <a:spLocks noGrp="1"/>
          </p:cNvSpPr>
          <p:nvPr>
            <p:ph sz="quarter" idx="4"/>
          </p:nvPr>
        </p:nvSpPr>
        <p:spPr>
          <a:xfrm>
            <a:off x="6169026" y="2797175"/>
            <a:ext cx="4041775" cy="3951288"/>
          </a:xfrm>
        </p:spPr>
        <p:txBody>
          <a:bodyPr/>
          <a:lstStyle/>
          <a:p>
            <a:pPr>
              <a:buFontTx/>
              <a:buBlip>
                <a:blip r:embed="rId3"/>
              </a:buBlip>
            </a:pPr>
            <a:r>
              <a:rPr lang="en-US"/>
              <a:t>Focus on the person talking</a:t>
            </a:r>
          </a:p>
          <a:p>
            <a:pPr>
              <a:buFontTx/>
              <a:buBlip>
                <a:blip r:embed="rId3"/>
              </a:buBlip>
            </a:pPr>
            <a:r>
              <a:rPr lang="en-US"/>
              <a:t>Engage in active listening</a:t>
            </a:r>
          </a:p>
          <a:p>
            <a:pPr lvl="1">
              <a:buFont typeface="Arial" charset="0"/>
              <a:buChar char="•"/>
            </a:pPr>
            <a:r>
              <a:rPr lang="en-US"/>
              <a:t>provide verbal and nonverbal feedback </a:t>
            </a:r>
          </a:p>
          <a:p>
            <a:pPr>
              <a:buFontTx/>
              <a:buBlip>
                <a:blip r:embed="rId3"/>
              </a:buBlip>
            </a:pPr>
            <a:r>
              <a:rPr lang="en-US"/>
              <a:t>Ask questions</a:t>
            </a:r>
          </a:p>
          <a:p>
            <a:pPr>
              <a:buFontTx/>
              <a:buBlip>
                <a:blip r:embed="rId3"/>
              </a:buBlip>
            </a:pPr>
            <a:r>
              <a:rPr lang="en-US"/>
              <a:t>Do not interrupt</a:t>
            </a:r>
          </a:p>
          <a:p>
            <a:pPr>
              <a:buFontTx/>
              <a:buBlip>
                <a:blip r:embed="rId3"/>
              </a:buBlip>
            </a:pPr>
            <a:endParaRPr lang="en-US"/>
          </a:p>
        </p:txBody>
      </p:sp>
      <p:sp>
        <p:nvSpPr>
          <p:cNvPr id="20487" name="TextBox 4"/>
          <p:cNvSpPr txBox="1">
            <a:spLocks noChangeArrowheads="1"/>
          </p:cNvSpPr>
          <p:nvPr/>
        </p:nvSpPr>
        <p:spPr bwMode="auto">
          <a:xfrm>
            <a:off x="0" y="5780087"/>
            <a:ext cx="121920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rgbClr val="FF0000"/>
                </a:solidFill>
              </a:rPr>
              <a:t>Most people do not listen with the intent to understand; they listen with the intent to reply.</a:t>
            </a:r>
          </a:p>
          <a:p>
            <a:pPr eaLnBrk="1" hangingPunct="1"/>
            <a:endParaRPr lang="en-US" sz="1000" b="1" dirty="0">
              <a:solidFill>
                <a:srgbClr val="FF0000"/>
              </a:solidFill>
            </a:endParaRPr>
          </a:p>
          <a:p>
            <a:pPr eaLnBrk="1" hangingPunct="1"/>
            <a:r>
              <a:rPr lang="en-US" b="1" i="1" dirty="0">
                <a:solidFill>
                  <a:srgbClr val="FF0000"/>
                </a:solidFill>
              </a:rPr>
              <a:t>                                                  Stephen R. Covey</a:t>
            </a:r>
          </a:p>
        </p:txBody>
      </p:sp>
    </p:spTree>
    <p:extLst>
      <p:ext uri="{BB962C8B-B14F-4D97-AF65-F5344CB8AC3E}">
        <p14:creationId xmlns:p14="http://schemas.microsoft.com/office/powerpoint/2010/main" val="215453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additive="base">
                                        <p:cTn id="7" dur="500" fill="hold"/>
                                        <p:tgtEl>
                                          <p:spTgt spid="20487"/>
                                        </p:tgtEl>
                                        <p:attrNameLst>
                                          <p:attrName>ppt_x</p:attrName>
                                        </p:attrNameLst>
                                      </p:cBhvr>
                                      <p:tavLst>
                                        <p:tav tm="0">
                                          <p:val>
                                            <p:strVal val="#ppt_x"/>
                                          </p:val>
                                        </p:tav>
                                        <p:tav tm="100000">
                                          <p:val>
                                            <p:strVal val="#ppt_x"/>
                                          </p:val>
                                        </p:tav>
                                      </p:tavLst>
                                    </p:anim>
                                    <p:anim calcmode="lin" valueType="num">
                                      <p:cBhvr additive="base">
                                        <p:cTn id="8" dur="500" fill="hold"/>
                                        <p:tgtEl>
                                          <p:spTgt spid="204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Essentials of Active Listening </a:t>
            </a:r>
          </a:p>
          <a:p>
            <a:r>
              <a:rPr lang="en-GB" dirty="0"/>
              <a:t> </a:t>
            </a:r>
          </a:p>
          <a:p>
            <a:r>
              <a:rPr lang="en-GB" dirty="0"/>
              <a:t>1. Intensity </a:t>
            </a:r>
          </a:p>
          <a:p>
            <a:r>
              <a:rPr lang="en-GB" dirty="0"/>
              <a:t>2. Empathy </a:t>
            </a:r>
          </a:p>
          <a:p>
            <a:r>
              <a:rPr lang="en-GB" dirty="0"/>
              <a:t>3. Acceptance </a:t>
            </a:r>
          </a:p>
          <a:p>
            <a:r>
              <a:rPr lang="en-GB" dirty="0"/>
              <a:t>4. Recognizing responsibility for completeness</a:t>
            </a:r>
          </a:p>
        </p:txBody>
      </p:sp>
    </p:spTree>
    <p:extLst>
      <p:ext uri="{BB962C8B-B14F-4D97-AF65-F5344CB8AC3E}">
        <p14:creationId xmlns:p14="http://schemas.microsoft.com/office/powerpoint/2010/main" val="105724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listening</a:t>
            </a:r>
          </a:p>
        </p:txBody>
      </p:sp>
      <p:sp>
        <p:nvSpPr>
          <p:cNvPr id="3" name="Content Placeholder 2"/>
          <p:cNvSpPr>
            <a:spLocks noGrp="1"/>
          </p:cNvSpPr>
          <p:nvPr>
            <p:ph idx="1"/>
          </p:nvPr>
        </p:nvSpPr>
        <p:spPr/>
        <p:txBody>
          <a:bodyPr/>
          <a:lstStyle/>
          <a:p>
            <a:r>
              <a:rPr lang="en-GB" dirty="0"/>
              <a:t>Hearing</a:t>
            </a:r>
          </a:p>
          <a:p>
            <a:r>
              <a:rPr lang="en-GB" dirty="0"/>
              <a:t>Attention</a:t>
            </a:r>
          </a:p>
          <a:p>
            <a:r>
              <a:rPr lang="en-GB" dirty="0"/>
              <a:t>Understanding</a:t>
            </a:r>
          </a:p>
          <a:p>
            <a:r>
              <a:rPr lang="en-GB" dirty="0"/>
              <a:t>remembering</a:t>
            </a:r>
          </a:p>
        </p:txBody>
      </p:sp>
    </p:spTree>
    <p:extLst>
      <p:ext uri="{BB962C8B-B14F-4D97-AF65-F5344CB8AC3E}">
        <p14:creationId xmlns:p14="http://schemas.microsoft.com/office/powerpoint/2010/main" val="153280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381500" y="2315369"/>
            <a:ext cx="3429000"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350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5127"/>
            <a:ext cx="8058150" cy="1325563"/>
          </a:xfrm>
          <a:solidFill>
            <a:schemeClr val="bg1">
              <a:lumMod val="65000"/>
            </a:schemeClr>
          </a:solidFill>
        </p:spPr>
        <p:txBody>
          <a:bodyPr>
            <a:normAutofit fontScale="90000"/>
          </a:bodyPr>
          <a:lstStyle/>
          <a:p>
            <a:r>
              <a:rPr lang="en-GB" dirty="0"/>
              <a:t>Suggestions for Improving Active Listening </a:t>
            </a:r>
            <a:r>
              <a:rPr lang="en-GB" b="1" dirty="0"/>
              <a:t>Skills </a:t>
            </a:r>
            <a:br>
              <a:rPr lang="en-GB" b="1" dirty="0"/>
            </a:br>
            <a:endParaRPr lang="en-GB" b="1" dirty="0"/>
          </a:p>
        </p:txBody>
      </p:sp>
      <p:sp>
        <p:nvSpPr>
          <p:cNvPr id="3" name="Content Placeholder 2"/>
          <p:cNvSpPr>
            <a:spLocks noGrp="1"/>
          </p:cNvSpPr>
          <p:nvPr>
            <p:ph idx="1"/>
          </p:nvPr>
        </p:nvSpPr>
        <p:spPr>
          <a:xfrm>
            <a:off x="1981200" y="1600200"/>
            <a:ext cx="8229600" cy="4997152"/>
          </a:xfrm>
          <a:solidFill>
            <a:schemeClr val="accent1">
              <a:lumMod val="20000"/>
              <a:lumOff val="80000"/>
            </a:schemeClr>
          </a:solidFill>
        </p:spPr>
        <p:txBody>
          <a:bodyPr>
            <a:normAutofit fontScale="25000" lnSpcReduction="20000"/>
          </a:bodyPr>
          <a:lstStyle/>
          <a:p>
            <a:pPr>
              <a:lnSpc>
                <a:spcPct val="220000"/>
              </a:lnSpc>
            </a:pPr>
            <a:r>
              <a:rPr lang="en-GB" sz="9600" b="1" dirty="0"/>
              <a:t>Make Eye Contact</a:t>
            </a:r>
            <a:r>
              <a:rPr lang="en-GB" sz="7400" dirty="0"/>
              <a:t>: Lack of eye contact may be interpreted as disinterest or disapproval. </a:t>
            </a:r>
          </a:p>
          <a:p>
            <a:pPr marL="0" indent="0">
              <a:lnSpc>
                <a:spcPct val="220000"/>
              </a:lnSpc>
              <a:buNone/>
            </a:pPr>
            <a:r>
              <a:rPr lang="en-GB" sz="7400" dirty="0"/>
              <a:t>	Making eye contact with the speaker focuses attention, reduces the 	chance of distraction, and is encouraging to the speaker.  </a:t>
            </a:r>
          </a:p>
          <a:p>
            <a:pPr>
              <a:lnSpc>
                <a:spcPct val="220000"/>
              </a:lnSpc>
            </a:pPr>
            <a:r>
              <a:rPr lang="en-GB" sz="7400" dirty="0"/>
              <a:t>2. </a:t>
            </a:r>
            <a:r>
              <a:rPr lang="en-GB" sz="9600" b="1" dirty="0"/>
              <a:t>Exhibit</a:t>
            </a:r>
            <a:r>
              <a:rPr lang="en-GB" sz="7400" b="1" dirty="0"/>
              <a:t> Affirmative Nods and Appropriate Facial Expressions</a:t>
            </a:r>
            <a:r>
              <a:rPr lang="en-GB" sz="7400" dirty="0"/>
              <a:t>: The effective listener shows signs of being interested in what is said through nonverbal signs. Together with good eye contact, non-verbal expressions convey active listening. </a:t>
            </a:r>
          </a:p>
          <a:p>
            <a:pPr marL="0" indent="0">
              <a:lnSpc>
                <a:spcPct val="220000"/>
              </a:lnSpc>
              <a:buNone/>
            </a:pPr>
            <a:r>
              <a:rPr lang="en-GB" sz="7400" dirty="0"/>
              <a:t> </a:t>
            </a:r>
          </a:p>
          <a:p>
            <a:endParaRPr lang="en-GB" sz="7400" dirty="0"/>
          </a:p>
        </p:txBody>
      </p:sp>
    </p:spTree>
    <p:extLst>
      <p:ext uri="{BB962C8B-B14F-4D97-AF65-F5344CB8AC3E}">
        <p14:creationId xmlns:p14="http://schemas.microsoft.com/office/powerpoint/2010/main" val="84604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a:solidFill>
            <a:schemeClr val="accent4">
              <a:lumMod val="40000"/>
              <a:lumOff val="60000"/>
            </a:schemeClr>
          </a:solidFill>
        </p:spPr>
        <p:txBody>
          <a:bodyPr>
            <a:normAutofit fontScale="85000" lnSpcReduction="20000"/>
          </a:bodyPr>
          <a:lstStyle/>
          <a:p>
            <a:r>
              <a:rPr lang="en-GB" dirty="0"/>
              <a:t>3. </a:t>
            </a:r>
            <a:r>
              <a:rPr lang="en-GB" sz="4500" b="1" dirty="0"/>
              <a:t>Avoid Distracting Actions or Gestures</a:t>
            </a:r>
            <a:r>
              <a:rPr lang="en-GB" dirty="0"/>
              <a:t>: Do not look at other people, play with pens or pencils, shuffle papers, or the like. These activities make the speaker feel like the listener is not interested in what is being said. </a:t>
            </a:r>
          </a:p>
          <a:p>
            <a:r>
              <a:rPr lang="en-GB" dirty="0"/>
              <a:t> </a:t>
            </a:r>
          </a:p>
          <a:p>
            <a:r>
              <a:rPr lang="en-GB" dirty="0"/>
              <a:t>4. </a:t>
            </a:r>
            <a:r>
              <a:rPr lang="en-GB" sz="4400" b="1" dirty="0"/>
              <a:t>Ask Questions</a:t>
            </a:r>
            <a:r>
              <a:rPr lang="en-GB" dirty="0"/>
              <a:t>: Questioning helps ensure clarification of what the speaker is saying, facilitates understanding, and lets the speaker know that the listener is engaged. </a:t>
            </a:r>
          </a:p>
          <a:p>
            <a:pPr marL="0" indent="0">
              <a:buNone/>
            </a:pPr>
            <a:r>
              <a:rPr lang="en-GB" dirty="0"/>
              <a:t> </a:t>
            </a:r>
          </a:p>
          <a:p>
            <a:r>
              <a:rPr lang="en-GB" dirty="0"/>
              <a:t>5. </a:t>
            </a:r>
            <a:r>
              <a:rPr lang="en-GB" sz="4400" dirty="0"/>
              <a:t>Paraphrase</a:t>
            </a:r>
            <a:r>
              <a:rPr lang="en-GB" dirty="0"/>
              <a:t>: Paraphrasing means restating what the individual has said in different words. This technique allows the listener to verify that the message was received correctly. </a:t>
            </a:r>
          </a:p>
          <a:p>
            <a:r>
              <a:rPr lang="en-GB" dirty="0"/>
              <a:t> </a:t>
            </a:r>
          </a:p>
          <a:p>
            <a:r>
              <a:rPr lang="en-GB" dirty="0"/>
              <a:t>6. </a:t>
            </a:r>
            <a:r>
              <a:rPr lang="en-GB" sz="3600" b="1" dirty="0"/>
              <a:t>Avoid Interrupting the Speaker</a:t>
            </a:r>
            <a:r>
              <a:rPr lang="en-GB" dirty="0"/>
              <a:t>: Allow the speaker to complete his or her thought before  responding, and do not anticipate what he/she will say. </a:t>
            </a:r>
          </a:p>
          <a:p>
            <a:pPr marL="0" indent="0">
              <a:buNone/>
            </a:pPr>
            <a:r>
              <a:rPr lang="en-GB" dirty="0"/>
              <a:t> </a:t>
            </a:r>
          </a:p>
          <a:p>
            <a:r>
              <a:rPr lang="en-GB" dirty="0"/>
              <a:t>7. </a:t>
            </a:r>
            <a:r>
              <a:rPr lang="en-GB" sz="3600" b="1" dirty="0"/>
              <a:t>Do Not Talk Too Much</a:t>
            </a:r>
            <a:r>
              <a:rPr lang="en-GB" dirty="0"/>
              <a:t>: Talking is easier than listening intently to someone else. An active listener recognizes that it is impossible to talk and listen acutely at the same time. </a:t>
            </a:r>
          </a:p>
          <a:p>
            <a:endParaRPr lang="en-GB" dirty="0"/>
          </a:p>
        </p:txBody>
      </p:sp>
    </p:spTree>
    <p:extLst>
      <p:ext uri="{BB962C8B-B14F-4D97-AF65-F5344CB8AC3E}">
        <p14:creationId xmlns:p14="http://schemas.microsoft.com/office/powerpoint/2010/main" val="1571441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Effective Listening          Heart of Communication: Understanding</vt:lpstr>
      <vt:lpstr>PowerPoint Presentation</vt:lpstr>
      <vt:lpstr>Elements of listening</vt:lpstr>
      <vt:lpstr>PowerPoint Presentation</vt:lpstr>
      <vt:lpstr>Suggestions for Improving Active Listening Skills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Listening          Heart of Communication: Understanding</dc:title>
  <dc:creator>Saima</dc:creator>
  <cp:lastModifiedBy>Saima</cp:lastModifiedBy>
  <cp:revision>1</cp:revision>
  <dcterms:created xsi:type="dcterms:W3CDTF">2020-05-02T18:51:33Z</dcterms:created>
  <dcterms:modified xsi:type="dcterms:W3CDTF">2020-05-02T18:52:00Z</dcterms:modified>
</cp:coreProperties>
</file>