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9" r:id="rId3"/>
    <p:sldId id="260" r:id="rId4"/>
    <p:sldId id="261" r:id="rId5"/>
    <p:sldId id="300" r:id="rId6"/>
    <p:sldId id="263" r:id="rId7"/>
    <p:sldId id="285" r:id="rId8"/>
    <p:sldId id="264" r:id="rId9"/>
    <p:sldId id="299" r:id="rId10"/>
    <p:sldId id="265" r:id="rId11"/>
    <p:sldId id="298" r:id="rId12"/>
    <p:sldId id="266" r:id="rId13"/>
    <p:sldId id="286" r:id="rId14"/>
    <p:sldId id="267" r:id="rId15"/>
    <p:sldId id="297" r:id="rId16"/>
    <p:sldId id="268" r:id="rId17"/>
    <p:sldId id="287" r:id="rId18"/>
    <p:sldId id="269" r:id="rId19"/>
    <p:sldId id="296" r:id="rId20"/>
    <p:sldId id="270" r:id="rId21"/>
    <p:sldId id="271" r:id="rId22"/>
    <p:sldId id="293" r:id="rId23"/>
    <p:sldId id="272" r:id="rId24"/>
    <p:sldId id="294" r:id="rId25"/>
    <p:sldId id="273" r:id="rId26"/>
    <p:sldId id="274" r:id="rId27"/>
    <p:sldId id="275" r:id="rId28"/>
    <p:sldId id="276" r:id="rId29"/>
    <p:sldId id="277" r:id="rId30"/>
    <p:sldId id="288" r:id="rId31"/>
    <p:sldId id="278" r:id="rId32"/>
    <p:sldId id="279" r:id="rId33"/>
    <p:sldId id="289" r:id="rId34"/>
    <p:sldId id="280" r:id="rId35"/>
    <p:sldId id="291" r:id="rId36"/>
    <p:sldId id="281" r:id="rId37"/>
    <p:sldId id="290" r:id="rId38"/>
    <p:sldId id="282" r:id="rId39"/>
    <p:sldId id="283" r:id="rId40"/>
    <p:sldId id="292" r:id="rId41"/>
    <p:sldId id="284" r:id="rId42"/>
    <p:sldId id="30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291" autoAdjust="0"/>
  </p:normalViewPr>
  <p:slideViewPr>
    <p:cSldViewPr snapToGrid="0">
      <p:cViewPr varScale="1">
        <p:scale>
          <a:sx n="81" d="100"/>
          <a:sy n="81" d="100"/>
        </p:scale>
        <p:origin x="-78" y="-6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ED2EA1-784F-49FC-9A57-27FA7D341543}"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x-none"/>
        </a:p>
      </dgm:t>
    </dgm:pt>
    <dgm:pt modelId="{4D2779A2-8C9B-4086-B4A8-29F7E49F7411}">
      <dgm:prSet custT="1"/>
      <dgm:spPr/>
      <dgm:t>
        <a:bodyPr/>
        <a:lstStyle/>
        <a:p>
          <a:pPr algn="l"/>
          <a:r>
            <a:rPr lang="en-US" sz="3600" b="1" i="0" dirty="0"/>
            <a:t>A</a:t>
          </a:r>
          <a:r>
            <a:rPr lang="en-US" sz="3600" b="1" i="0" dirty="0">
              <a:latin typeface="Times New Roman" panose="02020603050405020304" pitchFamily="18" charset="0"/>
              <a:cs typeface="Times New Roman" panose="02020603050405020304" pitchFamily="18" charset="0"/>
            </a:rPr>
            <a:t>ccelerated Erosion</a:t>
          </a:r>
          <a:r>
            <a:rPr lang="en-US" sz="3600" b="1" i="0" dirty="0"/>
            <a:t>:</a:t>
          </a:r>
          <a:br>
            <a:rPr lang="en-US" sz="3600" b="1" i="0" dirty="0"/>
          </a:br>
          <a:r>
            <a:rPr lang="en-US" sz="3600" b="0" i="0" dirty="0">
              <a:latin typeface="Times New Roman" panose="02020603050405020304" pitchFamily="18" charset="0"/>
              <a:cs typeface="Times New Roman" panose="02020603050405020304" pitchFamily="18" charset="0"/>
            </a:rPr>
            <a:t>Accelerated erosion is due to man made activities, which have brought about changes in natural environment and soil condition. The activities includes </a:t>
          </a:r>
          <a:br>
            <a:rPr lang="en-US" sz="3600" b="0" i="0" dirty="0">
              <a:latin typeface="Times New Roman" panose="02020603050405020304" pitchFamily="18" charset="0"/>
              <a:cs typeface="Times New Roman" panose="02020603050405020304" pitchFamily="18" charset="0"/>
            </a:rPr>
          </a:br>
          <a:r>
            <a:rPr lang="en-US" sz="3600" b="0" i="0" dirty="0">
              <a:latin typeface="Times New Roman" panose="02020603050405020304" pitchFamily="18" charset="0"/>
              <a:cs typeface="Times New Roman" panose="02020603050405020304" pitchFamily="18" charset="0"/>
            </a:rPr>
            <a:t>Land preparation for raising crops.</a:t>
          </a:r>
          <a:br>
            <a:rPr lang="en-US" sz="3600" b="0" i="0" dirty="0">
              <a:latin typeface="Times New Roman" panose="02020603050405020304" pitchFamily="18" charset="0"/>
              <a:cs typeface="Times New Roman" panose="02020603050405020304" pitchFamily="18" charset="0"/>
            </a:rPr>
          </a:br>
          <a:r>
            <a:rPr lang="en-US" sz="3600" b="0" i="0" dirty="0">
              <a:latin typeface="Times New Roman" panose="02020603050405020304" pitchFamily="18" charset="0"/>
              <a:cs typeface="Times New Roman" panose="02020603050405020304" pitchFamily="18" charset="0"/>
            </a:rPr>
            <a:t>Land use patterns for building houses, industries, hill cutting, deforestation, lack of soil conservation</a:t>
          </a:r>
          <a:r>
            <a:rPr lang="en-US" sz="3600" b="0" i="0" dirty="0"/>
            <a:t>.</a:t>
          </a:r>
          <a:br>
            <a:rPr lang="en-US" sz="3600" b="0" i="0" dirty="0"/>
          </a:br>
          <a:endParaRPr lang="x-none" sz="3600" dirty="0"/>
        </a:p>
      </dgm:t>
    </dgm:pt>
    <dgm:pt modelId="{7CBBB009-1710-45BB-B57D-985B248DAB52}" type="parTrans" cxnId="{9FCA8760-D28A-42B9-9041-A4A0716569C9}">
      <dgm:prSet/>
      <dgm:spPr/>
      <dgm:t>
        <a:bodyPr/>
        <a:lstStyle/>
        <a:p>
          <a:endParaRPr lang="x-none"/>
        </a:p>
      </dgm:t>
    </dgm:pt>
    <dgm:pt modelId="{D69FA695-CB98-4F2A-A740-40EEB86FB28D}" type="sibTrans" cxnId="{9FCA8760-D28A-42B9-9041-A4A0716569C9}">
      <dgm:prSet/>
      <dgm:spPr/>
      <dgm:t>
        <a:bodyPr/>
        <a:lstStyle/>
        <a:p>
          <a:endParaRPr lang="x-none"/>
        </a:p>
      </dgm:t>
    </dgm:pt>
    <dgm:pt modelId="{FE3C543A-872B-4BCF-B857-7943B05CE589}" type="pres">
      <dgm:prSet presAssocID="{AFED2EA1-784F-49FC-9A57-27FA7D341543}" presName="diagram" presStyleCnt="0">
        <dgm:presLayoutVars>
          <dgm:chPref val="1"/>
          <dgm:dir/>
          <dgm:animOne val="branch"/>
          <dgm:animLvl val="lvl"/>
          <dgm:resizeHandles/>
        </dgm:presLayoutVars>
      </dgm:prSet>
      <dgm:spPr/>
      <dgm:t>
        <a:bodyPr/>
        <a:lstStyle/>
        <a:p>
          <a:endParaRPr lang="en-US"/>
        </a:p>
      </dgm:t>
    </dgm:pt>
    <dgm:pt modelId="{7F65A056-E50E-4C5B-B43B-E9CE7EEA8C0C}" type="pres">
      <dgm:prSet presAssocID="{4D2779A2-8C9B-4086-B4A8-29F7E49F7411}" presName="root" presStyleCnt="0"/>
      <dgm:spPr/>
    </dgm:pt>
    <dgm:pt modelId="{A415EDBC-812B-4049-9DC8-818023A95FDC}" type="pres">
      <dgm:prSet presAssocID="{4D2779A2-8C9B-4086-B4A8-29F7E49F7411}" presName="rootComposite" presStyleCnt="0"/>
      <dgm:spPr/>
    </dgm:pt>
    <dgm:pt modelId="{6DEF40AE-3DC5-4E77-88FD-441443451358}" type="pres">
      <dgm:prSet presAssocID="{4D2779A2-8C9B-4086-B4A8-29F7E49F7411}" presName="rootText" presStyleLbl="node1" presStyleIdx="0" presStyleCnt="1"/>
      <dgm:spPr/>
      <dgm:t>
        <a:bodyPr/>
        <a:lstStyle/>
        <a:p>
          <a:endParaRPr lang="en-US"/>
        </a:p>
      </dgm:t>
    </dgm:pt>
    <dgm:pt modelId="{5B77BA18-0C5A-4BB2-8BE4-BD9B5673A1CD}" type="pres">
      <dgm:prSet presAssocID="{4D2779A2-8C9B-4086-B4A8-29F7E49F7411}" presName="rootConnector" presStyleLbl="node1" presStyleIdx="0" presStyleCnt="1"/>
      <dgm:spPr/>
      <dgm:t>
        <a:bodyPr/>
        <a:lstStyle/>
        <a:p>
          <a:endParaRPr lang="en-US"/>
        </a:p>
      </dgm:t>
    </dgm:pt>
    <dgm:pt modelId="{043B0519-38EF-44C3-9499-B948A7107C90}" type="pres">
      <dgm:prSet presAssocID="{4D2779A2-8C9B-4086-B4A8-29F7E49F7411}" presName="childShape" presStyleCnt="0"/>
      <dgm:spPr/>
    </dgm:pt>
  </dgm:ptLst>
  <dgm:cxnLst>
    <dgm:cxn modelId="{9862670C-2744-424B-BA76-33777666AA63}" type="presOf" srcId="{4D2779A2-8C9B-4086-B4A8-29F7E49F7411}" destId="{6DEF40AE-3DC5-4E77-88FD-441443451358}" srcOrd="0" destOrd="0" presId="urn:microsoft.com/office/officeart/2005/8/layout/hierarchy3"/>
    <dgm:cxn modelId="{9FCA8760-D28A-42B9-9041-A4A0716569C9}" srcId="{AFED2EA1-784F-49FC-9A57-27FA7D341543}" destId="{4D2779A2-8C9B-4086-B4A8-29F7E49F7411}" srcOrd="0" destOrd="0" parTransId="{7CBBB009-1710-45BB-B57D-985B248DAB52}" sibTransId="{D69FA695-CB98-4F2A-A740-40EEB86FB28D}"/>
    <dgm:cxn modelId="{F3F0FC86-039F-4B07-A52D-49C9E64139F6}" type="presOf" srcId="{AFED2EA1-784F-49FC-9A57-27FA7D341543}" destId="{FE3C543A-872B-4BCF-B857-7943B05CE589}" srcOrd="0" destOrd="0" presId="urn:microsoft.com/office/officeart/2005/8/layout/hierarchy3"/>
    <dgm:cxn modelId="{D248D97F-4AF4-49A1-B4FC-0AE7EBFF5697}" type="presOf" srcId="{4D2779A2-8C9B-4086-B4A8-29F7E49F7411}" destId="{5B77BA18-0C5A-4BB2-8BE4-BD9B5673A1CD}" srcOrd="1" destOrd="0" presId="urn:microsoft.com/office/officeart/2005/8/layout/hierarchy3"/>
    <dgm:cxn modelId="{BFF106FE-C01A-4273-B32A-61BAC446C257}" type="presParOf" srcId="{FE3C543A-872B-4BCF-B857-7943B05CE589}" destId="{7F65A056-E50E-4C5B-B43B-E9CE7EEA8C0C}" srcOrd="0" destOrd="0" presId="urn:microsoft.com/office/officeart/2005/8/layout/hierarchy3"/>
    <dgm:cxn modelId="{3AC88B45-7113-4DDF-A43B-B814DBEE7569}" type="presParOf" srcId="{7F65A056-E50E-4C5B-B43B-E9CE7EEA8C0C}" destId="{A415EDBC-812B-4049-9DC8-818023A95FDC}" srcOrd="0" destOrd="0" presId="urn:microsoft.com/office/officeart/2005/8/layout/hierarchy3"/>
    <dgm:cxn modelId="{DEEF2886-81B6-43BA-B3E3-A5A4229EFC9F}" type="presParOf" srcId="{A415EDBC-812B-4049-9DC8-818023A95FDC}" destId="{6DEF40AE-3DC5-4E77-88FD-441443451358}" srcOrd="0" destOrd="0" presId="urn:microsoft.com/office/officeart/2005/8/layout/hierarchy3"/>
    <dgm:cxn modelId="{8002236E-3A5A-4236-83C6-73096B82756D}" type="presParOf" srcId="{A415EDBC-812B-4049-9DC8-818023A95FDC}" destId="{5B77BA18-0C5A-4BB2-8BE4-BD9B5673A1CD}" srcOrd="1" destOrd="0" presId="urn:microsoft.com/office/officeart/2005/8/layout/hierarchy3"/>
    <dgm:cxn modelId="{8B676A1E-ED28-408C-AFE4-56DDDB50E764}" type="presParOf" srcId="{7F65A056-E50E-4C5B-B43B-E9CE7EEA8C0C}" destId="{043B0519-38EF-44C3-9499-B948A7107C90}"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F40AE-3DC5-4E77-88FD-441443451358}">
      <dsp:nvSpPr>
        <dsp:cNvPr id="0" name=""/>
        <dsp:cNvSpPr/>
      </dsp:nvSpPr>
      <dsp:spPr>
        <a:xfrm>
          <a:off x="0" y="736925"/>
          <a:ext cx="10114654" cy="5057327"/>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l" defTabSz="1600200">
            <a:lnSpc>
              <a:spcPct val="90000"/>
            </a:lnSpc>
            <a:spcBef>
              <a:spcPct val="0"/>
            </a:spcBef>
            <a:spcAft>
              <a:spcPct val="35000"/>
            </a:spcAft>
            <a:buNone/>
          </a:pPr>
          <a:r>
            <a:rPr lang="en-US" sz="3600" b="1" i="0" kern="1200" dirty="0"/>
            <a:t>A</a:t>
          </a:r>
          <a:r>
            <a:rPr lang="en-US" sz="3600" b="1" i="0" kern="1200" dirty="0">
              <a:latin typeface="Times New Roman" panose="02020603050405020304" pitchFamily="18" charset="0"/>
              <a:cs typeface="Times New Roman" panose="02020603050405020304" pitchFamily="18" charset="0"/>
            </a:rPr>
            <a:t>ccelerated Erosion</a:t>
          </a:r>
          <a:r>
            <a:rPr lang="en-US" sz="3600" b="1" i="0" kern="1200" dirty="0"/>
            <a:t>:</a:t>
          </a:r>
          <a:br>
            <a:rPr lang="en-US" sz="3600" b="1" i="0" kern="1200" dirty="0"/>
          </a:br>
          <a:r>
            <a:rPr lang="en-US" sz="3600" b="0" i="0" kern="1200" dirty="0">
              <a:latin typeface="Times New Roman" panose="02020603050405020304" pitchFamily="18" charset="0"/>
              <a:cs typeface="Times New Roman" panose="02020603050405020304" pitchFamily="18" charset="0"/>
            </a:rPr>
            <a:t>Accelerated erosion is due to man made activities, which have brought about changes in natural environment and soil condition. The activities includes </a:t>
          </a:r>
          <a:br>
            <a:rPr lang="en-US" sz="3600" b="0" i="0" kern="1200" dirty="0">
              <a:latin typeface="Times New Roman" panose="02020603050405020304" pitchFamily="18" charset="0"/>
              <a:cs typeface="Times New Roman" panose="02020603050405020304" pitchFamily="18" charset="0"/>
            </a:rPr>
          </a:br>
          <a:r>
            <a:rPr lang="en-US" sz="3600" b="0" i="0" kern="1200" dirty="0">
              <a:latin typeface="Times New Roman" panose="02020603050405020304" pitchFamily="18" charset="0"/>
              <a:cs typeface="Times New Roman" panose="02020603050405020304" pitchFamily="18" charset="0"/>
            </a:rPr>
            <a:t>Land preparation for raising crops.</a:t>
          </a:r>
          <a:br>
            <a:rPr lang="en-US" sz="3600" b="0" i="0" kern="1200" dirty="0">
              <a:latin typeface="Times New Roman" panose="02020603050405020304" pitchFamily="18" charset="0"/>
              <a:cs typeface="Times New Roman" panose="02020603050405020304" pitchFamily="18" charset="0"/>
            </a:rPr>
          </a:br>
          <a:r>
            <a:rPr lang="en-US" sz="3600" b="0" i="0" kern="1200" dirty="0">
              <a:latin typeface="Times New Roman" panose="02020603050405020304" pitchFamily="18" charset="0"/>
              <a:cs typeface="Times New Roman" panose="02020603050405020304" pitchFamily="18" charset="0"/>
            </a:rPr>
            <a:t>Land use patterns for building houses, industries, hill cutting, deforestation, lack of soil conservation</a:t>
          </a:r>
          <a:r>
            <a:rPr lang="en-US" sz="3600" b="0" i="0" kern="1200" dirty="0"/>
            <a:t>.</a:t>
          </a:r>
          <a:br>
            <a:rPr lang="en-US" sz="3600" b="0" i="0" kern="1200" dirty="0"/>
          </a:br>
          <a:endParaRPr lang="en-GH" sz="3600" kern="1200" dirty="0"/>
        </a:p>
      </dsp:txBody>
      <dsp:txXfrm>
        <a:off x="148124" y="885049"/>
        <a:ext cx="9818406" cy="47610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A4375-4C29-4399-ABF9-EC155E8CFD6D}" type="datetimeFigureOut">
              <a:rPr lang="x-none" smtClean="0"/>
              <a:pPr/>
              <a:t>5/8/2020</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A0640-BAD4-442A-A8AF-08F2F0A76E6C}" type="slidenum">
              <a:rPr lang="x-none" smtClean="0"/>
              <a:pPr/>
              <a:t>‹#›</a:t>
            </a:fld>
            <a:endParaRPr lang="x-none"/>
          </a:p>
        </p:txBody>
      </p:sp>
    </p:spTree>
    <p:extLst>
      <p:ext uri="{BB962C8B-B14F-4D97-AF65-F5344CB8AC3E}">
        <p14:creationId xmlns:p14="http://schemas.microsoft.com/office/powerpoint/2010/main" xmlns="" val="145626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3EA0640-BAD4-442A-A8AF-08F2F0A76E6C}" type="slidenum">
              <a:rPr lang="x-none" smtClean="0"/>
              <a:pPr/>
              <a:t>20</a:t>
            </a:fld>
            <a:endParaRPr lang="x-none"/>
          </a:p>
        </p:txBody>
      </p:sp>
    </p:spTree>
    <p:extLst>
      <p:ext uri="{BB962C8B-B14F-4D97-AF65-F5344CB8AC3E}">
        <p14:creationId xmlns:p14="http://schemas.microsoft.com/office/powerpoint/2010/main" xmlns="" val="8852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0AB34-FE07-4E18-B71A-3E02BA4A5A88}"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8B748-C706-45DE-AEB9-8886EB9D5EDF}" type="slidenum">
              <a:rPr lang="en-US" smtClean="0"/>
              <a:pPr/>
              <a:t>‹#›</a:t>
            </a:fld>
            <a:endParaRPr lang="en-US"/>
          </a:p>
        </p:txBody>
      </p:sp>
    </p:spTree>
    <p:extLst>
      <p:ext uri="{BB962C8B-B14F-4D97-AF65-F5344CB8AC3E}">
        <p14:creationId xmlns:p14="http://schemas.microsoft.com/office/powerpoint/2010/main" xmlns="" val="63037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30AB34-FE07-4E18-B71A-3E02BA4A5A88}"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8B748-C706-45DE-AEB9-8886EB9D5EDF}" type="slidenum">
              <a:rPr lang="en-US" smtClean="0"/>
              <a:pPr/>
              <a:t>‹#›</a:t>
            </a:fld>
            <a:endParaRPr lang="en-US"/>
          </a:p>
        </p:txBody>
      </p:sp>
    </p:spTree>
    <p:extLst>
      <p:ext uri="{BB962C8B-B14F-4D97-AF65-F5344CB8AC3E}">
        <p14:creationId xmlns:p14="http://schemas.microsoft.com/office/powerpoint/2010/main" xmlns="" val="206975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030AB34-FE07-4E18-B71A-3E02BA4A5A88}"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8B748-C706-45DE-AEB9-8886EB9D5EDF}" type="slidenum">
              <a:rPr lang="en-US" smtClean="0"/>
              <a:pPr/>
              <a:t>‹#›</a:t>
            </a:fld>
            <a:endParaRPr lang="en-US"/>
          </a:p>
        </p:txBody>
      </p:sp>
    </p:spTree>
    <p:extLst>
      <p:ext uri="{BB962C8B-B14F-4D97-AF65-F5344CB8AC3E}">
        <p14:creationId xmlns:p14="http://schemas.microsoft.com/office/powerpoint/2010/main" xmlns="" val="680320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030AB34-FE07-4E18-B71A-3E02BA4A5A88}"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8B748-C706-45DE-AEB9-8886EB9D5EDF}"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1097155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0AB34-FE07-4E18-B71A-3E02BA4A5A88}"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8B748-C706-45DE-AEB9-8886EB9D5EDF}" type="slidenum">
              <a:rPr lang="en-US" smtClean="0"/>
              <a:pPr/>
              <a:t>‹#›</a:t>
            </a:fld>
            <a:endParaRPr lang="en-US"/>
          </a:p>
        </p:txBody>
      </p:sp>
    </p:spTree>
    <p:extLst>
      <p:ext uri="{BB962C8B-B14F-4D97-AF65-F5344CB8AC3E}">
        <p14:creationId xmlns:p14="http://schemas.microsoft.com/office/powerpoint/2010/main" xmlns="" val="2074705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30AB34-FE07-4E18-B71A-3E02BA4A5A88}" type="datetimeFigureOut">
              <a:rPr lang="en-US" smtClean="0"/>
              <a:pPr/>
              <a:t>5/8/2020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8B748-C706-45DE-AEB9-8886EB9D5EDF}" type="slidenum">
              <a:rPr lang="en-US" smtClean="0"/>
              <a:pPr/>
              <a:t>‹#›</a:t>
            </a:fld>
            <a:endParaRPr lang="en-US"/>
          </a:p>
        </p:txBody>
      </p:sp>
    </p:spTree>
    <p:extLst>
      <p:ext uri="{BB962C8B-B14F-4D97-AF65-F5344CB8AC3E}">
        <p14:creationId xmlns:p14="http://schemas.microsoft.com/office/powerpoint/2010/main" xmlns="" val="374624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30AB34-FE07-4E18-B71A-3E02BA4A5A88}" type="datetimeFigureOut">
              <a:rPr lang="en-US" smtClean="0"/>
              <a:pPr/>
              <a:t>5/8/2020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8B748-C706-45DE-AEB9-8886EB9D5EDF}" type="slidenum">
              <a:rPr lang="en-US" smtClean="0"/>
              <a:pPr/>
              <a:t>‹#›</a:t>
            </a:fld>
            <a:endParaRPr lang="en-US"/>
          </a:p>
        </p:txBody>
      </p:sp>
    </p:spTree>
    <p:extLst>
      <p:ext uri="{BB962C8B-B14F-4D97-AF65-F5344CB8AC3E}">
        <p14:creationId xmlns:p14="http://schemas.microsoft.com/office/powerpoint/2010/main" xmlns="" val="3771909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0AB34-FE07-4E18-B71A-3E02BA4A5A88}"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8B748-C706-45DE-AEB9-8886EB9D5EDF}" type="slidenum">
              <a:rPr lang="en-US" smtClean="0"/>
              <a:pPr/>
              <a:t>‹#›</a:t>
            </a:fld>
            <a:endParaRPr lang="en-US"/>
          </a:p>
        </p:txBody>
      </p:sp>
    </p:spTree>
    <p:extLst>
      <p:ext uri="{BB962C8B-B14F-4D97-AF65-F5344CB8AC3E}">
        <p14:creationId xmlns:p14="http://schemas.microsoft.com/office/powerpoint/2010/main" xmlns="" val="1699365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0AB34-FE07-4E18-B71A-3E02BA4A5A88}"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8B748-C706-45DE-AEB9-8886EB9D5EDF}" type="slidenum">
              <a:rPr lang="en-US" smtClean="0"/>
              <a:pPr/>
              <a:t>‹#›</a:t>
            </a:fld>
            <a:endParaRPr lang="en-US"/>
          </a:p>
        </p:txBody>
      </p:sp>
    </p:spTree>
    <p:extLst>
      <p:ext uri="{BB962C8B-B14F-4D97-AF65-F5344CB8AC3E}">
        <p14:creationId xmlns:p14="http://schemas.microsoft.com/office/powerpoint/2010/main" xmlns="" val="215803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030AB34-FE07-4E18-B71A-3E02BA4A5A88}"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8B748-C706-45DE-AEB9-8886EB9D5EDF}" type="slidenum">
              <a:rPr lang="en-US" smtClean="0"/>
              <a:pPr/>
              <a:t>‹#›</a:t>
            </a:fld>
            <a:endParaRPr lang="en-US"/>
          </a:p>
        </p:txBody>
      </p:sp>
    </p:spTree>
    <p:extLst>
      <p:ext uri="{BB962C8B-B14F-4D97-AF65-F5344CB8AC3E}">
        <p14:creationId xmlns:p14="http://schemas.microsoft.com/office/powerpoint/2010/main" xmlns="" val="309903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0AB34-FE07-4E18-B71A-3E02BA4A5A88}"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8B748-C706-45DE-AEB9-8886EB9D5EDF}" type="slidenum">
              <a:rPr lang="en-US" smtClean="0"/>
              <a:pPr/>
              <a:t>‹#›</a:t>
            </a:fld>
            <a:endParaRPr lang="en-US"/>
          </a:p>
        </p:txBody>
      </p:sp>
    </p:spTree>
    <p:extLst>
      <p:ext uri="{BB962C8B-B14F-4D97-AF65-F5344CB8AC3E}">
        <p14:creationId xmlns:p14="http://schemas.microsoft.com/office/powerpoint/2010/main" xmlns="" val="165660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0AB34-FE07-4E18-B71A-3E02BA4A5A88}"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8B748-C706-45DE-AEB9-8886EB9D5EDF}" type="slidenum">
              <a:rPr lang="en-US" smtClean="0"/>
              <a:pPr/>
              <a:t>‹#›</a:t>
            </a:fld>
            <a:endParaRPr lang="en-US"/>
          </a:p>
        </p:txBody>
      </p:sp>
    </p:spTree>
    <p:extLst>
      <p:ext uri="{BB962C8B-B14F-4D97-AF65-F5344CB8AC3E}">
        <p14:creationId xmlns:p14="http://schemas.microsoft.com/office/powerpoint/2010/main" xmlns="" val="209851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0AB34-FE07-4E18-B71A-3E02BA4A5A88}" type="datetimeFigureOut">
              <a:rPr lang="en-US" smtClean="0"/>
              <a:pPr/>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8B748-C706-45DE-AEB9-8886EB9D5EDF}" type="slidenum">
              <a:rPr lang="en-US" smtClean="0"/>
              <a:pPr/>
              <a:t>‹#›</a:t>
            </a:fld>
            <a:endParaRPr lang="en-US"/>
          </a:p>
        </p:txBody>
      </p:sp>
    </p:spTree>
    <p:extLst>
      <p:ext uri="{BB962C8B-B14F-4D97-AF65-F5344CB8AC3E}">
        <p14:creationId xmlns:p14="http://schemas.microsoft.com/office/powerpoint/2010/main" xmlns="" val="137167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030AB34-FE07-4E18-B71A-3E02BA4A5A88}" type="datetimeFigureOut">
              <a:rPr lang="en-US" smtClean="0"/>
              <a:pPr/>
              <a:t>5/8/2020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7D8B748-C706-45DE-AEB9-8886EB9D5EDF}" type="slidenum">
              <a:rPr lang="en-US" smtClean="0"/>
              <a:pPr/>
              <a:t>‹#›</a:t>
            </a:fld>
            <a:endParaRPr lang="en-US"/>
          </a:p>
        </p:txBody>
      </p:sp>
    </p:spTree>
    <p:extLst>
      <p:ext uri="{BB962C8B-B14F-4D97-AF65-F5344CB8AC3E}">
        <p14:creationId xmlns:p14="http://schemas.microsoft.com/office/powerpoint/2010/main" xmlns="" val="288999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030AB34-FE07-4E18-B71A-3E02BA4A5A88}" type="datetimeFigureOut">
              <a:rPr lang="en-US" smtClean="0"/>
              <a:pPr/>
              <a:t>5/8/2020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7D8B748-C706-45DE-AEB9-8886EB9D5EDF}" type="slidenum">
              <a:rPr lang="en-US" smtClean="0"/>
              <a:pPr/>
              <a:t>‹#›</a:t>
            </a:fld>
            <a:endParaRPr lang="en-US"/>
          </a:p>
        </p:txBody>
      </p:sp>
    </p:spTree>
    <p:extLst>
      <p:ext uri="{BB962C8B-B14F-4D97-AF65-F5344CB8AC3E}">
        <p14:creationId xmlns:p14="http://schemas.microsoft.com/office/powerpoint/2010/main" xmlns="" val="76773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030AB34-FE07-4E18-B71A-3E02BA4A5A88}" type="datetimeFigureOut">
              <a:rPr lang="en-US" smtClean="0"/>
              <a:pPr/>
              <a:t>5/8/2020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7D8B748-C706-45DE-AEB9-8886EB9D5EDF}" type="slidenum">
              <a:rPr lang="en-US" smtClean="0"/>
              <a:pPr/>
              <a:t>‹#›</a:t>
            </a:fld>
            <a:endParaRPr lang="en-US"/>
          </a:p>
        </p:txBody>
      </p:sp>
    </p:spTree>
    <p:extLst>
      <p:ext uri="{BB962C8B-B14F-4D97-AF65-F5344CB8AC3E}">
        <p14:creationId xmlns:p14="http://schemas.microsoft.com/office/powerpoint/2010/main" xmlns="" val="15365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30AB34-FE07-4E18-B71A-3E02BA4A5A88}"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8B748-C706-45DE-AEB9-8886EB9D5EDF}" type="slidenum">
              <a:rPr lang="en-US" smtClean="0"/>
              <a:pPr/>
              <a:t>‹#›</a:t>
            </a:fld>
            <a:endParaRPr lang="en-US"/>
          </a:p>
        </p:txBody>
      </p:sp>
    </p:spTree>
    <p:extLst>
      <p:ext uri="{BB962C8B-B14F-4D97-AF65-F5344CB8AC3E}">
        <p14:creationId xmlns:p14="http://schemas.microsoft.com/office/powerpoint/2010/main" xmlns="" val="27509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030AB34-FE07-4E18-B71A-3E02BA4A5A88}" type="datetimeFigureOut">
              <a:rPr lang="en-US" smtClean="0"/>
              <a:pPr/>
              <a:t>5/8/2020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7D8B748-C706-45DE-AEB9-8886EB9D5EDF}" type="slidenum">
              <a:rPr lang="en-US" smtClean="0"/>
              <a:pPr/>
              <a:t>‹#›</a:t>
            </a:fld>
            <a:endParaRPr lang="en-US"/>
          </a:p>
        </p:txBody>
      </p:sp>
    </p:spTree>
    <p:extLst>
      <p:ext uri="{BB962C8B-B14F-4D97-AF65-F5344CB8AC3E}">
        <p14:creationId xmlns:p14="http://schemas.microsoft.com/office/powerpoint/2010/main" xmlns="" val="4833281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93223"/>
            <a:ext cx="9144000" cy="3964577"/>
          </a:xfrm>
        </p:spPr>
        <p:txBody>
          <a:bodyPr>
            <a:normAutofit/>
          </a:bodyPr>
          <a:lstStyle/>
          <a:p>
            <a:r>
              <a:rPr lang="en-US" dirty="0"/>
              <a:t>                                                                                                                                                                                                                                                                                                                                        </a:t>
            </a:r>
            <a:r>
              <a:rPr lang="en-US" sz="3600" b="1" dirty="0">
                <a:latin typeface="Times New Roman" panose="02020603050405020304" pitchFamily="18" charset="0"/>
                <a:cs typeface="Times New Roman" panose="02020603050405020304" pitchFamily="18" charset="0"/>
              </a:rPr>
              <a:t>   SOIL EROSION    </a:t>
            </a:r>
          </a:p>
          <a:p>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2438527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xmlns="" id="{43105EEF-A726-4160-8B33-46B020B7A334}"/>
              </a:ext>
            </a:extLst>
          </p:cNvPr>
          <p:cNvGraphicFramePr/>
          <p:nvPr>
            <p:extLst>
              <p:ext uri="{D42A27DB-BD31-4B8C-83A1-F6EECF244321}">
                <p14:modId xmlns:p14="http://schemas.microsoft.com/office/powerpoint/2010/main" xmlns="" val="3351457090"/>
              </p:ext>
            </p:extLst>
          </p:nvPr>
        </p:nvGraphicFramePr>
        <p:xfrm>
          <a:off x="646112" y="452718"/>
          <a:ext cx="10114654" cy="6531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08989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pic of accelerated erosion">
            <a:extLst>
              <a:ext uri="{FF2B5EF4-FFF2-40B4-BE49-F238E27FC236}">
                <a16:creationId xmlns:a16="http://schemas.microsoft.com/office/drawing/2014/main" xmlns="" id="{537BE4CB-FE96-4227-AAE9-3AFB0E9A597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39683" y="1293963"/>
            <a:ext cx="6142008" cy="4002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519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E0FDE3-0463-4249-A1A2-162B552E2E90}"/>
              </a:ext>
            </a:extLst>
          </p:cNvPr>
          <p:cNvSpPr>
            <a:spLocks noGrp="1"/>
          </p:cNvSpPr>
          <p:nvPr>
            <p:ph type="title"/>
          </p:nvPr>
        </p:nvSpPr>
        <p:spPr>
          <a:xfrm>
            <a:off x="738876" y="914400"/>
            <a:ext cx="11174828" cy="4505739"/>
          </a:xfrm>
        </p:spPr>
        <p:txBody>
          <a:bodyPr/>
          <a:lstStyle/>
          <a:p>
            <a:pPr marL="571500" indent="-571500">
              <a:buFont typeface="Wingdings" panose="05000000000000000000" pitchFamily="2" charset="2"/>
              <a:buChar char="Ø"/>
            </a:pPr>
            <a:r>
              <a:rPr lang="en-US" sz="4000" b="1" dirty="0">
                <a:latin typeface="Times New Roman" panose="02020603050405020304" pitchFamily="18" charset="0"/>
                <a:cs typeface="Times New Roman" panose="02020603050405020304" pitchFamily="18" charset="0"/>
              </a:rPr>
              <a:t>Wind Erosion</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It is primary responsible for creation and maintenance of desert areas.</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Finer soil particles from top soil along with organic matter and nutrients are easily detachable and removed by wind velocity.</a:t>
            </a:r>
            <a:br>
              <a:rPr lang="en-US" sz="4000" dirty="0">
                <a:latin typeface="Times New Roman" panose="02020603050405020304" pitchFamily="18" charset="0"/>
                <a:cs typeface="Times New Roman" panose="02020603050405020304" pitchFamily="18" charset="0"/>
              </a:rPr>
            </a:br>
            <a:endParaRPr lang="x-none"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12375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1769319-EE4A-492B-AC92-CA1042ABBA0C}"/>
              </a:ext>
            </a:extLst>
          </p:cNvPr>
          <p:cNvPicPr>
            <a:picLocks noChangeAspect="1"/>
          </p:cNvPicPr>
          <p:nvPr/>
        </p:nvPicPr>
        <p:blipFill>
          <a:blip r:embed="rId2"/>
          <a:stretch>
            <a:fillRect/>
          </a:stretch>
        </p:blipFill>
        <p:spPr>
          <a:xfrm>
            <a:off x="2976562" y="1135626"/>
            <a:ext cx="6238875" cy="4232787"/>
          </a:xfrm>
          <a:prstGeom prst="rect">
            <a:avLst/>
          </a:prstGeom>
        </p:spPr>
      </p:pic>
    </p:spTree>
    <p:extLst>
      <p:ext uri="{BB962C8B-B14F-4D97-AF65-F5344CB8AC3E}">
        <p14:creationId xmlns:p14="http://schemas.microsoft.com/office/powerpoint/2010/main" xmlns="" val="868445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0A5A9-644A-4347-AD18-2CA2621436F2}"/>
              </a:ext>
            </a:extLst>
          </p:cNvPr>
          <p:cNvSpPr>
            <a:spLocks noGrp="1"/>
          </p:cNvSpPr>
          <p:nvPr>
            <p:ph type="title"/>
          </p:nvPr>
        </p:nvSpPr>
        <p:spPr>
          <a:xfrm>
            <a:off x="781879" y="1099929"/>
            <a:ext cx="10774018" cy="4545497"/>
          </a:xfrm>
        </p:spPr>
        <p:txBody>
          <a:bodyPr/>
          <a:lstStyle/>
          <a:p>
            <a:pPr marL="571500" indent="-571500">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Water Erosion</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The impact of rain drops causes splash erosion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Run off water causes scraping and transport of soil particles leading to sheet erosion and gully erosion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Flood water causes erosion of River banks and sides of reservoir, lakes and oceans</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13883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c of water erosion">
            <a:extLst>
              <a:ext uri="{FF2B5EF4-FFF2-40B4-BE49-F238E27FC236}">
                <a16:creationId xmlns:a16="http://schemas.microsoft.com/office/drawing/2014/main" xmlns="" id="{C3C79FA1-6CB8-482E-8770-08BA83D7F1D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95291" y="1449238"/>
            <a:ext cx="5900467" cy="40889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513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2697B-EE5A-4CC6-A466-BC3839005CEA}"/>
              </a:ext>
            </a:extLst>
          </p:cNvPr>
          <p:cNvSpPr>
            <a:spLocks noGrp="1"/>
          </p:cNvSpPr>
          <p:nvPr>
            <p:ph type="title"/>
          </p:nvPr>
        </p:nvSpPr>
        <p:spPr>
          <a:xfrm>
            <a:off x="805137" y="1285461"/>
            <a:ext cx="10949541" cy="4731026"/>
          </a:xfrm>
        </p:spPr>
        <p:txBody>
          <a:bodyPr/>
          <a:lstStyle/>
          <a:p>
            <a:pPr marL="571500" indent="-571500">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Sheet Erosion</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Sheet erosion is the movement of soil by rain drops splash and runoff water.</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It typically occurs evenly over a uniform slope and goes unnoticed until most of the productive topsoil has been lost.  </a:t>
            </a:r>
            <a:endParaRPr 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66588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3327FA3-314E-42BB-A18E-4B2145052920}"/>
              </a:ext>
            </a:extLst>
          </p:cNvPr>
          <p:cNvPicPr>
            <a:picLocks noChangeAspect="1"/>
          </p:cNvPicPr>
          <p:nvPr/>
        </p:nvPicPr>
        <p:blipFill>
          <a:blip r:embed="rId2"/>
          <a:stretch>
            <a:fillRect/>
          </a:stretch>
        </p:blipFill>
        <p:spPr>
          <a:xfrm>
            <a:off x="2286001" y="604684"/>
            <a:ext cx="7757652" cy="5515897"/>
          </a:xfrm>
          <a:prstGeom prst="rect">
            <a:avLst/>
          </a:prstGeom>
        </p:spPr>
      </p:pic>
    </p:spTree>
    <p:extLst>
      <p:ext uri="{BB962C8B-B14F-4D97-AF65-F5344CB8AC3E}">
        <p14:creationId xmlns:p14="http://schemas.microsoft.com/office/powerpoint/2010/main" xmlns="" val="429002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D4BFD1-D779-488E-AE0E-EB8058C5B0F6}"/>
              </a:ext>
            </a:extLst>
          </p:cNvPr>
          <p:cNvSpPr>
            <a:spLocks noGrp="1"/>
          </p:cNvSpPr>
          <p:nvPr>
            <p:ph type="title"/>
          </p:nvPr>
        </p:nvSpPr>
        <p:spPr>
          <a:xfrm>
            <a:off x="646111" y="768626"/>
            <a:ext cx="10379698" cy="4903304"/>
          </a:xfrm>
        </p:spPr>
        <p:txBody>
          <a:bodyPr/>
          <a:lstStyle/>
          <a:p>
            <a:r>
              <a:rPr lang="en-US" b="1" dirty="0">
                <a:latin typeface="Times New Roman" panose="02020603050405020304" pitchFamily="18" charset="0"/>
                <a:cs typeface="Times New Roman" panose="02020603050405020304" pitchFamily="18" charset="0"/>
              </a:rPr>
              <a:t>Rill Erosion</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In general the sheet flow is carried out by very small definable channels called  interrill.</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Detachment and transport of soil particles by concentrated flow of water; Predominant form of concentrated flow of water, Predominant form of erosion.  </a:t>
            </a:r>
            <a:br>
              <a:rPr lang="en-US" sz="3600" dirty="0">
                <a:latin typeface="Times New Roman" panose="02020603050405020304" pitchFamily="18" charset="0"/>
                <a:cs typeface="Times New Roman" panose="02020603050405020304" pitchFamily="18" charset="0"/>
              </a:rPr>
            </a:br>
            <a:endParaRPr lang="x-none"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55215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ic of rill erosion">
            <a:extLst>
              <a:ext uri="{FF2B5EF4-FFF2-40B4-BE49-F238E27FC236}">
                <a16:creationId xmlns:a16="http://schemas.microsoft.com/office/drawing/2014/main" xmlns="" id="{BD15081E-ED10-439E-B435-65D66EAFC6C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05177" y="1276709"/>
            <a:ext cx="6504317" cy="40889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371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929" y="930965"/>
            <a:ext cx="10286932" cy="4996069"/>
          </a:xfrm>
        </p:spPr>
        <p:txBody>
          <a:bodyPr/>
          <a:lstStyle/>
          <a:p>
            <a:pPr marL="457200" indent="-457200">
              <a:lnSpc>
                <a:spcPct val="150000"/>
              </a:lnSpc>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Soil Erosion:</a:t>
            </a:r>
            <a:br>
              <a:rPr lang="en-US" sz="3200" b="1"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Erosion is the loss of soil from the land. Or it is the process in which the top fertile layer of the soil is lost. Wind and water are constantly eroding the soil.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Erosion occurs when soil is transported from one location by wind and water and moved to a new location such as rivers and soil lacks.</a:t>
            </a:r>
          </a:p>
        </p:txBody>
      </p:sp>
    </p:spTree>
    <p:extLst>
      <p:ext uri="{BB962C8B-B14F-4D97-AF65-F5344CB8AC3E}">
        <p14:creationId xmlns:p14="http://schemas.microsoft.com/office/powerpoint/2010/main" xmlns="" val="940790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96EDC5-B503-4574-89BD-B478CC0ED9B1}"/>
              </a:ext>
            </a:extLst>
          </p:cNvPr>
          <p:cNvSpPr>
            <a:spLocks noGrp="1"/>
          </p:cNvSpPr>
          <p:nvPr>
            <p:ph type="title"/>
          </p:nvPr>
        </p:nvSpPr>
        <p:spPr>
          <a:xfrm>
            <a:off x="1248205" y="493643"/>
            <a:ext cx="10225675" cy="5870713"/>
          </a:xfrm>
        </p:spPr>
        <p:txBody>
          <a:bodyPr/>
          <a:lstStyle/>
          <a:p>
            <a:pPr marL="571500" indent="-571500">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Problems of Soil Erosion </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Loss in agricultural production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Loss of nutrients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Reduction of infiltration rates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Flood may occur in rivers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Decrease in useful life of reservoir</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Survival of wild life</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Land degradation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Desertification</a:t>
            </a:r>
            <a:endParaRPr lang="x-none"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28230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F74611-5573-4B60-B356-656071D5795D}"/>
              </a:ext>
            </a:extLst>
          </p:cNvPr>
          <p:cNvSpPr>
            <a:spLocks noGrp="1"/>
          </p:cNvSpPr>
          <p:nvPr>
            <p:ph type="title"/>
          </p:nvPr>
        </p:nvSpPr>
        <p:spPr>
          <a:xfrm>
            <a:off x="1176198" y="1007165"/>
            <a:ext cx="9968880" cy="4558748"/>
          </a:xfrm>
        </p:spPr>
        <p:txBody>
          <a:bodyPr/>
          <a:lstStyle/>
          <a:p>
            <a:pPr marL="571500" indent="-571500">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Effects of soil erosion:</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Loss of top soil</a:t>
            </a:r>
            <a:r>
              <a:rPr lang="en-US"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Obviously it is the biggest effect of soil erosion. Because it is very fertile layer and when it is removed, this can cause serious harm to farmer’s crops and the ability of the land to work</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57634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lled earth on farmland exposing rich topsoil">
            <a:extLst>
              <a:ext uri="{FF2B5EF4-FFF2-40B4-BE49-F238E27FC236}">
                <a16:creationId xmlns:a16="http://schemas.microsoft.com/office/drawing/2014/main" xmlns="" id="{1AA8DCCC-2B93-4890-81AD-643C4D38C1C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94626" y="931653"/>
            <a:ext cx="7144649" cy="45374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3101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D09C9F-B308-444D-9F62-E04B6C4B898C}"/>
              </a:ext>
            </a:extLst>
          </p:cNvPr>
          <p:cNvSpPr>
            <a:spLocks noGrp="1"/>
          </p:cNvSpPr>
          <p:nvPr>
            <p:ph type="title"/>
          </p:nvPr>
        </p:nvSpPr>
        <p:spPr>
          <a:xfrm>
            <a:off x="646111" y="1033669"/>
            <a:ext cx="10313437" cy="4810539"/>
          </a:xfrm>
        </p:spPr>
        <p:txBody>
          <a:bodyPr/>
          <a:lstStyle/>
          <a:p>
            <a:pPr>
              <a:lnSpc>
                <a:spcPct val="150000"/>
              </a:lnSpc>
            </a:pPr>
            <a:r>
              <a:rPr lang="en-US" b="1" dirty="0">
                <a:latin typeface="Times New Roman" panose="02020603050405020304" pitchFamily="18" charset="0"/>
                <a:cs typeface="Times New Roman" panose="02020603050405020304" pitchFamily="18" charset="0"/>
              </a:rPr>
              <a:t>Soil Compaction</a:t>
            </a:r>
            <a:r>
              <a:rPr lang="en-US" dirty="0"/>
              <a:t>:</a:t>
            </a:r>
            <a:br>
              <a:rPr lang="en-US" dirty="0"/>
            </a:br>
            <a:r>
              <a:rPr lang="en-US" sz="3600" dirty="0">
                <a:latin typeface="Times New Roman" panose="02020603050405020304" pitchFamily="18" charset="0"/>
                <a:cs typeface="Times New Roman" panose="02020603050405020304" pitchFamily="18" charset="0"/>
              </a:rPr>
              <a:t>When soil under the top soil become compact and stiff, it reduces the ability for water to in filtrate in these deeper levels, which increase the risk of more serious erosion.</a:t>
            </a:r>
            <a:endParaRPr lang="x-none"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50898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ic of soil compaction">
            <a:extLst>
              <a:ext uri="{FF2B5EF4-FFF2-40B4-BE49-F238E27FC236}">
                <a16:creationId xmlns:a16="http://schemas.microsoft.com/office/drawing/2014/main" xmlns="" id="{FD004390-88A2-4C93-8CFD-1A67C01C741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90775" y="1343025"/>
            <a:ext cx="7410450" cy="4171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291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F339FB-2C3E-4A25-BF4A-E54AE936DB5D}"/>
              </a:ext>
            </a:extLst>
          </p:cNvPr>
          <p:cNvSpPr>
            <a:spLocks noGrp="1"/>
          </p:cNvSpPr>
          <p:nvPr>
            <p:ph type="title"/>
          </p:nvPr>
        </p:nvSpPr>
        <p:spPr>
          <a:xfrm>
            <a:off x="646111" y="954157"/>
            <a:ext cx="10326689" cy="4346713"/>
          </a:xfrm>
        </p:spPr>
        <p:txBody>
          <a:bodyPr/>
          <a:lstStyle/>
          <a:p>
            <a:pPr>
              <a:lnSpc>
                <a:spcPct val="150000"/>
              </a:lnSpc>
            </a:pPr>
            <a:r>
              <a:rPr lang="en-US" b="1" dirty="0">
                <a:latin typeface="Times New Roman" panose="02020603050405020304" pitchFamily="18" charset="0"/>
                <a:cs typeface="Times New Roman" panose="02020603050405020304" pitchFamily="18" charset="0"/>
              </a:rPr>
              <a:t>Reduced organic and fertile organic matter:</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As mentioned , removing top soil that is heavy in organic matter will reduce the ability for the land to regenerate new flora and crops.</a:t>
            </a:r>
            <a:br>
              <a:rPr lang="en-US" sz="3600" dirty="0">
                <a:latin typeface="Times New Roman" panose="02020603050405020304" pitchFamily="18" charset="0"/>
                <a:cs typeface="Times New Roman" panose="02020603050405020304" pitchFamily="18" charset="0"/>
              </a:rPr>
            </a:br>
            <a:endParaRPr lang="x-none"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90063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BA64DD-337A-4CD9-8C5C-3394B685B2E3}"/>
              </a:ext>
            </a:extLst>
          </p:cNvPr>
          <p:cNvSpPr>
            <a:spLocks noGrp="1"/>
          </p:cNvSpPr>
          <p:nvPr>
            <p:ph type="title"/>
          </p:nvPr>
        </p:nvSpPr>
        <p:spPr>
          <a:xfrm>
            <a:off x="646111" y="1192695"/>
            <a:ext cx="10339941" cy="4253948"/>
          </a:xfrm>
        </p:spPr>
        <p:txBody>
          <a:bodyPr/>
          <a:lstStyle/>
          <a:p>
            <a:pPr>
              <a:lnSpc>
                <a:spcPct val="150000"/>
              </a:lnSpc>
            </a:pPr>
            <a:r>
              <a:rPr lang="en-US" b="1" dirty="0">
                <a:latin typeface="Times New Roman" panose="02020603050405020304" pitchFamily="18" charset="0"/>
                <a:cs typeface="Times New Roman" panose="02020603050405020304" pitchFamily="18" charset="0"/>
              </a:rPr>
              <a:t>Issues with plant reproduction</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When soil is eroded in active crop land, wind in     particular makes lighter soil properties such as new seeds and seedlings to be buried or destroyed</a:t>
            </a:r>
            <a:r>
              <a:rPr lang="en-US" dirty="0">
                <a:latin typeface="Times New Roman" panose="02020603050405020304" pitchFamily="18" charset="0"/>
                <a:cs typeface="Times New Roman" panose="02020603050405020304" pitchFamily="18" charset="0"/>
              </a:rPr>
              <a:t>.    </a:t>
            </a:r>
            <a:endParaRPr 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39062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CE7A0-2359-44FB-A67B-FB1D1560BABF}"/>
              </a:ext>
            </a:extLst>
          </p:cNvPr>
          <p:cNvSpPr>
            <a:spLocks noGrp="1"/>
          </p:cNvSpPr>
          <p:nvPr>
            <p:ph type="title"/>
          </p:nvPr>
        </p:nvSpPr>
        <p:spPr>
          <a:xfrm>
            <a:off x="742122" y="678005"/>
            <a:ext cx="10310191" cy="5060186"/>
          </a:xfrm>
        </p:spPr>
        <p:txBody>
          <a:bodyPr/>
          <a:lstStyle/>
          <a:p>
            <a:pPr>
              <a:lnSpc>
                <a:spcPct val="150000"/>
              </a:lnSpc>
            </a:pPr>
            <a:r>
              <a:rPr lang="en-US" b="1" dirty="0">
                <a:latin typeface="Times New Roman" panose="02020603050405020304" pitchFamily="18" charset="0"/>
                <a:cs typeface="Times New Roman" panose="02020603050405020304" pitchFamily="18" charset="0"/>
              </a:rPr>
              <a:t>Soil acidity level</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When the structure of soil becomes compromised, and organic matter is generally reduced, there is higher chance of increase of soil acidity, which will significally impact the ability for plants and crops to grow.</a:t>
            </a:r>
            <a:endParaRPr lang="x-none"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27802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B3B3E3-011E-4BA9-B1A6-7C084365C620}"/>
              </a:ext>
            </a:extLst>
          </p:cNvPr>
          <p:cNvSpPr>
            <a:spLocks noGrp="1"/>
          </p:cNvSpPr>
          <p:nvPr>
            <p:ph type="title"/>
          </p:nvPr>
        </p:nvSpPr>
        <p:spPr>
          <a:xfrm>
            <a:off x="646111" y="452717"/>
            <a:ext cx="9404723" cy="5563769"/>
          </a:xfrm>
        </p:spPr>
        <p:txBody>
          <a:bodyPr/>
          <a:lstStyle/>
          <a:p>
            <a:pPr marL="571500" indent="-571500">
              <a:buFont typeface="Wingdings" panose="05000000000000000000" pitchFamily="2" charset="2"/>
              <a:buChar char="Ø"/>
            </a:pPr>
            <a:r>
              <a:rPr lang="en-US" sz="4000" b="1" dirty="0">
                <a:latin typeface="Times New Roman" panose="02020603050405020304" pitchFamily="18" charset="0"/>
                <a:cs typeface="Times New Roman" panose="02020603050405020304" pitchFamily="18" charset="0"/>
              </a:rPr>
              <a:t>Solutions to prevent soil erosion</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Vegetation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Contour Farming</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Build retaining walls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Wind breakers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Conservation tillage</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Mulching</a:t>
            </a:r>
            <a:endParaRPr lang="x-none"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3133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305E6-BF40-4FBC-B411-59D3F029B434}"/>
              </a:ext>
            </a:extLst>
          </p:cNvPr>
          <p:cNvSpPr>
            <a:spLocks noGrp="1"/>
          </p:cNvSpPr>
          <p:nvPr>
            <p:ph type="title"/>
          </p:nvPr>
        </p:nvSpPr>
        <p:spPr>
          <a:xfrm>
            <a:off x="646111" y="1258957"/>
            <a:ext cx="10127906" cy="4545495"/>
          </a:xfrm>
        </p:spPr>
        <p:txBody>
          <a:bodyPr/>
          <a:lstStyle/>
          <a:p>
            <a:pPr marL="742950" indent="-742950">
              <a:lnSpc>
                <a:spcPct val="150000"/>
              </a:lnSpc>
              <a:buFont typeface="+mj-lt"/>
              <a:buAutoNum type="arabicPeriod"/>
            </a:pPr>
            <a:r>
              <a:rPr lang="en-US" sz="4000" b="1" dirty="0">
                <a:latin typeface="Times New Roman" panose="02020603050405020304" pitchFamily="18" charset="0"/>
                <a:cs typeface="Times New Roman" panose="02020603050405020304" pitchFamily="18" charset="0"/>
              </a:rPr>
              <a:t>Vegetation:</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The simplest and most natural way to prevent erosion.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Plants establish root systems, which stabilizes soil and prevent soil erosion.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x-none"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03683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12962"/>
            <a:ext cx="9404723" cy="1400530"/>
          </a:xfrm>
        </p:spPr>
        <p:txBody>
          <a:bodyPr/>
          <a:lstStyle/>
          <a:p>
            <a:pPr marL="571500" indent="-571500">
              <a:lnSpc>
                <a:spcPct val="150000"/>
              </a:lnSpc>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Soil erosion is a natural process occurs slowly enough that new soil can be made to replace it.</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4B85F581-24EF-4F5B-853A-C17AEA0F5785}"/>
              </a:ext>
            </a:extLst>
          </p:cNvPr>
          <p:cNvPicPr>
            <a:picLocks noChangeAspect="1"/>
          </p:cNvPicPr>
          <p:nvPr/>
        </p:nvPicPr>
        <p:blipFill>
          <a:blip r:embed="rId2"/>
          <a:stretch>
            <a:fillRect/>
          </a:stretch>
        </p:blipFill>
        <p:spPr>
          <a:xfrm>
            <a:off x="2968487" y="2491409"/>
            <a:ext cx="5883965" cy="3843130"/>
          </a:xfrm>
          <a:prstGeom prst="rect">
            <a:avLst/>
          </a:prstGeom>
        </p:spPr>
      </p:pic>
    </p:spTree>
    <p:extLst>
      <p:ext uri="{BB962C8B-B14F-4D97-AF65-F5344CB8AC3E}">
        <p14:creationId xmlns:p14="http://schemas.microsoft.com/office/powerpoint/2010/main" xmlns="" val="3040740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BA3E125-8D42-42D4-825F-DA592AB061A3}"/>
              </a:ext>
            </a:extLst>
          </p:cNvPr>
          <p:cNvPicPr>
            <a:picLocks noChangeAspect="1"/>
          </p:cNvPicPr>
          <p:nvPr/>
        </p:nvPicPr>
        <p:blipFill>
          <a:blip r:embed="rId2"/>
          <a:stretch>
            <a:fillRect/>
          </a:stretch>
        </p:blipFill>
        <p:spPr>
          <a:xfrm>
            <a:off x="1518249" y="1207698"/>
            <a:ext cx="9402793" cy="4433976"/>
          </a:xfrm>
          <a:prstGeom prst="rect">
            <a:avLst/>
          </a:prstGeom>
        </p:spPr>
      </p:pic>
    </p:spTree>
    <p:extLst>
      <p:ext uri="{BB962C8B-B14F-4D97-AF65-F5344CB8AC3E}">
        <p14:creationId xmlns:p14="http://schemas.microsoft.com/office/powerpoint/2010/main" xmlns="" val="1116460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482529-CC09-4A9C-8855-FF92A7BE5BE0}"/>
              </a:ext>
            </a:extLst>
          </p:cNvPr>
          <p:cNvSpPr>
            <a:spLocks noGrp="1"/>
          </p:cNvSpPr>
          <p:nvPr>
            <p:ph type="title"/>
          </p:nvPr>
        </p:nvSpPr>
        <p:spPr>
          <a:xfrm>
            <a:off x="646111" y="412962"/>
            <a:ext cx="9404723" cy="1400530"/>
          </a:xfrm>
        </p:spPr>
        <p:txBody>
          <a:bodyPr/>
          <a:lstStyle/>
          <a:p>
            <a:pPr marL="571500" indent="-571500">
              <a:buFont typeface="Wingdings" panose="05000000000000000000" pitchFamily="2" charset="2"/>
              <a:buChar char="v"/>
            </a:pPr>
            <a:r>
              <a:rPr lang="en-US" sz="4000" b="1" dirty="0">
                <a:latin typeface="Times New Roman" panose="02020603050405020304" pitchFamily="18" charset="0"/>
                <a:cs typeface="Times New Roman" panose="02020603050405020304" pitchFamily="18" charset="0"/>
              </a:rPr>
              <a:t>Soil stabilization</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The plant root system bind the soil at the surface.</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Increase strength of the soil.</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Soil erosion by run off water and wind is decrease.</a:t>
            </a:r>
            <a:br>
              <a:rPr lang="en-US" sz="4000" dirty="0">
                <a:latin typeface="Times New Roman" panose="02020603050405020304" pitchFamily="18" charset="0"/>
                <a:cs typeface="Times New Roman" panose="02020603050405020304" pitchFamily="18" charset="0"/>
              </a:rPr>
            </a:br>
            <a:endParaRPr lang="x-none"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53572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6A70A2-E7C0-4722-BCD5-D61E39DE788D}"/>
              </a:ext>
            </a:extLst>
          </p:cNvPr>
          <p:cNvSpPr>
            <a:spLocks noGrp="1"/>
          </p:cNvSpPr>
          <p:nvPr>
            <p:ph type="title"/>
          </p:nvPr>
        </p:nvSpPr>
        <p:spPr>
          <a:xfrm>
            <a:off x="646111" y="530087"/>
            <a:ext cx="10644741" cy="5128591"/>
          </a:xfrm>
        </p:spPr>
        <p:txBody>
          <a:bodyPr/>
          <a:lstStyle/>
          <a:p>
            <a:r>
              <a:rPr lang="en-US" sz="4000" b="1" dirty="0">
                <a:latin typeface="Times New Roman" panose="02020603050405020304" pitchFamily="18" charset="0"/>
                <a:cs typeface="Times New Roman" panose="02020603050405020304" pitchFamily="18" charset="0"/>
              </a:rPr>
              <a:t>Contour Farming:</a:t>
            </a:r>
            <a:br>
              <a:rPr lang="en-US" sz="4000" b="1"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Contour farming or Contour ploughing or Contour bunding is the farming practice of level rows around a hill, as opposed to farming up and down on the hill.</a:t>
            </a:r>
            <a:br>
              <a:rPr lang="en-US" sz="36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It reduce</a:t>
            </a:r>
            <a:r>
              <a:rPr lang="en-US"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Amount and</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Velocity of water moving across the soil surface or hill surface.</a:t>
            </a:r>
            <a:endParaRPr lang="x-none"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06165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CD2FCD2-1069-4DF3-88A2-A0CD62DB82E1}"/>
              </a:ext>
            </a:extLst>
          </p:cNvPr>
          <p:cNvPicPr>
            <a:picLocks noChangeAspect="1"/>
          </p:cNvPicPr>
          <p:nvPr/>
        </p:nvPicPr>
        <p:blipFill>
          <a:blip r:embed="rId2"/>
          <a:stretch>
            <a:fillRect/>
          </a:stretch>
        </p:blipFill>
        <p:spPr>
          <a:xfrm>
            <a:off x="1949570" y="1173729"/>
            <a:ext cx="8471139" cy="4347176"/>
          </a:xfrm>
          <a:prstGeom prst="rect">
            <a:avLst/>
          </a:prstGeom>
        </p:spPr>
      </p:pic>
    </p:spTree>
    <p:extLst>
      <p:ext uri="{BB962C8B-B14F-4D97-AF65-F5344CB8AC3E}">
        <p14:creationId xmlns:p14="http://schemas.microsoft.com/office/powerpoint/2010/main" xmlns="" val="1966538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32156-C61D-4792-8C6F-E23340A6D25F}"/>
              </a:ext>
            </a:extLst>
          </p:cNvPr>
          <p:cNvSpPr>
            <a:spLocks noGrp="1"/>
          </p:cNvSpPr>
          <p:nvPr>
            <p:ph type="title"/>
          </p:nvPr>
        </p:nvSpPr>
        <p:spPr>
          <a:xfrm>
            <a:off x="685867" y="993914"/>
            <a:ext cx="10472463" cy="4837044"/>
          </a:xfrm>
        </p:spPr>
        <p:txBody>
          <a:bodyPr/>
          <a:lstStyle/>
          <a:p>
            <a:r>
              <a:rPr lang="en-US" sz="4000" b="1" dirty="0">
                <a:latin typeface="Times New Roman" panose="02020603050405020304" pitchFamily="18" charset="0"/>
                <a:cs typeface="Times New Roman" panose="02020603050405020304" pitchFamily="18" charset="0"/>
              </a:rPr>
              <a:t>Build retaining walls:</a:t>
            </a:r>
            <a:br>
              <a:rPr lang="en-US" sz="4000" b="1"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  retaining wall is a structure that keeps soil, rock and water in place so that it won’t be wasted away from the rain.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The retaining wall is to one of the purposes prevent soil that is eroded by wind, rain and flowing water, but in most likely to be due to the wind and rain.</a:t>
            </a:r>
            <a:endParaRPr lang="x-none"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9764207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F4E3E70-984B-454C-8CDC-33B98355E14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15396" y="1066799"/>
            <a:ext cx="7677509" cy="5144219"/>
          </a:xfrm>
          <a:prstGeom prst="rect">
            <a:avLst/>
          </a:prstGeom>
        </p:spPr>
      </p:pic>
    </p:spTree>
    <p:extLst>
      <p:ext uri="{BB962C8B-B14F-4D97-AF65-F5344CB8AC3E}">
        <p14:creationId xmlns:p14="http://schemas.microsoft.com/office/powerpoint/2010/main" xmlns="" val="3994133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2B581-0A97-4857-BAC8-8525A879F65E}"/>
              </a:ext>
            </a:extLst>
          </p:cNvPr>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Wind breakers</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Field windbreaks are linear planting of trees designed to reduce wind speed in open fields, preventing soil erosion and protecting crops from wind damage.</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Field windbreaks are typically planted in multiple rows perpendicular to prevailing winds. </a:t>
            </a:r>
            <a:endParaRPr lang="x-none"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4970331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4B031C0-E992-4C57-9AD7-3EEF369F4828}"/>
              </a:ext>
            </a:extLst>
          </p:cNvPr>
          <p:cNvPicPr>
            <a:picLocks noChangeAspect="1"/>
          </p:cNvPicPr>
          <p:nvPr/>
        </p:nvPicPr>
        <p:blipFill>
          <a:blip r:embed="rId2"/>
          <a:stretch>
            <a:fillRect/>
          </a:stretch>
        </p:blipFill>
        <p:spPr>
          <a:xfrm>
            <a:off x="2139352" y="1262062"/>
            <a:ext cx="7988060" cy="4845440"/>
          </a:xfrm>
          <a:prstGeom prst="rect">
            <a:avLst/>
          </a:prstGeom>
        </p:spPr>
      </p:pic>
    </p:spTree>
    <p:extLst>
      <p:ext uri="{BB962C8B-B14F-4D97-AF65-F5344CB8AC3E}">
        <p14:creationId xmlns:p14="http://schemas.microsoft.com/office/powerpoint/2010/main" xmlns="" val="3823728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CAD184-3A58-4454-AF0C-7B1E9D078612}"/>
              </a:ext>
            </a:extLst>
          </p:cNvPr>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                     Windbreaks</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Reduce soil erosion from wind.</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Increased relative humidity.</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Reduce evaporation.</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Increased soil moisture.</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Protects crops from wind damage.</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x-none"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14081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EC933F-5120-41EC-B086-65C2D034D39D}"/>
              </a:ext>
            </a:extLst>
          </p:cNvPr>
          <p:cNvSpPr>
            <a:spLocks noGrp="1"/>
          </p:cNvSpPr>
          <p:nvPr>
            <p:ph type="title"/>
          </p:nvPr>
        </p:nvSpPr>
        <p:spPr>
          <a:xfrm>
            <a:off x="834887" y="1258957"/>
            <a:ext cx="10522226" cy="4625008"/>
          </a:xfrm>
        </p:spPr>
        <p:txBody>
          <a:bodyPr/>
          <a:lstStyle/>
          <a:p>
            <a:r>
              <a:rPr lang="en-US" sz="4000" b="1" dirty="0">
                <a:latin typeface="Times New Roman" panose="02020603050405020304" pitchFamily="18" charset="0"/>
                <a:cs typeface="Times New Roman" panose="02020603050405020304" pitchFamily="18" charset="0"/>
              </a:rPr>
              <a:t>Conservation tillage</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Conservation tillage is the method of soil cultivation that leaves of the previous year’s crop residue on fields before and after planting the next crop to residue soil erosion and runoff , as well as other benefits such as carbon store in soil.</a:t>
            </a:r>
            <a:endParaRPr lang="x-none"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6829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885" y="237893"/>
            <a:ext cx="9404723" cy="1400530"/>
          </a:xfrm>
        </p:spPr>
        <p:txBody>
          <a:bodyPr/>
          <a:lstStyle/>
          <a:p>
            <a:pPr marL="571500" indent="-5715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Soil Erosion Problems</a:t>
            </a:r>
            <a:r>
              <a:rPr lang="en-US" dirty="0"/>
              <a:t>:</a:t>
            </a:r>
          </a:p>
        </p:txBody>
      </p:sp>
      <p:sp>
        <p:nvSpPr>
          <p:cNvPr id="3" name="Rectangle 2"/>
          <p:cNvSpPr/>
          <p:nvPr/>
        </p:nvSpPr>
        <p:spPr>
          <a:xfrm>
            <a:off x="1276529" y="1788540"/>
            <a:ext cx="9404723" cy="3316742"/>
          </a:xfrm>
          <a:prstGeom prst="rect">
            <a:avLst/>
          </a:prstGeom>
        </p:spPr>
        <p:txBody>
          <a:bodyPr wrap="square">
            <a:spAutoFit/>
          </a:bodyPr>
          <a:lstStyle/>
          <a:p>
            <a:pPr>
              <a:lnSpc>
                <a:spcPct val="150000"/>
              </a:lnSpc>
            </a:pPr>
            <a:r>
              <a:rPr lang="en-US" sz="3600" dirty="0">
                <a:latin typeface="Times New Roman" panose="02020603050405020304" pitchFamily="18" charset="0"/>
                <a:cs typeface="Times New Roman" panose="02020603050405020304" pitchFamily="18" charset="0"/>
              </a:rPr>
              <a:t>Soil is the most precious gift of nature -Prime resource-for food, fodder etc. </a:t>
            </a:r>
          </a:p>
          <a:p>
            <a:pPr>
              <a:lnSpc>
                <a:spcPct val="150000"/>
              </a:lnSpc>
            </a:pPr>
            <a:r>
              <a:rPr lang="en-US" sz="3600" dirty="0">
                <a:latin typeface="Times New Roman" panose="02020603050405020304" pitchFamily="18" charset="0"/>
                <a:cs typeface="Times New Roman" panose="02020603050405020304" pitchFamily="18" charset="0"/>
              </a:rPr>
              <a:t>Soil mismanaged-less resource for food, fodder etc. Soil mismanaged less productivity</a:t>
            </a:r>
          </a:p>
        </p:txBody>
      </p:sp>
    </p:spTree>
    <p:extLst>
      <p:ext uri="{BB962C8B-B14F-4D97-AF65-F5344CB8AC3E}">
        <p14:creationId xmlns:p14="http://schemas.microsoft.com/office/powerpoint/2010/main" xmlns="" val="211576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1BB416B-DB6E-4E1A-B799-D91ECA63BE4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31986" y="1295400"/>
            <a:ext cx="7694762" cy="4052978"/>
          </a:xfrm>
          <a:prstGeom prst="rect">
            <a:avLst/>
          </a:prstGeom>
        </p:spPr>
      </p:pic>
    </p:spTree>
    <p:extLst>
      <p:ext uri="{BB962C8B-B14F-4D97-AF65-F5344CB8AC3E}">
        <p14:creationId xmlns:p14="http://schemas.microsoft.com/office/powerpoint/2010/main" xmlns="" val="2863300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8BB923-EBBE-4B0F-B481-540B0A79C648}"/>
              </a:ext>
            </a:extLst>
          </p:cNvPr>
          <p:cNvSpPr>
            <a:spLocks noGrp="1"/>
          </p:cNvSpPr>
          <p:nvPr>
            <p:ph type="title"/>
          </p:nvPr>
        </p:nvSpPr>
        <p:spPr>
          <a:xfrm>
            <a:off x="646111" y="1086678"/>
            <a:ext cx="10339941" cy="4452730"/>
          </a:xfrm>
        </p:spPr>
        <p:txBody>
          <a:bodyPr/>
          <a:lstStyle/>
          <a:p>
            <a:r>
              <a:rPr lang="en-US" sz="4000" b="1" dirty="0">
                <a:latin typeface="Times New Roman" panose="02020603050405020304" pitchFamily="18" charset="0"/>
                <a:cs typeface="Times New Roman" panose="02020603050405020304" pitchFamily="18" charset="0"/>
              </a:rPr>
              <a:t>Mulching:</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In a mulching a material placed on the soil surface to maintain moisture, reduce weed growth, reduce soil erosion and improve soil conditions.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Mulching can help to improve crop yield and optimize water use reduce oil and water erosion.</a:t>
            </a:r>
            <a:endParaRPr lang="x-none"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21617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9A08FBA-B5F9-4241-896C-3D018345E45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28900" y="828675"/>
            <a:ext cx="6934200" cy="5200650"/>
          </a:xfrm>
          <a:prstGeom prst="rect">
            <a:avLst/>
          </a:prstGeom>
        </p:spPr>
      </p:pic>
    </p:spTree>
    <p:extLst>
      <p:ext uri="{BB962C8B-B14F-4D97-AF65-F5344CB8AC3E}">
        <p14:creationId xmlns:p14="http://schemas.microsoft.com/office/powerpoint/2010/main" xmlns="" val="158001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1397F0F-9C51-494F-B9E0-B3837FCA77E0}"/>
              </a:ext>
            </a:extLst>
          </p:cNvPr>
          <p:cNvPicPr>
            <a:picLocks noChangeAspect="1"/>
          </p:cNvPicPr>
          <p:nvPr/>
        </p:nvPicPr>
        <p:blipFill>
          <a:blip r:embed="rId2"/>
          <a:stretch>
            <a:fillRect/>
          </a:stretch>
        </p:blipFill>
        <p:spPr>
          <a:xfrm>
            <a:off x="959675" y="652031"/>
            <a:ext cx="10272650" cy="5553937"/>
          </a:xfrm>
          <a:prstGeom prst="rect">
            <a:avLst/>
          </a:prstGeom>
        </p:spPr>
      </p:pic>
    </p:spTree>
    <p:extLst>
      <p:ext uri="{BB962C8B-B14F-4D97-AF65-F5344CB8AC3E}">
        <p14:creationId xmlns:p14="http://schemas.microsoft.com/office/powerpoint/2010/main" xmlns="" val="302944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02" y="740100"/>
            <a:ext cx="9404723" cy="6117899"/>
          </a:xfrm>
        </p:spPr>
        <p:txBody>
          <a:bodyPr/>
          <a:lstStyle/>
          <a:p>
            <a:pPr marL="571500" indent="-571500">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Causes of Soil Erosion</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Natural factors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Human factors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Human factors in soil erosion:</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Deforestation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Over grazing</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Construction activities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Mining activities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Defective methods of farming .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4132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620E92-8091-44BF-B6A7-5E9EAD6CD24B}"/>
              </a:ext>
            </a:extLst>
          </p:cNvPr>
          <p:cNvPicPr>
            <a:picLocks noChangeAspect="1"/>
          </p:cNvPicPr>
          <p:nvPr/>
        </p:nvPicPr>
        <p:blipFill>
          <a:blip r:embed="rId2"/>
          <a:stretch>
            <a:fillRect/>
          </a:stretch>
        </p:blipFill>
        <p:spPr>
          <a:xfrm>
            <a:off x="2014331" y="1219200"/>
            <a:ext cx="9024730" cy="5116116"/>
          </a:xfrm>
          <a:prstGeom prst="rect">
            <a:avLst/>
          </a:prstGeom>
        </p:spPr>
      </p:pic>
    </p:spTree>
    <p:extLst>
      <p:ext uri="{BB962C8B-B14F-4D97-AF65-F5344CB8AC3E}">
        <p14:creationId xmlns:p14="http://schemas.microsoft.com/office/powerpoint/2010/main" xmlns="" val="42777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877" y="-251791"/>
            <a:ext cx="9027976" cy="6553199"/>
          </a:xfrm>
        </p:spPr>
        <p:txBody>
          <a:bodyPr/>
          <a:lstStyle/>
          <a:p>
            <a:r>
              <a:rPr lang="en-US" dirty="0"/>
              <a:t> </a:t>
            </a:r>
            <a:br>
              <a:rPr lang="en-US" dirty="0"/>
            </a:br>
            <a:r>
              <a:rPr lang="en-US" b="1" dirty="0">
                <a:latin typeface="Times New Roman" panose="02020603050405020304" pitchFamily="18" charset="0"/>
                <a:cs typeface="Times New Roman" panose="02020603050405020304" pitchFamily="18" charset="0"/>
              </a:rPr>
              <a:t>Types of soil erosion</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Geological Erosion</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It is a normal process, representing erosion of land in natural environment. It is caused by effect of</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Rainfall</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Run off</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Wind</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Topography</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CD873D1A-9ADB-4142-8A72-868ED4BC662E}"/>
              </a:ext>
            </a:extLst>
          </p:cNvPr>
          <p:cNvSpPr/>
          <p:nvPr/>
        </p:nvSpPr>
        <p:spPr>
          <a:xfrm>
            <a:off x="4810539" y="76862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xmlns="" val="412789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ic of geological erosion">
            <a:extLst>
              <a:ext uri="{FF2B5EF4-FFF2-40B4-BE49-F238E27FC236}">
                <a16:creationId xmlns:a16="http://schemas.microsoft.com/office/drawing/2014/main" xmlns="" id="{D71CEC8C-3896-4B2D-B034-4C970617324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63971" y="1397479"/>
            <a:ext cx="6193766" cy="40716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67439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700</TotalTime>
  <Words>138</Words>
  <Application>Microsoft Office PowerPoint</Application>
  <PresentationFormat>Custom</PresentationFormat>
  <Paragraphs>30</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Ion</vt:lpstr>
      <vt:lpstr>Slide 1</vt:lpstr>
      <vt:lpstr>Soil Erosion: Erosion is the loss of soil from the land. Or it is the process in which the top fertile layer of the soil is lost. Wind and water are constantly eroding the soil.  Erosion occurs when soil is transported from one location by wind and water and moved to a new location such as rivers and soil lacks.</vt:lpstr>
      <vt:lpstr>Soil erosion is a natural process occurs slowly enough that new soil can be made to replace it. </vt:lpstr>
      <vt:lpstr>Soil Erosion Problems:</vt:lpstr>
      <vt:lpstr>Slide 5</vt:lpstr>
      <vt:lpstr>Causes of Soil Erosion:   Natural factors  Human factors  Human factors in soil erosion:      Deforestation     Over grazing     Construction activities     Mining activities     Defective methods of farming . </vt:lpstr>
      <vt:lpstr>Slide 7</vt:lpstr>
      <vt:lpstr>  Types of soil erosion:  Geological Erosion: It is a normal process, representing erosion of land in natural environment. It is caused by effect of Rainfall Run off Wind Topography </vt:lpstr>
      <vt:lpstr>Slide 9</vt:lpstr>
      <vt:lpstr>Slide 10</vt:lpstr>
      <vt:lpstr>Slide 11</vt:lpstr>
      <vt:lpstr>Wind Erosion: It is primary responsible for creation and maintenance of desert areas. Finer soil particles from top soil along with organic matter and nutrients are easily detachable and removed by wind velocity. </vt:lpstr>
      <vt:lpstr>Slide 13</vt:lpstr>
      <vt:lpstr>Water Erosion:  The impact of rain drops causes splash erosion . Run off water causes scraping and transport of soil particles leading to sheet erosion and gully erosion . Flood water causes erosion of River banks and sides of reservoir, lakes and oceans. </vt:lpstr>
      <vt:lpstr>Slide 15</vt:lpstr>
      <vt:lpstr>Sheet Erosion:  Sheet erosion is the movement of soil by rain drops splash and runoff water. It typically occurs evenly over a uniform slope and goes unnoticed until most of the productive topsoil has been lost.  </vt:lpstr>
      <vt:lpstr>Slide 17</vt:lpstr>
      <vt:lpstr>Rill Erosion:  In general the sheet flow is carried out by very small definable channels called  interrill. Detachment and transport of soil particles by concentrated flow of water; Predominant form of concentrated flow of water, Predominant form of erosion.   </vt:lpstr>
      <vt:lpstr>Slide 19</vt:lpstr>
      <vt:lpstr>Problems of Soil Erosion :  Loss in agricultural production Loss of nutrients Reduction of infiltration rates Flood may occur in rivers Decrease in useful life of reservoir Survival of wild life Land degradation Desertification</vt:lpstr>
      <vt:lpstr>Effects of soil erosion:  Loss of top soil: Obviously it is the biggest effect of soil erosion. Because it is very fertile layer and when it is removed, this can cause serious harm to farmer’s crops and the ability of the land to work.   </vt:lpstr>
      <vt:lpstr>Slide 22</vt:lpstr>
      <vt:lpstr>Soil Compaction: When soil under the top soil become compact and stiff, it reduces the ability for water to in filtrate in these deeper levels, which increase the risk of more serious erosion.</vt:lpstr>
      <vt:lpstr>Slide 24</vt:lpstr>
      <vt:lpstr>Reduced organic and fertile organic matter:  As mentioned , removing top soil that is heavy in organic matter will reduce the ability for the land to regenerate new flora and crops. </vt:lpstr>
      <vt:lpstr>Issues with plant reproduction:   When soil is eroded in active crop land, wind in     particular makes lighter soil properties such as new seeds and seedlings to be buried or destroyed.    </vt:lpstr>
      <vt:lpstr>Soil acidity level: When the structure of soil becomes compromised, and organic matter is generally reduced, there is higher chance of increase of soil acidity, which will significally impact the ability for plants and crops to grow.</vt:lpstr>
      <vt:lpstr>Solutions to prevent soil erosion:  Vegetation Contour Farming Build retaining walls Wind breakers Conservation tillage Mulching</vt:lpstr>
      <vt:lpstr>Vegetation: The simplest and most natural way to prevent erosion. Plants establish root systems, which stabilizes soil and prevent soil erosion.  </vt:lpstr>
      <vt:lpstr>Slide 30</vt:lpstr>
      <vt:lpstr>Soil stabilization:  The plant root system bind the soil at the surface. Increase strength of the soil. Soil erosion by run off water and wind is decrease. </vt:lpstr>
      <vt:lpstr>Contour Farming:  Contour farming or Contour ploughing or Contour bunding is the farming practice of level rows around a hill, as opposed to farming up and down on the hill. It reduce; Amount and Velocity of water moving across the soil surface or hill surface.</vt:lpstr>
      <vt:lpstr>Slide 33</vt:lpstr>
      <vt:lpstr>Build retaining walls:  A  retaining wall is a structure that keeps soil, rock and water in place so that it won’t be wasted away from the rain. The retaining wall is to one of the purposes prevent soil that is eroded by wind, rain and flowing water, but in most likely to be due to the wind and rain.</vt:lpstr>
      <vt:lpstr>Slide 35</vt:lpstr>
      <vt:lpstr>Wind breakers:  Field windbreaks are linear planting of trees designed to reduce wind speed in open fields, preventing soil erosion and protecting crops from wind damage. Field windbreaks are typically planted in multiple rows perpendicular to prevailing winds. </vt:lpstr>
      <vt:lpstr>Slide 37</vt:lpstr>
      <vt:lpstr>                     Windbreaks        Reduce soil erosion from wind.       Increased relative humidity.       Reduce evaporation.       Increased soil moisture.       Protects crops from wind damage.                           </vt:lpstr>
      <vt:lpstr>Conservation tillage:  Conservation tillage is the method of soil cultivation that leaves of the previous year’s crop residue on fields before and after planting the next crop to residue soil erosion and runoff , as well as other benefits such as carbon store in soil.</vt:lpstr>
      <vt:lpstr>Slide 40</vt:lpstr>
      <vt:lpstr>Mulching:  In a mulching a material placed on the soil surface to maintain moisture, reduce weed growth, reduce soil erosion and improve soil conditions. Mulching can help to improve crop yield and optimize water use reduce oil and water erosion.</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allah is the great</dc:creator>
  <cp:lastModifiedBy>BASHARAT MAHMOOD</cp:lastModifiedBy>
  <cp:revision>53</cp:revision>
  <dcterms:created xsi:type="dcterms:W3CDTF">2019-02-12T16:18:43Z</dcterms:created>
  <dcterms:modified xsi:type="dcterms:W3CDTF">2020-05-08T05:53:24Z</dcterms:modified>
</cp:coreProperties>
</file>