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342727-E5AD-48D5-BB19-B9845A5EE023}" type="datetimeFigureOut">
              <a:rPr lang="en-US" smtClean="0"/>
              <a:pPr/>
              <a:t>3/1/2016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EDA03E-F275-48B6-B553-C46EBE18C4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Polyembrony and apomixes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6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b="1" dirty="0" smtClean="0"/>
              <a:t>vegetative </a:t>
            </a:r>
            <a:r>
              <a:rPr lang="en-US" b="1" dirty="0" smtClean="0"/>
              <a:t>apomixes or bulbils: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in this type, </a:t>
            </a:r>
            <a:r>
              <a:rPr lang="en-US" dirty="0" err="1" smtClean="0"/>
              <a:t>vagatative</a:t>
            </a:r>
            <a:r>
              <a:rPr lang="en-US" dirty="0" smtClean="0"/>
              <a:t> buds are produced in the inflorescence in place of flowers. These buds may </a:t>
            </a:r>
            <a:r>
              <a:rPr lang="en-US" dirty="0" err="1" smtClean="0"/>
              <a:t>sproute</a:t>
            </a:r>
            <a:r>
              <a:rPr lang="en-US" dirty="0" smtClean="0"/>
              <a:t> into new plants while they are still attach to mother plant.</a:t>
            </a:r>
          </a:p>
          <a:p>
            <a:pPr marL="0" indent="0">
              <a:buNone/>
            </a:pPr>
            <a:r>
              <a:rPr lang="en-US" dirty="0" smtClean="0"/>
              <a:t>e.g. agave, </a:t>
            </a:r>
            <a:r>
              <a:rPr lang="en-US" dirty="0" smtClean="0"/>
              <a:t>allium, some </a:t>
            </a:r>
            <a:r>
              <a:rPr lang="en-US" dirty="0" smtClean="0"/>
              <a:t>grasses. </a:t>
            </a:r>
          </a:p>
        </p:txBody>
      </p:sp>
    </p:spTree>
    <p:extLst>
      <p:ext uri="{BB962C8B-B14F-4D97-AF65-F5344CB8AC3E}">
        <p14:creationId xmlns:p14="http://schemas.microsoft.com/office/powerpoint/2010/main" val="100000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and disadvantages: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Advantages:</a:t>
            </a:r>
          </a:p>
          <a:p>
            <a:r>
              <a:rPr lang="en-US" dirty="0" smtClean="0"/>
              <a:t> </a:t>
            </a:r>
            <a:r>
              <a:rPr lang="en-US" dirty="0"/>
              <a:t>Assured reproduction in the absence of pollinators, such as in extreme </a:t>
            </a:r>
            <a:r>
              <a:rPr lang="en-US" dirty="0" smtClean="0"/>
              <a:t>environments.</a:t>
            </a:r>
          </a:p>
          <a:p>
            <a:r>
              <a:rPr lang="en-US" dirty="0" smtClean="0"/>
              <a:t> </a:t>
            </a:r>
            <a:r>
              <a:rPr lang="en-US" dirty="0"/>
              <a:t>Maternal energy not wasted in unfit offspring (cost of meiosis</a:t>
            </a:r>
            <a:r>
              <a:rPr lang="en-US" dirty="0" smtClean="0"/>
              <a:t>). 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Some </a:t>
            </a:r>
            <a:r>
              <a:rPr lang="en-US" dirty="0"/>
              <a:t>apomictic plants (but not all) avoid the male energy cost of producing </a:t>
            </a:r>
            <a:r>
              <a:rPr lang="en-US" dirty="0" smtClean="0"/>
              <a:t>pollen.  </a:t>
            </a:r>
            <a:endParaRPr lang="en-US" dirty="0"/>
          </a:p>
          <a:p>
            <a:r>
              <a:rPr lang="en-US" b="1" dirty="0" smtClean="0"/>
              <a:t>Disadvantages:</a:t>
            </a:r>
          </a:p>
          <a:p>
            <a:r>
              <a:rPr lang="en-US" dirty="0" smtClean="0"/>
              <a:t>Can't </a:t>
            </a:r>
            <a:r>
              <a:rPr lang="en-US" dirty="0"/>
              <a:t>control accumulation of deleterious genetic </a:t>
            </a:r>
            <a:r>
              <a:rPr lang="en-US" dirty="0" smtClean="0"/>
              <a:t>mutations.</a:t>
            </a:r>
          </a:p>
          <a:p>
            <a:r>
              <a:rPr lang="en-US" dirty="0" smtClean="0"/>
              <a:t>Usually </a:t>
            </a:r>
            <a:r>
              <a:rPr lang="en-US" dirty="0"/>
              <a:t>restricted to narrow ecological niches Lack ability to adapt to changing </a:t>
            </a:r>
            <a:r>
              <a:rPr lang="en-US" dirty="0" smtClean="0"/>
              <a:t>environments.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Polyembrony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the phenomenon in which two or more embryos are produced in a seed. This condition may result from many reasons, but one of the most common reason being the nucleolus </a:t>
            </a:r>
            <a:r>
              <a:rPr lang="en-US" dirty="0" err="1" smtClean="0"/>
              <a:t>embryony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Sometimes more than one nucleus develop within the embryo sac, which may lead to development of more than one embryo.</a:t>
            </a:r>
          </a:p>
          <a:p>
            <a:r>
              <a:rPr lang="en-US" dirty="0" smtClean="0"/>
              <a:t>Cleavage of pro-embryo during early stage of development may be other reason for the development of multiple embryo.</a:t>
            </a:r>
          </a:p>
          <a:p>
            <a:r>
              <a:rPr lang="en-US" dirty="0" smtClean="0"/>
              <a:t>E.g. conifer</a:t>
            </a:r>
          </a:p>
          <a:p>
            <a:r>
              <a:rPr lang="en-US" dirty="0" smtClean="0"/>
              <a:t>It is common in citrus and mango.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77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Adventitious </a:t>
            </a:r>
            <a:r>
              <a:rPr lang="en-US" b="1" dirty="0" err="1" smtClean="0"/>
              <a:t>ambryony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It is also called </a:t>
            </a:r>
            <a:r>
              <a:rPr lang="en-US" dirty="0" err="1" smtClean="0"/>
              <a:t>nucelor</a:t>
            </a:r>
            <a:r>
              <a:rPr lang="en-US" dirty="0" smtClean="0"/>
              <a:t> </a:t>
            </a:r>
            <a:r>
              <a:rPr lang="en-US" dirty="0" err="1" smtClean="0"/>
              <a:t>embryony</a:t>
            </a:r>
            <a:r>
              <a:rPr lang="en-US" dirty="0" smtClean="0"/>
              <a:t> or </a:t>
            </a:r>
            <a:r>
              <a:rPr lang="en-US" dirty="0" err="1" smtClean="0"/>
              <a:t>nucelor</a:t>
            </a:r>
            <a:r>
              <a:rPr lang="en-US" dirty="0" smtClean="0"/>
              <a:t> budding.</a:t>
            </a:r>
          </a:p>
          <a:p>
            <a:pPr marL="0" indent="0">
              <a:buNone/>
            </a:pPr>
            <a:r>
              <a:rPr lang="en-US" dirty="0" smtClean="0"/>
              <a:t>The embryo has develop from the cell of embryo sac but it develop from the cells of either </a:t>
            </a:r>
            <a:r>
              <a:rPr lang="en-US" dirty="0" err="1" smtClean="0"/>
              <a:t>neucelous</a:t>
            </a:r>
            <a:r>
              <a:rPr lang="en-US" dirty="0" smtClean="0"/>
              <a:t> or integuments.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Poly embryo genesis:</a:t>
            </a:r>
          </a:p>
          <a:p>
            <a:pPr marL="0" indent="0">
              <a:buNone/>
            </a:pPr>
            <a:r>
              <a:rPr lang="en-US" dirty="0" smtClean="0"/>
              <a:t>It develop with the division of pro-embryo at a very early stage of development.</a:t>
            </a:r>
          </a:p>
          <a:p>
            <a:pPr marL="0" indent="0">
              <a:buNone/>
            </a:pPr>
            <a:r>
              <a:rPr lang="en-US" dirty="0" smtClean="0"/>
              <a:t>e.g. conifer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0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b="1" dirty="0" smtClean="0"/>
              <a:t>false poly-embryo genesis:</a:t>
            </a:r>
          </a:p>
          <a:p>
            <a:r>
              <a:rPr lang="en-US" dirty="0" smtClean="0"/>
              <a:t>In this type multiple embryo develop then fertilize to separate egg nuclei within the same </a:t>
            </a:r>
            <a:r>
              <a:rPr lang="en-US" dirty="0" err="1" smtClean="0"/>
              <a:t>embyro</a:t>
            </a:r>
            <a:r>
              <a:rPr lang="en-US" dirty="0" smtClean="0"/>
              <a:t> sac.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horticultural applications of </a:t>
            </a:r>
            <a:r>
              <a:rPr lang="en-US" dirty="0" err="1"/>
              <a:t>polyembryony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Nucellar</a:t>
            </a:r>
            <a:r>
              <a:rPr lang="en-US" dirty="0"/>
              <a:t> seedlings are true-to-type </a:t>
            </a:r>
            <a:r>
              <a:rPr lang="en-US" dirty="0" smtClean="0"/>
              <a:t>seedlings.</a:t>
            </a:r>
          </a:p>
          <a:p>
            <a:r>
              <a:rPr lang="en-US" dirty="0" smtClean="0"/>
              <a:t>Such </a:t>
            </a:r>
            <a:r>
              <a:rPr lang="en-US" dirty="0"/>
              <a:t>seedlings are genetically uniform and can be used as virus free </a:t>
            </a:r>
            <a:r>
              <a:rPr lang="en-US" dirty="0" smtClean="0"/>
              <a:t>rootstocks.</a:t>
            </a:r>
          </a:p>
          <a:p>
            <a:r>
              <a:rPr lang="en-US" dirty="0" smtClean="0"/>
              <a:t> </a:t>
            </a:r>
            <a:r>
              <a:rPr lang="en-US" dirty="0"/>
              <a:t>More vigorous seedlings – continuous vegetative propagation leads to decline in </a:t>
            </a:r>
            <a:r>
              <a:rPr lang="en-US" dirty="0" err="1"/>
              <a:t>vigour</a:t>
            </a:r>
            <a:r>
              <a:rPr lang="en-US" dirty="0"/>
              <a:t> in </a:t>
            </a:r>
            <a:r>
              <a:rPr lang="en-US" dirty="0" smtClean="0"/>
              <a:t>citrus.</a:t>
            </a:r>
          </a:p>
          <a:p>
            <a:r>
              <a:rPr lang="en-US" dirty="0" smtClean="0"/>
              <a:t>Development </a:t>
            </a:r>
            <a:r>
              <a:rPr lang="en-US" dirty="0"/>
              <a:t>of virus free seedlings and bud </a:t>
            </a:r>
            <a:r>
              <a:rPr lang="en-US" dirty="0" smtClean="0"/>
              <a:t>wood.</a:t>
            </a:r>
          </a:p>
          <a:p>
            <a:r>
              <a:rPr lang="en-US" dirty="0" smtClean="0"/>
              <a:t>Significance </a:t>
            </a:r>
            <a:r>
              <a:rPr lang="en-US" dirty="0"/>
              <a:t>in breeding </a:t>
            </a:r>
            <a:r>
              <a:rPr lang="en-US" dirty="0" err="1"/>
              <a:t>programme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790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Apomixis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the phenomenon in some plant species in which the </a:t>
            </a:r>
            <a:r>
              <a:rPr lang="en-US" dirty="0" err="1" smtClean="0"/>
              <a:t>embro</a:t>
            </a:r>
            <a:r>
              <a:rPr lang="en-US" dirty="0" smtClean="0"/>
              <a:t> is not produced as a result of meiosis and fertilization but is develops from diploid cells of seed or from the cells of embryo sac or its surrounding </a:t>
            </a:r>
            <a:r>
              <a:rPr lang="en-US" dirty="0" err="1" smtClean="0"/>
              <a:t>neucelous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a result of embryo does not undergo meiosis but has a same genetic makeup of female parents. this phenomenon of asexual reproduction in place of sexual reproduction is called as apomixes.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7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seedhling</a:t>
            </a:r>
            <a:r>
              <a:rPr lang="en-US" dirty="0" smtClean="0"/>
              <a:t> plants raised through such seeds are called as </a:t>
            </a:r>
            <a:r>
              <a:rPr lang="en-US" b="1" dirty="0" smtClean="0"/>
              <a:t>apomictic </a:t>
            </a:r>
            <a:r>
              <a:rPr lang="en-US" b="1" dirty="0" err="1" smtClean="0"/>
              <a:t>seedhling</a:t>
            </a:r>
            <a:r>
              <a:rPr lang="en-US" b="1" dirty="0" smtClean="0"/>
              <a:t>. </a:t>
            </a:r>
          </a:p>
          <a:p>
            <a:r>
              <a:rPr lang="en-US" dirty="0" smtClean="0"/>
              <a:t>The genetic makeup of apomictic </a:t>
            </a:r>
            <a:r>
              <a:rPr lang="en-US" dirty="0" err="1" smtClean="0"/>
              <a:t>seedhling</a:t>
            </a:r>
            <a:r>
              <a:rPr lang="en-US" dirty="0" smtClean="0"/>
              <a:t> is similar to mother </a:t>
            </a:r>
            <a:r>
              <a:rPr lang="en-US" dirty="0" err="1" smtClean="0"/>
              <a:t>palnt</a:t>
            </a:r>
            <a:r>
              <a:rPr lang="en-US" dirty="0" smtClean="0"/>
              <a:t> and hence propagation by mean of apomictic is similar to vegetative propagation.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Obligate apomicts: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plants that produced only apomictic embryos are called obligate apomicts.</a:t>
            </a:r>
          </a:p>
          <a:p>
            <a:r>
              <a:rPr lang="en-US" b="1" dirty="0" smtClean="0"/>
              <a:t>Facultative apomicts: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the plants which produce by both apomictic and sexual embryo called as facultative embryo.</a:t>
            </a:r>
          </a:p>
        </p:txBody>
      </p:sp>
    </p:spTree>
    <p:extLst>
      <p:ext uri="{BB962C8B-B14F-4D97-AF65-F5344CB8AC3E}">
        <p14:creationId xmlns:p14="http://schemas.microsoft.com/office/powerpoint/2010/main" val="365182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1).Re-current apomixes: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In this type of </a:t>
            </a:r>
            <a:r>
              <a:rPr lang="en-US" dirty="0" err="1" smtClean="0"/>
              <a:t>apomixis</a:t>
            </a:r>
            <a:r>
              <a:rPr lang="en-US" dirty="0" smtClean="0"/>
              <a:t>, the embryo sac develop from diploid egg mother cell or from some other diploid cells of embryo sac without fertilization. the egg consequently develops from egg </a:t>
            </a:r>
            <a:r>
              <a:rPr lang="en-US" dirty="0" err="1" smtClean="0"/>
              <a:t>nuculus</a:t>
            </a:r>
            <a:r>
              <a:rPr lang="en-US" dirty="0" smtClean="0"/>
              <a:t> without fertilization.</a:t>
            </a:r>
          </a:p>
          <a:p>
            <a:pPr marL="0" indent="0">
              <a:buNone/>
            </a:pPr>
            <a:r>
              <a:rPr lang="en-US" dirty="0" smtClean="0"/>
              <a:t>e.g. apple</a:t>
            </a:r>
            <a:r>
              <a:rPr lang="en-US" dirty="0"/>
              <a:t>. </a:t>
            </a:r>
            <a:r>
              <a:rPr lang="en-US" dirty="0" err="1" smtClean="0"/>
              <a:t>Parthenium</a:t>
            </a:r>
            <a:r>
              <a:rPr lang="en-US" dirty="0" smtClean="0"/>
              <a:t>, </a:t>
            </a:r>
            <a:r>
              <a:rPr lang="en-US" dirty="0" err="1" smtClean="0"/>
              <a:t>allium,malus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2).Non-recurrent </a:t>
            </a:r>
            <a:r>
              <a:rPr lang="en-US" b="1" dirty="0" err="1" smtClean="0"/>
              <a:t>apomixis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 this type, the embryo develops directly from the haploid egg cell or some other haploid cells of embryo sac without fertilization.as a result the embryo develop is also haploid. This type of apomixes occur very rarely and plants produced are haploid and sterile.</a:t>
            </a:r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solenum</a:t>
            </a:r>
            <a:r>
              <a:rPr lang="en-US" dirty="0" smtClean="0"/>
              <a:t> </a:t>
            </a:r>
            <a:r>
              <a:rPr lang="en-US" dirty="0" err="1" smtClean="0"/>
              <a:t>nigrum</a:t>
            </a:r>
            <a:r>
              <a:rPr lang="en-US" dirty="0"/>
              <a:t>. </a:t>
            </a:r>
            <a:r>
              <a:rPr lang="en-US" dirty="0" err="1"/>
              <a:t>Lilium</a:t>
            </a:r>
            <a:r>
              <a:rPr lang="en-US" dirty="0"/>
              <a:t> spp.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0620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</TotalTime>
  <Words>624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Franklin Gothic Book</vt:lpstr>
      <vt:lpstr>Perpetua</vt:lpstr>
      <vt:lpstr>Wingdings 2</vt:lpstr>
      <vt:lpstr>Equity</vt:lpstr>
      <vt:lpstr>Polyembrony and apomixes</vt:lpstr>
      <vt:lpstr>Polyembrony</vt:lpstr>
      <vt:lpstr>Types:</vt:lpstr>
      <vt:lpstr>Conti…</vt:lpstr>
      <vt:lpstr>horticultural applications of polyembryony </vt:lpstr>
      <vt:lpstr>Apomixis</vt:lpstr>
      <vt:lpstr>Conti… </vt:lpstr>
      <vt:lpstr>TYPES:</vt:lpstr>
      <vt:lpstr>Types:</vt:lpstr>
      <vt:lpstr>CONTI…</vt:lpstr>
      <vt:lpstr>Advantages and disadvantages: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tehse_000</dc:creator>
  <cp:lastModifiedBy>tehse_000</cp:lastModifiedBy>
  <cp:revision>14</cp:revision>
  <dcterms:created xsi:type="dcterms:W3CDTF">2016-01-16T17:11:56Z</dcterms:created>
  <dcterms:modified xsi:type="dcterms:W3CDTF">2016-02-29T19:23:44Z</dcterms:modified>
</cp:coreProperties>
</file>