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02" r:id="rId27"/>
    <p:sldId id="281" r:id="rId28"/>
    <p:sldId id="282" r:id="rId29"/>
    <p:sldId id="303"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3C87A-0E18-4ABE-B7F4-F7B17A4EA021}" type="datetimeFigureOut">
              <a:rPr lang="en-US" smtClean="0"/>
              <a:t>3/15/2019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3A8A40-EEA3-4C34-811B-A1DA5AF1E58E}" type="slidenum">
              <a:rPr lang="en-US" smtClean="0"/>
              <a:t>‹#›</a:t>
            </a:fld>
            <a:endParaRPr lang="en-US"/>
          </a:p>
        </p:txBody>
      </p:sp>
    </p:spTree>
    <p:extLst>
      <p:ext uri="{BB962C8B-B14F-4D97-AF65-F5344CB8AC3E}">
        <p14:creationId xmlns:p14="http://schemas.microsoft.com/office/powerpoint/2010/main" val="4021157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28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CADFDD0-D5DA-4DBA-8840-1EE0D95E2775}" type="slidenum">
              <a:rPr lang="en-US" smtClean="0"/>
              <a:pPr/>
              <a:t>45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CADFDD0-D5DA-4DBA-8840-1EE0D95E277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720A213F-9050-4983-ACAC-E2C2D799A45D}"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A213F-9050-4983-ACAC-E2C2D799A45D}"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A213F-9050-4983-ACAC-E2C2D799A45D}"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0A213F-9050-4983-ACAC-E2C2D799A45D}" type="datetimeFigureOut">
              <a:rPr lang="en-US" smtClean="0"/>
              <a:t>3/15/2019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720A213F-9050-4983-ACAC-E2C2D799A45D}" type="datetimeFigureOut">
              <a:rPr lang="en-US" smtClean="0"/>
              <a:t>3/15/2019</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27EE8F4E-844A-4E0A-A977-0CA5C18F8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0A213F-9050-4983-ACAC-E2C2D799A45D}"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0A213F-9050-4983-ACAC-E2C2D799A45D}"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0A213F-9050-4983-ACAC-E2C2D799A45D}" type="datetimeFigureOut">
              <a:rPr lang="en-US" smtClean="0"/>
              <a:t>3/15/2019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0A213F-9050-4983-ACAC-E2C2D799A45D}" type="datetimeFigureOut">
              <a:rPr lang="en-US" smtClean="0"/>
              <a:t>3/15/2019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EE8F4E-844A-4E0A-A977-0CA5C18F81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0A213F-9050-4983-ACAC-E2C2D799A45D}"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E8F4E-844A-4E0A-A977-0CA5C18F8175}"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720A213F-9050-4983-ACAC-E2C2D799A45D}"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EE8F4E-844A-4E0A-A977-0CA5C18F8175}"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720A213F-9050-4983-ACAC-E2C2D799A45D}" type="datetimeFigureOut">
              <a:rPr lang="en-US" smtClean="0"/>
              <a:t>3/15/2019</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27EE8F4E-844A-4E0A-A977-0CA5C18F81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anneris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dirty="0">
                <a:latin typeface="Times New Roman" pitchFamily="18" charset="0"/>
                <a:cs typeface="Times New Roman" pitchFamily="18" charset="0"/>
              </a:rPr>
              <a:t>Mannerism</a:t>
            </a:r>
            <a:r>
              <a:rPr lang="en-US" dirty="0"/>
              <a:t/>
            </a:r>
            <a:br>
              <a:rPr lang="en-US" dirty="0"/>
            </a:br>
            <a:endParaRPr lang="en-US" dirty="0"/>
          </a:p>
        </p:txBody>
      </p:sp>
    </p:spTree>
    <p:extLst>
      <p:ext uri="{BB962C8B-B14F-4D97-AF65-F5344CB8AC3E}">
        <p14:creationId xmlns:p14="http://schemas.microsoft.com/office/powerpoint/2010/main" val="43500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3600" dirty="0" smtClean="0">
                <a:latin typeface="Times New Roman" pitchFamily="18" charset="0"/>
                <a:cs typeface="Times New Roman" pitchFamily="18" charset="0"/>
              </a:rPr>
              <a:t>Among the features most closely associated with mannerism is artifice</a:t>
            </a:r>
          </a:p>
          <a:p>
            <a:r>
              <a:rPr lang="en-US" sz="3600" dirty="0" smtClean="0">
                <a:latin typeface="Times New Roman" pitchFamily="18" charset="0"/>
                <a:cs typeface="Times New Roman" pitchFamily="18" charset="0"/>
              </a:rPr>
              <a:t>Of course art involves artifice</a:t>
            </a:r>
          </a:p>
          <a:p>
            <a:r>
              <a:rPr lang="en-US" sz="3600" dirty="0" smtClean="0">
                <a:latin typeface="Times New Roman" pitchFamily="18" charset="0"/>
                <a:cs typeface="Times New Roman" pitchFamily="18" charset="0"/>
              </a:rPr>
              <a:t>In the sense that art is not natural</a:t>
            </a:r>
          </a:p>
          <a:p>
            <a:r>
              <a:rPr lang="en-US" sz="3600" dirty="0" smtClean="0">
                <a:latin typeface="Times New Roman" pitchFamily="18" charset="0"/>
                <a:cs typeface="Times New Roman" pitchFamily="18" charset="0"/>
              </a:rPr>
              <a:t>It is something human fashion</a:t>
            </a:r>
          </a:p>
          <a:p>
            <a:r>
              <a:rPr lang="en-US" sz="3600" dirty="0" smtClean="0">
                <a:latin typeface="Times New Roman" pitchFamily="18" charset="0"/>
                <a:cs typeface="Times New Roman" pitchFamily="18" charset="0"/>
              </a:rPr>
              <a:t>But many artists including High Renaissance Leonardo and </a:t>
            </a:r>
            <a:r>
              <a:rPr lang="en-US" sz="3600" dirty="0" err="1" smtClean="0">
                <a:latin typeface="Times New Roman" pitchFamily="18" charset="0"/>
                <a:cs typeface="Times New Roman" pitchFamily="18" charset="0"/>
              </a:rPr>
              <a:t>Raphel</a:t>
            </a:r>
            <a:r>
              <a:rPr lang="en-US" sz="3600" dirty="0">
                <a:latin typeface="Times New Roman" pitchFamily="18" charset="0"/>
                <a:cs typeface="Times New Roman" pitchFamily="18" charset="0"/>
              </a:rPr>
              <a:t> </a:t>
            </a:r>
            <a:r>
              <a:rPr lang="en-US" sz="3600" dirty="0">
                <a:latin typeface="Times New Roman" pitchFamily="18" charset="0"/>
                <a:cs typeface="Times New Roman" pitchFamily="18" charset="0"/>
              </a:rPr>
              <a:t>t</a:t>
            </a:r>
            <a:r>
              <a:rPr lang="en-US" sz="3600" dirty="0" smtClean="0">
                <a:latin typeface="Times New Roman" pitchFamily="18" charset="0"/>
                <a:cs typeface="Times New Roman" pitchFamily="18" charset="0"/>
              </a:rPr>
              <a:t>ried </a:t>
            </a:r>
            <a:r>
              <a:rPr lang="en-US" sz="3600" dirty="0" smtClean="0">
                <a:latin typeface="Times New Roman" pitchFamily="18" charset="0"/>
                <a:cs typeface="Times New Roman" pitchFamily="18" charset="0"/>
              </a:rPr>
              <a:t>to conceal it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50294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Autofit/>
          </a:bodyPr>
          <a:lstStyle/>
          <a:p>
            <a:r>
              <a:rPr lang="en-US" sz="3600" dirty="0" smtClean="0">
                <a:latin typeface="Times New Roman" pitchFamily="18" charset="0"/>
                <a:cs typeface="Times New Roman" pitchFamily="18" charset="0"/>
              </a:rPr>
              <a:t>By using devices like perspective and shading to make their presentation of world look real</a:t>
            </a:r>
          </a:p>
          <a:p>
            <a:r>
              <a:rPr lang="en-US" sz="3600" dirty="0" smtClean="0">
                <a:latin typeface="Times New Roman" pitchFamily="18" charset="0"/>
                <a:cs typeface="Times New Roman" pitchFamily="18" charset="0"/>
              </a:rPr>
              <a:t>Man </a:t>
            </a:r>
            <a:r>
              <a:rPr lang="en-US" sz="3600" dirty="0" err="1" smtClean="0">
                <a:latin typeface="Times New Roman" pitchFamily="18" charset="0"/>
                <a:cs typeface="Times New Roman" pitchFamily="18" charset="0"/>
              </a:rPr>
              <a:t>conciously</a:t>
            </a:r>
            <a:r>
              <a:rPr lang="en-US" sz="3600" dirty="0" smtClean="0">
                <a:latin typeface="Times New Roman" pitchFamily="18" charset="0"/>
                <a:cs typeface="Times New Roman" pitchFamily="18" charset="0"/>
              </a:rPr>
              <a:t> revealed the constructed nature of their work</a:t>
            </a:r>
          </a:p>
          <a:p>
            <a:r>
              <a:rPr lang="en-US" sz="3600" dirty="0" smtClean="0">
                <a:latin typeface="Times New Roman" pitchFamily="18" charset="0"/>
                <a:cs typeface="Times New Roman" pitchFamily="18" charset="0"/>
              </a:rPr>
              <a:t>Renaissance artists strove to create art that appeared natural</a:t>
            </a:r>
          </a:p>
          <a:p>
            <a:r>
              <a:rPr lang="en-US" sz="3600" dirty="0" err="1" smtClean="0">
                <a:latin typeface="Times New Roman" pitchFamily="18" charset="0"/>
                <a:cs typeface="Times New Roman" pitchFamily="18" charset="0"/>
              </a:rPr>
              <a:t>Whereasmannerists</a:t>
            </a:r>
            <a:r>
              <a:rPr lang="en-US" sz="3600" dirty="0" smtClean="0">
                <a:latin typeface="Times New Roman" pitchFamily="18" charset="0"/>
                <a:cs typeface="Times New Roman" pitchFamily="18" charset="0"/>
              </a:rPr>
              <a:t> were less inclined to disguise the contrived nature of art production</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699597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sz="3600" dirty="0" smtClean="0">
                <a:latin typeface="Times New Roman" pitchFamily="18" charset="0"/>
                <a:cs typeface="Times New Roman" pitchFamily="18" charset="0"/>
              </a:rPr>
              <a:t>The </a:t>
            </a:r>
            <a:r>
              <a:rPr lang="en-US" sz="3600" dirty="0" err="1" smtClean="0">
                <a:latin typeface="Times New Roman" pitchFamily="18" charset="0"/>
                <a:cs typeface="Times New Roman" pitchFamily="18" charset="0"/>
              </a:rPr>
              <a:t>concious</a:t>
            </a:r>
            <a:r>
              <a:rPr lang="en-US" sz="3600" dirty="0" smtClean="0">
                <a:latin typeface="Times New Roman" pitchFamily="18" charset="0"/>
                <a:cs typeface="Times New Roman" pitchFamily="18" charset="0"/>
              </a:rPr>
              <a:t> display of artifice in mannerism often reveals itself `in imbalanced composition</a:t>
            </a:r>
          </a:p>
          <a:p>
            <a:r>
              <a:rPr lang="en-US" sz="3600" dirty="0" smtClean="0">
                <a:latin typeface="Times New Roman" pitchFamily="18" charset="0"/>
                <a:cs typeface="Times New Roman" pitchFamily="18" charset="0"/>
              </a:rPr>
              <a:t>And unusual complexities both visual and conceptual</a:t>
            </a:r>
          </a:p>
          <a:p>
            <a:r>
              <a:rPr lang="en-US" sz="3600" dirty="0" smtClean="0">
                <a:latin typeface="Times New Roman" pitchFamily="18" charset="0"/>
                <a:cs typeface="Times New Roman" pitchFamily="18" charset="0"/>
              </a:rPr>
              <a:t>Unusual presentation of traditional themes also.</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643093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sz="3600" dirty="0" smtClean="0">
                <a:latin typeface="Times New Roman" pitchFamily="18" charset="0"/>
                <a:cs typeface="Times New Roman" pitchFamily="18" charset="0"/>
              </a:rPr>
              <a:t>The early Mannerists in Florence</a:t>
            </a:r>
          </a:p>
          <a:p>
            <a:r>
              <a:rPr lang="en-US" sz="3600" dirty="0" smtClean="0">
                <a:latin typeface="Times New Roman" pitchFamily="18" charset="0"/>
                <a:cs typeface="Times New Roman" pitchFamily="18" charset="0"/>
              </a:rPr>
              <a:t> Jacopo </a:t>
            </a:r>
            <a:r>
              <a:rPr lang="en-US" sz="3600" dirty="0" err="1" smtClean="0">
                <a:latin typeface="Times New Roman" pitchFamily="18" charset="0"/>
                <a:cs typeface="Times New Roman" pitchFamily="18" charset="0"/>
              </a:rPr>
              <a:t>da</a:t>
            </a:r>
            <a:r>
              <a:rPr lang="en-US" sz="3600" dirty="0" smtClean="0">
                <a:latin typeface="Times New Roman" pitchFamily="18" charset="0"/>
                <a:cs typeface="Times New Roman" pitchFamily="18" charset="0"/>
              </a:rPr>
              <a:t> Pontormo is notable for</a:t>
            </a:r>
          </a:p>
          <a:p>
            <a:r>
              <a:rPr lang="en-US" sz="3600" dirty="0" smtClean="0">
                <a:latin typeface="Times New Roman" pitchFamily="18" charset="0"/>
                <a:cs typeface="Times New Roman" pitchFamily="18" charset="0"/>
              </a:rPr>
              <a:t> elongated forms</a:t>
            </a:r>
          </a:p>
          <a:p>
            <a:r>
              <a:rPr lang="en-US" sz="3600" dirty="0" smtClean="0">
                <a:latin typeface="Times New Roman" pitchFamily="18" charset="0"/>
                <a:cs typeface="Times New Roman" pitchFamily="18" charset="0"/>
              </a:rPr>
              <a:t> precariously balanced poses</a:t>
            </a:r>
          </a:p>
          <a:p>
            <a:r>
              <a:rPr lang="en-US" sz="3600" dirty="0" smtClean="0">
                <a:latin typeface="Times New Roman" pitchFamily="18" charset="0"/>
                <a:cs typeface="Times New Roman" pitchFamily="18" charset="0"/>
              </a:rPr>
              <a:t> a collapsed perspective</a:t>
            </a:r>
          </a:p>
          <a:p>
            <a:r>
              <a:rPr lang="en-US" sz="3600" dirty="0" smtClean="0">
                <a:latin typeface="Times New Roman" pitchFamily="18" charset="0"/>
                <a:cs typeface="Times New Roman" pitchFamily="18" charset="0"/>
              </a:rPr>
              <a:t>irrational settings</a:t>
            </a:r>
          </a:p>
          <a:p>
            <a:r>
              <a:rPr lang="en-US" sz="3600" dirty="0" smtClean="0">
                <a:latin typeface="Times New Roman" pitchFamily="18" charset="0"/>
                <a:cs typeface="Times New Roman" pitchFamily="18" charset="0"/>
              </a:rPr>
              <a:t>and theatrical lighting.</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3833095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r>
              <a:rPr lang="en-US" sz="3600" dirty="0" smtClean="0">
                <a:latin typeface="Times New Roman" pitchFamily="18" charset="0"/>
                <a:cs typeface="Times New Roman" pitchFamily="18" charset="0"/>
              </a:rPr>
              <a:t> These artists had matured under the influence of the High Renaissance, and their style has been characterized as a reaction to or exaggerated extension of it. </a:t>
            </a:r>
          </a:p>
          <a:p>
            <a:r>
              <a:rPr lang="en-US" sz="3600" dirty="0" smtClean="0">
                <a:latin typeface="Times New Roman" pitchFamily="18" charset="0"/>
                <a:cs typeface="Times New Roman" pitchFamily="18" charset="0"/>
              </a:rPr>
              <a:t>Instead of studying nature directly, younger artists began studying Hellenistic sculpture and paintings of masters past. Therefore, this style is often identified as "anti-classical”</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930015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latin typeface="Times New Roman" pitchFamily="18" charset="0"/>
                <a:cs typeface="Times New Roman" pitchFamily="18" charset="0"/>
              </a:rPr>
              <a:t>yet at the time it was considered a natural progression from the High Renaissance.</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006746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92162"/>
          </a:xfrm>
        </p:spPr>
        <p:txBody>
          <a:bodyPr>
            <a:normAutofit/>
          </a:bodyPr>
          <a:lstStyle/>
          <a:p>
            <a:r>
              <a:rPr b="1" dirty="0" err="1" smtClean="0">
                <a:latin typeface="Times New Roman" pitchFamily="18" charset="0"/>
                <a:cs typeface="Times New Roman" pitchFamily="18" charset="0"/>
              </a:rPr>
              <a:t>Pontormo</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a:xfrm>
            <a:off x="457200" y="914400"/>
            <a:ext cx="8229600" cy="4525963"/>
          </a:xfrm>
        </p:spPr>
        <p:txBody>
          <a:bodyPr>
            <a:noAutofit/>
          </a:bodyPr>
          <a:lstStyle/>
          <a:p>
            <a:r>
              <a:rPr lang="en-US" sz="3200" b="1" dirty="0" smtClean="0">
                <a:latin typeface="Times New Roman" pitchFamily="18" charset="0"/>
                <a:cs typeface="Times New Roman" pitchFamily="18" charset="0"/>
              </a:rPr>
              <a:t>Pontormo</a:t>
            </a:r>
            <a:r>
              <a:rPr lang="en-US" sz="3200" dirty="0" smtClean="0">
                <a:latin typeface="Times New Roman" pitchFamily="18" charset="0"/>
                <a:cs typeface="Times New Roman" pitchFamily="18" charset="0"/>
              </a:rPr>
              <a:t>, was an Italian Mannerist painter and portraitist from the Florentine School.</a:t>
            </a:r>
          </a:p>
          <a:p>
            <a:r>
              <a:rPr lang="en-US" sz="3200" dirty="0" smtClean="0">
                <a:latin typeface="Times New Roman" pitchFamily="18" charset="0"/>
                <a:cs typeface="Times New Roman" pitchFamily="18" charset="0"/>
              </a:rPr>
              <a:t> His work represents a profound stylistic shift from the calm perspective regularity that characterized the art of the Florentine Renaissance.</a:t>
            </a:r>
          </a:p>
          <a:p>
            <a:r>
              <a:rPr lang="en-US" sz="3200" dirty="0" smtClean="0">
                <a:latin typeface="Times New Roman" pitchFamily="18" charset="0"/>
                <a:cs typeface="Times New Roman" pitchFamily="18" charset="0"/>
              </a:rPr>
              <a:t> He is famous for his use of twining poses, coupled with ambiguous perspective; his figures often seem to float in an uncertain environment, unhampered by the forces of gravity.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83565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dirty="0" smtClean="0">
                <a:latin typeface="Times New Roman" pitchFamily="18" charset="0"/>
                <a:cs typeface="Times New Roman" pitchFamily="18" charset="0"/>
              </a:rPr>
              <a:t> </a:t>
            </a:r>
            <a:r>
              <a:rPr dirty="0" smtClean="0">
                <a:latin typeface="Times New Roman" pitchFamily="18" charset="0"/>
                <a:cs typeface="Times New Roman" pitchFamily="18" charset="0"/>
              </a:rPr>
              <a:t>The </a:t>
            </a:r>
            <a:r>
              <a:rPr dirty="0" smtClean="0">
                <a:latin typeface="Times New Roman" pitchFamily="18" charset="0"/>
                <a:cs typeface="Times New Roman" pitchFamily="18" charset="0"/>
              </a:rPr>
              <a:t>Deposition from the </a:t>
            </a:r>
            <a:r>
              <a:rPr dirty="0" smtClean="0">
                <a:latin typeface="Times New Roman" pitchFamily="18" charset="0"/>
                <a:cs typeface="Times New Roman" pitchFamily="18" charset="0"/>
              </a:rPr>
              <a:t>Cross</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p:txBody>
          <a:bodyPr>
            <a:noAutofit/>
          </a:bodyPr>
          <a:lstStyle/>
          <a:p>
            <a:r>
              <a:rPr lang="en-US" sz="3200" dirty="0" smtClean="0">
                <a:latin typeface="Times New Roman" pitchFamily="18" charset="0"/>
                <a:cs typeface="Times New Roman" pitchFamily="18" charset="0"/>
              </a:rPr>
              <a:t>considered by many </a:t>
            </a:r>
            <a:r>
              <a:rPr lang="en-US" sz="3200" dirty="0" err="1" smtClean="0">
                <a:latin typeface="Times New Roman" pitchFamily="18" charset="0"/>
                <a:cs typeface="Times New Roman" pitchFamily="18" charset="0"/>
              </a:rPr>
              <a:t>Pontormo's</a:t>
            </a:r>
            <a:r>
              <a:rPr lang="en-US" sz="3200" dirty="0" smtClean="0">
                <a:latin typeface="Times New Roman" pitchFamily="18" charset="0"/>
                <a:cs typeface="Times New Roman" pitchFamily="18" charset="0"/>
              </a:rPr>
              <a:t> surviving masterpiece</a:t>
            </a:r>
          </a:p>
          <a:p>
            <a:r>
              <a:rPr lang="en-US" sz="3200" dirty="0" smtClean="0">
                <a:latin typeface="Times New Roman" pitchFamily="18" charset="0"/>
                <a:cs typeface="Times New Roman" pitchFamily="18" charset="0"/>
              </a:rPr>
              <a:t>The figures, with their sharply modeled forms and brilliant colors are united in an enormously complex, swirling ovular composition</a:t>
            </a:r>
          </a:p>
          <a:p>
            <a:r>
              <a:rPr lang="en-US" sz="3200" dirty="0" smtClean="0">
                <a:latin typeface="Times New Roman" pitchFamily="18" charset="0"/>
                <a:cs typeface="Times New Roman" pitchFamily="18" charset="0"/>
              </a:rPr>
              <a:t> housed by a shallow, somewhat flattened space. Although commonly known as </a:t>
            </a:r>
            <a:r>
              <a:rPr lang="en-US" sz="3200" i="1" dirty="0" smtClean="0">
                <a:latin typeface="Times New Roman" pitchFamily="18" charset="0"/>
                <a:cs typeface="Times New Roman" pitchFamily="18" charset="0"/>
              </a:rPr>
              <a:t>The Deposition from the Cross</a:t>
            </a:r>
            <a:r>
              <a:rPr lang="en-US" sz="3200" dirty="0" smtClean="0">
                <a:latin typeface="Times New Roman" pitchFamily="18" charset="0"/>
                <a:cs typeface="Times New Roman" pitchFamily="18" charset="0"/>
              </a:rPr>
              <a:t>, there is no actual cross in the picture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60404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821363"/>
          </a:xfrm>
        </p:spPr>
        <p:txBody>
          <a:bodyPr>
            <a:noAutofit/>
          </a:bodyPr>
          <a:lstStyle/>
          <a:p>
            <a:r>
              <a:rPr lang="en-US" sz="3200" dirty="0" smtClean="0">
                <a:latin typeface="Times New Roman" pitchFamily="18" charset="0"/>
                <a:cs typeface="Times New Roman" pitchFamily="18" charset="0"/>
              </a:rPr>
              <a:t>. The scene might more properly be called a </a:t>
            </a:r>
            <a:r>
              <a:rPr lang="en-US" sz="3200" i="1" dirty="0" smtClean="0">
                <a:latin typeface="Times New Roman" pitchFamily="18" charset="0"/>
                <a:cs typeface="Times New Roman" pitchFamily="18" charset="0"/>
              </a:rPr>
              <a:t>Lamentation</a:t>
            </a:r>
            <a:r>
              <a:rPr lang="en-US" sz="3200" dirty="0" smtClean="0">
                <a:latin typeface="Times New Roman" pitchFamily="18" charset="0"/>
                <a:cs typeface="Times New Roman" pitchFamily="18" charset="0"/>
              </a:rPr>
              <a:t> or </a:t>
            </a:r>
            <a:r>
              <a:rPr lang="en-US" sz="3200" i="1" dirty="0" smtClean="0">
                <a:latin typeface="Times New Roman" pitchFamily="18" charset="0"/>
                <a:cs typeface="Times New Roman" pitchFamily="18" charset="0"/>
              </a:rPr>
              <a:t>Bearing the Body of Christ</a:t>
            </a:r>
            <a:r>
              <a:rPr lang="en-US" sz="3200" dirty="0" smtClean="0">
                <a:latin typeface="Times New Roman" pitchFamily="18" charset="0"/>
                <a:cs typeface="Times New Roman" pitchFamily="18" charset="0"/>
              </a:rPr>
              <a:t>. </a:t>
            </a:r>
          </a:p>
          <a:p>
            <a:r>
              <a:rPr lang="en-US" sz="3200" dirty="0" smtClean="0">
                <a:latin typeface="Times New Roman" pitchFamily="18" charset="0"/>
                <a:cs typeface="Times New Roman" pitchFamily="18" charset="0"/>
              </a:rPr>
              <a:t>Those who are lowering (or supporting) Christ appear as anguished as the mourners. </a:t>
            </a:r>
          </a:p>
          <a:p>
            <a:r>
              <a:rPr lang="en-US" sz="3200" dirty="0" smtClean="0">
                <a:latin typeface="Times New Roman" pitchFamily="18" charset="0"/>
                <a:cs typeface="Times New Roman" pitchFamily="18" charset="0"/>
              </a:rPr>
              <a:t>Though they are bearing the weight of a full-grown man, they barely seem to be touching the ground; the lower figure in particular balances delicately on his front two toes. These two boys have sometimes been interpreted as angels, carrying Christ in his journey to Heaven.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564870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0"/>
            <a:ext cx="8153400" cy="5791200"/>
          </a:xfrm>
        </p:spPr>
        <p:txBody>
          <a:bodyPr>
            <a:normAutofit fontScale="92500" lnSpcReduction="10000"/>
          </a:bodyPr>
          <a:lstStyle/>
          <a:p>
            <a:r>
              <a:rPr lang="en-US" dirty="0" smtClean="0"/>
              <a:t>I</a:t>
            </a:r>
            <a:r>
              <a:rPr lang="en-US" sz="3200" dirty="0" smtClean="0">
                <a:latin typeface="Times New Roman" pitchFamily="18" charset="0"/>
                <a:cs typeface="Times New Roman" pitchFamily="18" charset="0"/>
              </a:rPr>
              <a:t>n this case, the subject of the picture would be more akin to an </a:t>
            </a:r>
            <a:r>
              <a:rPr lang="en-US" sz="3200" i="1" dirty="0" smtClean="0">
                <a:latin typeface="Times New Roman" pitchFamily="18" charset="0"/>
                <a:cs typeface="Times New Roman" pitchFamily="18" charset="0"/>
              </a:rPr>
              <a:t>Entombment</a:t>
            </a:r>
            <a:r>
              <a:rPr lang="en-US" sz="3200" dirty="0" smtClean="0">
                <a:latin typeface="Times New Roman" pitchFamily="18" charset="0"/>
                <a:cs typeface="Times New Roman" pitchFamily="18" charset="0"/>
              </a:rPr>
              <a:t>, though the lack of any discernible tomb disrupts that theory, just as the lack of cross poses a problem for the </a:t>
            </a:r>
            <a:r>
              <a:rPr lang="en-US" sz="3200" i="1" dirty="0" smtClean="0">
                <a:latin typeface="Times New Roman" pitchFamily="18" charset="0"/>
                <a:cs typeface="Times New Roman" pitchFamily="18" charset="0"/>
              </a:rPr>
              <a:t>Deposition</a:t>
            </a:r>
            <a:r>
              <a:rPr lang="en-US" sz="3200" dirty="0" smtClean="0">
                <a:latin typeface="Times New Roman" pitchFamily="18" charset="0"/>
                <a:cs typeface="Times New Roman" pitchFamily="18" charset="0"/>
              </a:rPr>
              <a:t> interpretation.</a:t>
            </a:r>
          </a:p>
          <a:p>
            <a:r>
              <a:rPr lang="en-US" sz="3200" dirty="0" smtClean="0">
                <a:latin typeface="Times New Roman" pitchFamily="18" charset="0"/>
                <a:cs typeface="Times New Roman" pitchFamily="18" charset="0"/>
              </a:rPr>
              <a:t> Finally, it has also been noted that the positions of Christ and the Virgin seem to echo those of Michelangelo's </a:t>
            </a:r>
            <a:r>
              <a:rPr lang="en-US" sz="3200" i="1" dirty="0" smtClean="0">
                <a:latin typeface="Times New Roman" pitchFamily="18" charset="0"/>
                <a:cs typeface="Times New Roman" pitchFamily="18" charset="0"/>
              </a:rPr>
              <a:t>Pietà</a:t>
            </a:r>
            <a:r>
              <a:rPr lang="en-US" sz="3200" dirty="0" smtClean="0">
                <a:latin typeface="Times New Roman" pitchFamily="18" charset="0"/>
                <a:cs typeface="Times New Roman" pitchFamily="18" charset="0"/>
              </a:rPr>
              <a:t> in Rome, though here in the </a:t>
            </a:r>
            <a:r>
              <a:rPr lang="en-US" sz="3200" i="1" dirty="0" smtClean="0">
                <a:latin typeface="Times New Roman" pitchFamily="18" charset="0"/>
                <a:cs typeface="Times New Roman" pitchFamily="18" charset="0"/>
              </a:rPr>
              <a:t>Deposition </a:t>
            </a:r>
            <a:r>
              <a:rPr lang="en-US" sz="3200" dirty="0" smtClean="0">
                <a:latin typeface="Times New Roman" pitchFamily="18" charset="0"/>
                <a:cs typeface="Times New Roman" pitchFamily="18" charset="0"/>
              </a:rPr>
              <a:t>mother </a:t>
            </a:r>
            <a:r>
              <a:rPr lang="en-US" sz="3200" dirty="0" smtClean="0">
                <a:latin typeface="Times New Roman" pitchFamily="18" charset="0"/>
                <a:cs typeface="Times New Roman" pitchFamily="18" charset="0"/>
              </a:rPr>
              <a:t>and son have been separated</a:t>
            </a:r>
          </a:p>
          <a:p>
            <a:r>
              <a:rPr lang="en-US" sz="3200" dirty="0" smtClean="0">
                <a:latin typeface="Times New Roman" pitchFamily="18" charset="0"/>
                <a:cs typeface="Times New Roman" pitchFamily="18" charset="0"/>
              </a:rPr>
              <a:t>It has been speculated that the bearded figure in the background at the far right is a self-portrait of Pontormo</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821760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r>
              <a:rPr lang="en-US" sz="9600" dirty="0" smtClean="0"/>
              <a:t>Mannerism</a:t>
            </a:r>
            <a:endParaRPr lang="en-US" sz="9600" dirty="0"/>
          </a:p>
        </p:txBody>
      </p:sp>
    </p:spTree>
    <p:extLst>
      <p:ext uri="{BB962C8B-B14F-4D97-AF65-F5344CB8AC3E}">
        <p14:creationId xmlns:p14="http://schemas.microsoft.com/office/powerpoint/2010/main" val="1415705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457200"/>
            <a:ext cx="7848600" cy="4524315"/>
          </a:xfrm>
          <a:prstGeom prst="rect">
            <a:avLst/>
          </a:prstGeom>
        </p:spPr>
        <p:txBody>
          <a:bodyPr wrap="square">
            <a:spAutoFit/>
          </a:bodyPr>
          <a:lstStyle/>
          <a:p>
            <a:r>
              <a:rPr lang="en-US" sz="3600" dirty="0" smtClean="0">
                <a:latin typeface="Times New Roman" pitchFamily="18" charset="0"/>
                <a:cs typeface="Times New Roman" pitchFamily="18" charset="0"/>
              </a:rPr>
              <a:t>Another unique feature  is the empty space occupying the central pictorial plane as all the Biblical personages seem to fall back from this point. </a:t>
            </a:r>
          </a:p>
          <a:p>
            <a:r>
              <a:rPr lang="en-US" sz="3600" dirty="0" smtClean="0">
                <a:latin typeface="Times New Roman" pitchFamily="18" charset="0"/>
                <a:cs typeface="Times New Roman" pitchFamily="18" charset="0"/>
              </a:rPr>
              <a:t>It has been suggested that this emptiness may be a physical representation of the Virgin Mary's emotional emptiness at the prospect of losing her son.</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423480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b="1" dirty="0" smtClean="0">
                <a:latin typeface="Times New Roman" pitchFamily="18" charset="0"/>
                <a:cs typeface="Times New Roman" pitchFamily="18" charset="0"/>
              </a:rPr>
              <a:t>High </a:t>
            </a:r>
            <a:r>
              <a:rPr b="1" dirty="0" err="1" smtClean="0">
                <a:latin typeface="Times New Roman" pitchFamily="18" charset="0"/>
                <a:cs typeface="Times New Roman" pitchFamily="18" charset="0"/>
              </a:rPr>
              <a:t>maniera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685800"/>
            <a:ext cx="8229600" cy="5638800"/>
          </a:xfrm>
        </p:spPr>
        <p:txBody>
          <a:bodyPr>
            <a:normAutofit fontScale="92500" lnSpcReduction="20000"/>
          </a:bodyPr>
          <a:lstStyle/>
          <a:p>
            <a:pPr>
              <a:buNone/>
            </a:pPr>
            <a:endParaRPr lang="en-US" b="1" dirty="0" smtClean="0"/>
          </a:p>
          <a:p>
            <a:r>
              <a:rPr lang="en-US" sz="3600" dirty="0" smtClean="0">
                <a:latin typeface="Times New Roman" pitchFamily="18" charset="0"/>
                <a:cs typeface="Times New Roman" pitchFamily="18" charset="0"/>
              </a:rPr>
              <a:t>The second period of Mannerism is commonly differentiated from the earlier, so-called "anti-classical" phase.</a:t>
            </a:r>
          </a:p>
          <a:p>
            <a:r>
              <a:rPr lang="en-US" sz="3600" dirty="0" smtClean="0">
                <a:latin typeface="Times New Roman" pitchFamily="18" charset="0"/>
                <a:cs typeface="Times New Roman" pitchFamily="18" charset="0"/>
              </a:rPr>
              <a:t> Subsequent mannerists stressed intellectual conceits and artistic virtuosity, features that have led later critics to accuse them of working in an unnatural and affected "manner".</a:t>
            </a:r>
          </a:p>
          <a:p>
            <a:r>
              <a:rPr lang="en-US" sz="3600"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artists looked to their older contemporary Michelangelo as their principal model; theirs was an art imitating art, rather than an art imitating nature</a:t>
            </a:r>
          </a:p>
          <a:p>
            <a:endParaRPr lang="en-US" dirty="0"/>
          </a:p>
        </p:txBody>
      </p:sp>
    </p:spTree>
    <p:extLst>
      <p:ext uri="{BB962C8B-B14F-4D97-AF65-F5344CB8AC3E}">
        <p14:creationId xmlns:p14="http://schemas.microsoft.com/office/powerpoint/2010/main" val="3996299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dirty="0" smtClean="0"/>
              <a:t> </a:t>
            </a:r>
            <a:r>
              <a:rPr lang="en-US" sz="3200"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art couples exaggerated elegance with exquisite attention to surface and detail</a:t>
            </a:r>
          </a:p>
          <a:p>
            <a:r>
              <a:rPr lang="en-US" sz="3200" dirty="0" smtClean="0">
                <a:latin typeface="Times New Roman" pitchFamily="18" charset="0"/>
                <a:cs typeface="Times New Roman" pitchFamily="18" charset="0"/>
              </a:rPr>
              <a:t> porcelain-skinned figures recline in an even, tempered light, acknowledging the viewer with a cool glance, if they make eye contact at all. </a:t>
            </a:r>
          </a:p>
          <a:p>
            <a:r>
              <a:rPr lang="en-US" sz="3200" dirty="0" smtClean="0">
                <a:latin typeface="Times New Roman" pitchFamily="18" charset="0"/>
                <a:cs typeface="Times New Roman" pitchFamily="18" charset="0"/>
              </a:rPr>
              <a:t>The </a:t>
            </a:r>
            <a:r>
              <a:rPr lang="en-US" sz="3200"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subject rarely displays much emotion, and for this reason works exemplifying this trend are often called 'cold' or 'aloof.' This is typical of the so-called "stylish style" or </a:t>
            </a:r>
            <a:r>
              <a:rPr lang="en-US" sz="3200" i="1" dirty="0" err="1" smtClean="0">
                <a:latin typeface="Times New Roman" pitchFamily="18" charset="0"/>
                <a:cs typeface="Times New Roman" pitchFamily="18" charset="0"/>
              </a:rPr>
              <a:t>Maniera</a:t>
            </a:r>
            <a:r>
              <a:rPr lang="en-US" sz="3200" dirty="0" smtClean="0">
                <a:latin typeface="Times New Roman" pitchFamily="18" charset="0"/>
                <a:cs typeface="Times New Roman" pitchFamily="18" charset="0"/>
              </a:rPr>
              <a:t> in its maturity</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670791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 (6).jpg"/>
          <p:cNvPicPr>
            <a:picLocks noGrp="1" noChangeAspect="1"/>
          </p:cNvPicPr>
          <p:nvPr>
            <p:ph idx="1"/>
          </p:nvPr>
        </p:nvPicPr>
        <p:blipFill>
          <a:blip r:embed="rId3"/>
          <a:stretch>
            <a:fillRect/>
          </a:stretch>
        </p:blipFill>
        <p:spPr>
          <a:xfrm>
            <a:off x="5181600" y="304800"/>
            <a:ext cx="3733800" cy="6067425"/>
          </a:xfrm>
        </p:spPr>
      </p:pic>
      <p:sp>
        <p:nvSpPr>
          <p:cNvPr id="2" name="Title 1"/>
          <p:cNvSpPr>
            <a:spLocks noGrp="1"/>
          </p:cNvSpPr>
          <p:nvPr>
            <p:ph type="title"/>
          </p:nvPr>
        </p:nvSpPr>
        <p:spPr>
          <a:xfrm>
            <a:off x="457200" y="274638"/>
            <a:ext cx="8229600" cy="2468562"/>
          </a:xfrm>
        </p:spPr>
        <p:txBody>
          <a:bodyPr>
            <a:normAutofit/>
          </a:bodyPr>
          <a:lstStyle/>
          <a:p>
            <a:r>
              <a:rPr dirty="0" smtClean="0">
                <a:latin typeface="Times New Roman" pitchFamily="18" charset="0"/>
                <a:cs typeface="Times New Roman" pitchFamily="18" charset="0"/>
              </a:rPr>
              <a:t>Madonna </a:t>
            </a:r>
            <a:r>
              <a:rPr dirty="0" smtClean="0">
                <a:latin typeface="Times New Roman" pitchFamily="18" charset="0"/>
                <a:cs typeface="Times New Roman" pitchFamily="18" charset="0"/>
              </a:rPr>
              <a:t>with long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dirty="0" smtClean="0">
                <a:latin typeface="Times New Roman" pitchFamily="18" charset="0"/>
                <a:cs typeface="Times New Roman" pitchFamily="18" charset="0"/>
              </a:rPr>
              <a:t>neck</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06426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istefano-venerdi-santo_02.jpg"/>
          <p:cNvPicPr>
            <a:picLocks noGrp="1" noChangeAspect="1"/>
          </p:cNvPicPr>
          <p:nvPr>
            <p:ph idx="1"/>
          </p:nvPr>
        </p:nvPicPr>
        <p:blipFill>
          <a:blip r:embed="rId3"/>
          <a:stretch>
            <a:fillRect/>
          </a:stretch>
        </p:blipFill>
        <p:spPr>
          <a:xfrm>
            <a:off x="4053840" y="381000"/>
            <a:ext cx="3794760" cy="6088358"/>
          </a:xfrm>
        </p:spPr>
      </p:pic>
      <p:sp>
        <p:nvSpPr>
          <p:cNvPr id="2" name="Title 1"/>
          <p:cNvSpPr>
            <a:spLocks noGrp="1"/>
          </p:cNvSpPr>
          <p:nvPr>
            <p:ph type="title"/>
          </p:nvPr>
        </p:nvSpPr>
        <p:spPr>
          <a:xfrm>
            <a:off x="457200" y="274638"/>
            <a:ext cx="8229600" cy="3687762"/>
          </a:xfrm>
        </p:spPr>
        <p:txBody>
          <a:bodyPr>
            <a:normAutofit/>
          </a:bodyPr>
          <a:lstStyle/>
          <a:p>
            <a:r>
              <a:rPr lang="en-US" sz="4000" dirty="0" smtClean="0">
                <a:latin typeface="Times New Roman" pitchFamily="18" charset="0"/>
                <a:cs typeface="Times New Roman" pitchFamily="18" charset="0"/>
              </a:rPr>
              <a:t>T</a:t>
            </a:r>
            <a:r>
              <a:rPr sz="4000" dirty="0" smtClean="0">
                <a:latin typeface="Times New Roman" pitchFamily="18" charset="0"/>
                <a:cs typeface="Times New Roman" pitchFamily="18" charset="0"/>
              </a:rPr>
              <a:t>he </a:t>
            </a:r>
            <a:r>
              <a:rPr sz="4000" dirty="0" smtClean="0">
                <a:latin typeface="Times New Roman" pitchFamily="18" charset="0"/>
                <a:cs typeface="Times New Roman" pitchFamily="18" charset="0"/>
              </a:rPr>
              <a:t>depos</a:t>
            </a:r>
            <a:r>
              <a:rPr lang="en-US" sz="4000" dirty="0" smtClean="0">
                <a:latin typeface="Times New Roman" pitchFamily="18" charset="0"/>
                <a:cs typeface="Times New Roman" pitchFamily="18" charset="0"/>
              </a:rPr>
              <a:t>i</a:t>
            </a:r>
            <a:r>
              <a:rPr sz="4000" dirty="0" smtClean="0">
                <a:latin typeface="Times New Roman" pitchFamily="18" charset="0"/>
                <a:cs typeface="Times New Roman" pitchFamily="18" charset="0"/>
              </a:rPr>
              <a:t>tion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sz="4000" dirty="0" smtClean="0">
                <a:latin typeface="Times New Roman" pitchFamily="18" charset="0"/>
                <a:cs typeface="Times New Roman" pitchFamily="18" charset="0"/>
              </a:rPr>
              <a:t>from </a:t>
            </a:r>
            <a:r>
              <a:rPr sz="4000" dirty="0" smtClean="0">
                <a:latin typeface="Times New Roman" pitchFamily="18" charset="0"/>
                <a:cs typeface="Times New Roman" pitchFamily="18" charset="0"/>
              </a:rPr>
              <a:t>the cross</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1667422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 (5).jpg"/>
          <p:cNvPicPr>
            <a:picLocks noGrp="1" noChangeAspect="1"/>
          </p:cNvPicPr>
          <p:nvPr>
            <p:ph idx="1"/>
          </p:nvPr>
        </p:nvPicPr>
        <p:blipFill>
          <a:blip r:embed="rId3"/>
          <a:stretch>
            <a:fillRect/>
          </a:stretch>
        </p:blipFill>
        <p:spPr>
          <a:xfrm>
            <a:off x="2286000" y="533400"/>
            <a:ext cx="4433888" cy="5859764"/>
          </a:xfrm>
        </p:spPr>
      </p:pic>
    </p:spTree>
    <p:extLst>
      <p:ext uri="{BB962C8B-B14F-4D97-AF65-F5344CB8AC3E}">
        <p14:creationId xmlns:p14="http://schemas.microsoft.com/office/powerpoint/2010/main" val="373811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6600" dirty="0" smtClean="0">
                <a:latin typeface="Times New Roman" pitchFamily="18" charset="0"/>
                <a:cs typeface="Times New Roman" pitchFamily="18" charset="0"/>
              </a:rPr>
              <a:t>Baroque</a:t>
            </a:r>
            <a:r>
              <a:rPr lang="en-US" dirty="0"/>
              <a:t/>
            </a:r>
            <a:br>
              <a:rPr lang="en-US" dirty="0"/>
            </a:br>
            <a:endParaRPr lang="en-US" dirty="0"/>
          </a:p>
        </p:txBody>
      </p:sp>
    </p:spTree>
    <p:extLst>
      <p:ext uri="{BB962C8B-B14F-4D97-AF65-F5344CB8AC3E}">
        <p14:creationId xmlns:p14="http://schemas.microsoft.com/office/powerpoint/2010/main" val="15381330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latin typeface="Times New Roman" pitchFamily="18" charset="0"/>
                <a:cs typeface="Times New Roman" pitchFamily="18" charset="0"/>
              </a:rPr>
              <a:t>Baroque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3600" dirty="0" smtClean="0">
                <a:latin typeface="Times New Roman" pitchFamily="18" charset="0"/>
                <a:cs typeface="Times New Roman" pitchFamily="18" charset="0"/>
              </a:rPr>
              <a:t>Baroque is the name given to the vigorous style that dominated art and architecture in the 17</a:t>
            </a:r>
            <a:r>
              <a:rPr lang="en-US" sz="3600" baseline="30000" dirty="0" smtClean="0">
                <a:latin typeface="Times New Roman" pitchFamily="18" charset="0"/>
                <a:cs typeface="Times New Roman" pitchFamily="18" charset="0"/>
              </a:rPr>
              <a:t>th</a:t>
            </a:r>
            <a:r>
              <a:rPr lang="en-US" sz="3600" dirty="0" smtClean="0">
                <a:latin typeface="Times New Roman" pitchFamily="18" charset="0"/>
                <a:cs typeface="Times New Roman" pitchFamily="18" charset="0"/>
              </a:rPr>
              <a:t> century</a:t>
            </a:r>
          </a:p>
          <a:p>
            <a:r>
              <a:rPr lang="en-US" sz="3600" dirty="0" smtClean="0">
                <a:latin typeface="Times New Roman" pitchFamily="18" charset="0"/>
                <a:cs typeface="Times New Roman" pitchFamily="18" charset="0"/>
              </a:rPr>
              <a:t>This style originated in Rome</a:t>
            </a:r>
          </a:p>
          <a:p>
            <a:r>
              <a:rPr lang="en-US" sz="3600" dirty="0" smtClean="0">
                <a:latin typeface="Times New Roman" pitchFamily="18" charset="0"/>
                <a:cs typeface="Times New Roman" pitchFamily="18" charset="0"/>
              </a:rPr>
              <a:t>From Rome it spread throughout Europe</a:t>
            </a:r>
          </a:p>
          <a:p>
            <a:r>
              <a:rPr lang="en-US" sz="3600" dirty="0" smtClean="0">
                <a:latin typeface="Times New Roman" pitchFamily="18" charset="0"/>
                <a:cs typeface="Times New Roman" pitchFamily="18" charset="0"/>
              </a:rPr>
              <a:t>Flourished mainly in Catholic countries</a:t>
            </a:r>
          </a:p>
          <a:p>
            <a:endParaRPr lang="en-US" dirty="0"/>
          </a:p>
        </p:txBody>
      </p:sp>
    </p:spTree>
    <p:extLst>
      <p:ext uri="{BB962C8B-B14F-4D97-AF65-F5344CB8AC3E}">
        <p14:creationId xmlns:p14="http://schemas.microsoft.com/office/powerpoint/2010/main" val="26758050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dirty="0" smtClean="0">
                <a:latin typeface="Times New Roman" pitchFamily="18" charset="0"/>
                <a:cs typeface="Times New Roman" pitchFamily="18" charset="0"/>
              </a:rPr>
              <a:t>Background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533400"/>
            <a:ext cx="8229600" cy="4983163"/>
          </a:xfrm>
        </p:spPr>
        <p:txBody>
          <a:bodyPr>
            <a:noAutofit/>
          </a:bodyPr>
          <a:lstStyle/>
          <a:p>
            <a:r>
              <a:rPr lang="en-US" sz="3200" dirty="0" smtClean="0">
                <a:latin typeface="Times New Roman" pitchFamily="18" charset="0"/>
                <a:cs typeface="Times New Roman" pitchFamily="18" charset="0"/>
              </a:rPr>
              <a:t>By the late 16</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century the Mannerist style had become rather lifeless and contrived</a:t>
            </a:r>
          </a:p>
          <a:p>
            <a:r>
              <a:rPr lang="en-US" sz="3200" dirty="0" smtClean="0">
                <a:latin typeface="Times New Roman" pitchFamily="18" charset="0"/>
                <a:cs typeface="Times New Roman" pitchFamily="18" charset="0"/>
              </a:rPr>
              <a:t>Artists placing more emphasis on polish and virtuosity than on genuine feelings</a:t>
            </a:r>
          </a:p>
          <a:p>
            <a:r>
              <a:rPr lang="en-US" sz="3200" dirty="0" smtClean="0">
                <a:latin typeface="Times New Roman" pitchFamily="18" charset="0"/>
                <a:cs typeface="Times New Roman" pitchFamily="18" charset="0"/>
              </a:rPr>
              <a:t>In some ways baroque looked back to the grandeur, dignity and directness of the high Renaissance</a:t>
            </a:r>
          </a:p>
          <a:p>
            <a:endParaRPr lang="en-US" sz="3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783909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sz="4000" dirty="0">
                <a:latin typeface="Times New Roman" pitchFamily="18" charset="0"/>
                <a:cs typeface="Times New Roman" pitchFamily="18" charset="0"/>
              </a:rPr>
              <a:t>Elements taken from mannerism are intense emotion and a sense of movement</a:t>
            </a:r>
          </a:p>
          <a:p>
            <a:r>
              <a:rPr lang="en-US" sz="4000" dirty="0">
                <a:latin typeface="Times New Roman" pitchFamily="18" charset="0"/>
                <a:cs typeface="Times New Roman" pitchFamily="18" charset="0"/>
              </a:rPr>
              <a:t>Baroque is a blend of these influence into a fresh and dynamic style</a:t>
            </a:r>
          </a:p>
          <a:p>
            <a:endParaRPr lang="en-US" dirty="0"/>
          </a:p>
        </p:txBody>
      </p:sp>
    </p:spTree>
    <p:extLst>
      <p:ext uri="{BB962C8B-B14F-4D97-AF65-F5344CB8AC3E}">
        <p14:creationId xmlns:p14="http://schemas.microsoft.com/office/powerpoint/2010/main" val="2927526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382000" cy="3962400"/>
          </a:xfrm>
        </p:spPr>
        <p:txBody>
          <a:bodyPr>
            <a:noAutofit/>
          </a:bodyPr>
          <a:lstStyle/>
          <a:p>
            <a:r>
              <a:rPr sz="5400" dirty="0" smtClean="0">
                <a:latin typeface="Times New Roman" pitchFamily="18" charset="0"/>
                <a:cs typeface="Times New Roman" pitchFamily="18" charset="0"/>
              </a:rPr>
              <a:t>The word </a:t>
            </a:r>
            <a:r>
              <a:rPr sz="5400" i="1" dirty="0" smtClean="0">
                <a:latin typeface="Times New Roman" pitchFamily="18" charset="0"/>
                <a:cs typeface="Times New Roman" pitchFamily="18" charset="0"/>
              </a:rPr>
              <a:t>mannerism</a:t>
            </a:r>
            <a:r>
              <a:rPr sz="5400" dirty="0" smtClean="0">
                <a:latin typeface="Times New Roman" pitchFamily="18" charset="0"/>
                <a:cs typeface="Times New Roman" pitchFamily="18" charset="0"/>
              </a:rPr>
              <a:t> derives from the Italian </a:t>
            </a:r>
            <a:r>
              <a:rPr sz="5400" i="1" dirty="0" err="1" smtClean="0">
                <a:latin typeface="Times New Roman" pitchFamily="18" charset="0"/>
                <a:cs typeface="Times New Roman" pitchFamily="18" charset="0"/>
              </a:rPr>
              <a:t>maniera</a:t>
            </a:r>
            <a:r>
              <a:rPr sz="5400" dirty="0" smtClean="0">
                <a:latin typeface="Times New Roman" pitchFamily="18" charset="0"/>
                <a:cs typeface="Times New Roman" pitchFamily="18" charset="0"/>
              </a:rPr>
              <a:t>, meaning "style" or "manner"</a:t>
            </a:r>
            <a:endParaRPr lang="en-US" sz="5400" dirty="0">
              <a:latin typeface="Times New Roman" pitchFamily="18" charset="0"/>
              <a:cs typeface="Times New Roman" pitchFamily="18" charset="0"/>
            </a:endParaRPr>
          </a:p>
        </p:txBody>
      </p:sp>
    </p:spTree>
    <p:extLst>
      <p:ext uri="{BB962C8B-B14F-4D97-AF65-F5344CB8AC3E}">
        <p14:creationId xmlns:p14="http://schemas.microsoft.com/office/powerpoint/2010/main" val="23266261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dirty="0" smtClean="0">
                <a:latin typeface="Times New Roman" pitchFamily="18" charset="0"/>
                <a:cs typeface="Times New Roman" pitchFamily="18" charset="0"/>
              </a:rPr>
              <a:t>Origins and influence</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p:txBody>
          <a:bodyPr/>
          <a:lstStyle/>
          <a:p>
            <a:r>
              <a:rPr lang="en-US" sz="3200" dirty="0" smtClean="0">
                <a:latin typeface="Times New Roman" pitchFamily="18" charset="0"/>
                <a:cs typeface="Times New Roman" pitchFamily="18" charset="0"/>
              </a:rPr>
              <a:t>Linked with contemporary religious events</a:t>
            </a:r>
          </a:p>
          <a:p>
            <a:r>
              <a:rPr lang="en-US" sz="3200" dirty="0" smtClean="0">
                <a:latin typeface="Times New Roman" pitchFamily="18" charset="0"/>
                <a:cs typeface="Times New Roman" pitchFamily="18" charset="0"/>
              </a:rPr>
              <a:t>Catholic church made its forceful efforts to assert its authority in the face of the Protestant Reformation.</a:t>
            </a:r>
          </a:p>
          <a:p>
            <a:r>
              <a:rPr lang="en-US" sz="3200" dirty="0" smtClean="0">
                <a:latin typeface="Times New Roman" pitchFamily="18" charset="0"/>
                <a:cs typeface="Times New Roman" pitchFamily="18" charset="0"/>
              </a:rPr>
              <a:t>Church realized the propaganda value of art and it set official guidelines of the artists</a:t>
            </a:r>
          </a:p>
          <a:p>
            <a:r>
              <a:rPr lang="en-US" sz="3200" dirty="0" smtClean="0">
                <a:latin typeface="Times New Roman" pitchFamily="18" charset="0"/>
                <a:cs typeface="Times New Roman" pitchFamily="18" charset="0"/>
              </a:rPr>
              <a:t>Encouraging them to create realistic work</a:t>
            </a:r>
          </a:p>
          <a:p>
            <a:r>
              <a:rPr lang="en-US" sz="3200" dirty="0" smtClean="0">
                <a:latin typeface="Times New Roman" pitchFamily="18" charset="0"/>
                <a:cs typeface="Times New Roman" pitchFamily="18" charset="0"/>
              </a:rPr>
              <a:t>To which ordinary men and women can relate</a:t>
            </a:r>
          </a:p>
          <a:p>
            <a:pPr>
              <a:buNone/>
            </a:pPr>
            <a:endParaRPr lang="en-US" dirty="0" smtClean="0"/>
          </a:p>
          <a:p>
            <a:endParaRPr lang="en-US" dirty="0"/>
          </a:p>
        </p:txBody>
      </p:sp>
    </p:spTree>
    <p:extLst>
      <p:ext uri="{BB962C8B-B14F-4D97-AF65-F5344CB8AC3E}">
        <p14:creationId xmlns:p14="http://schemas.microsoft.com/office/powerpoint/2010/main" val="14414240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457200"/>
            <a:ext cx="8229600" cy="4525963"/>
          </a:xfrm>
        </p:spPr>
        <p:txBody>
          <a:bodyPr>
            <a:normAutofit/>
          </a:bodyPr>
          <a:lstStyle/>
          <a:p>
            <a:r>
              <a:rPr lang="en-US" sz="3200" dirty="0" smtClean="0">
                <a:latin typeface="Times New Roman" pitchFamily="18" charset="0"/>
                <a:cs typeface="Times New Roman" pitchFamily="18" charset="0"/>
              </a:rPr>
              <a:t>The three currents</a:t>
            </a:r>
          </a:p>
          <a:p>
            <a:r>
              <a:rPr lang="en-US" sz="3200" dirty="0" smtClean="0">
                <a:latin typeface="Times New Roman" pitchFamily="18" charset="0"/>
                <a:cs typeface="Times New Roman" pitchFamily="18" charset="0"/>
              </a:rPr>
              <a:t>Baroque</a:t>
            </a:r>
          </a:p>
          <a:p>
            <a:r>
              <a:rPr lang="en-US" sz="3200" dirty="0" smtClean="0">
                <a:latin typeface="Times New Roman" pitchFamily="18" charset="0"/>
                <a:cs typeface="Times New Roman" pitchFamily="18" charset="0"/>
              </a:rPr>
              <a:t>Classicism</a:t>
            </a:r>
          </a:p>
          <a:p>
            <a:r>
              <a:rPr lang="en-US" sz="3200" dirty="0" smtClean="0">
                <a:latin typeface="Times New Roman" pitchFamily="18" charset="0"/>
                <a:cs typeface="Times New Roman" pitchFamily="18" charset="0"/>
              </a:rPr>
              <a:t>naturalism</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870850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subjects</a:t>
            </a:r>
            <a:endParaRPr lang="en-US" dirty="0"/>
          </a:p>
        </p:txBody>
      </p:sp>
      <p:sp>
        <p:nvSpPr>
          <p:cNvPr id="2" name="Content Placeholder 1"/>
          <p:cNvSpPr>
            <a:spLocks noGrp="1"/>
          </p:cNvSpPr>
          <p:nvPr>
            <p:ph idx="1"/>
          </p:nvPr>
        </p:nvSpPr>
        <p:spPr/>
        <p:txBody>
          <a:bodyPr>
            <a:normAutofit/>
          </a:bodyPr>
          <a:lstStyle/>
          <a:p>
            <a:r>
              <a:rPr lang="en-US" dirty="0" smtClean="0"/>
              <a:t>Religion remained central to art in most countries</a:t>
            </a:r>
          </a:p>
          <a:p>
            <a:r>
              <a:rPr lang="en-US" dirty="0" smtClean="0"/>
              <a:t>Other subjects became increasingly important in the 17</a:t>
            </a:r>
            <a:r>
              <a:rPr lang="en-US" baseline="30000" dirty="0" smtClean="0"/>
              <a:t>th</a:t>
            </a:r>
            <a:r>
              <a:rPr lang="en-US" dirty="0" smtClean="0"/>
              <a:t> century</a:t>
            </a:r>
          </a:p>
          <a:p>
            <a:r>
              <a:rPr lang="en-US" dirty="0" smtClean="0"/>
              <a:t>Portraits were in demand virtually everywhere</a:t>
            </a:r>
          </a:p>
          <a:p>
            <a:r>
              <a:rPr lang="en-US" dirty="0" smtClean="0"/>
              <a:t>Landscape emerged in the 16</a:t>
            </a:r>
            <a:r>
              <a:rPr lang="en-US" baseline="30000" dirty="0" smtClean="0"/>
              <a:t>th</a:t>
            </a:r>
            <a:r>
              <a:rPr lang="en-US" dirty="0" smtClean="0"/>
              <a:t> century became the specialty of many artists</a:t>
            </a:r>
          </a:p>
          <a:p>
            <a:r>
              <a:rPr lang="en-US" dirty="0" smtClean="0"/>
              <a:t>Mythological and allegorical subjects were popular with sophisticated patrons</a:t>
            </a:r>
            <a:endParaRPr lang="en-US" dirty="0"/>
          </a:p>
        </p:txBody>
      </p:sp>
    </p:spTree>
    <p:extLst>
      <p:ext uri="{BB962C8B-B14F-4D97-AF65-F5344CB8AC3E}">
        <p14:creationId xmlns:p14="http://schemas.microsoft.com/office/powerpoint/2010/main" val="33607802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Style and technique</a:t>
            </a:r>
            <a:endParaRPr lang="en-US" dirty="0"/>
          </a:p>
        </p:txBody>
      </p:sp>
      <p:sp>
        <p:nvSpPr>
          <p:cNvPr id="2" name="Content Placeholder 1"/>
          <p:cNvSpPr>
            <a:spLocks noGrp="1"/>
          </p:cNvSpPr>
          <p:nvPr>
            <p:ph idx="1"/>
          </p:nvPr>
        </p:nvSpPr>
        <p:spPr/>
        <p:txBody>
          <a:bodyPr/>
          <a:lstStyle/>
          <a:p>
            <a:r>
              <a:rPr lang="en-US" sz="3600" dirty="0" smtClean="0">
                <a:latin typeface="Times New Roman" pitchFamily="18" charset="0"/>
                <a:cs typeface="Times New Roman" pitchFamily="18" charset="0"/>
              </a:rPr>
              <a:t>Produced only in catholic countries</a:t>
            </a:r>
          </a:p>
          <a:p>
            <a:r>
              <a:rPr lang="en-US" sz="3600" dirty="0" smtClean="0">
                <a:latin typeface="Times New Roman" pitchFamily="18" charset="0"/>
                <a:cs typeface="Times New Roman" pitchFamily="18" charset="0"/>
              </a:rPr>
              <a:t>Often as a part of decoration of churches</a:t>
            </a:r>
          </a:p>
          <a:p>
            <a:r>
              <a:rPr lang="en-US" sz="3600" dirty="0" smtClean="0">
                <a:latin typeface="Times New Roman" pitchFamily="18" charset="0"/>
                <a:cs typeface="Times New Roman" pitchFamily="18" charset="0"/>
              </a:rPr>
              <a:t>Rich materials, spectacular altarpieces</a:t>
            </a:r>
          </a:p>
          <a:p>
            <a:r>
              <a:rPr lang="en-US" sz="3600" dirty="0" smtClean="0">
                <a:latin typeface="Times New Roman" pitchFamily="18" charset="0"/>
                <a:cs typeface="Times New Roman" pitchFamily="18" charset="0"/>
              </a:rPr>
              <a:t>Grand paintings on walls and ceilings</a:t>
            </a:r>
          </a:p>
          <a:p>
            <a:endParaRPr lang="en-US" dirty="0"/>
          </a:p>
        </p:txBody>
      </p:sp>
    </p:spTree>
    <p:extLst>
      <p:ext uri="{BB962C8B-B14F-4D97-AF65-F5344CB8AC3E}">
        <p14:creationId xmlns:p14="http://schemas.microsoft.com/office/powerpoint/2010/main" val="4167019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t>
            </a:r>
            <a:r>
              <a:rPr smtClean="0"/>
              <a:t>rotestant </a:t>
            </a:r>
            <a:endParaRPr lang="en-US" dirty="0"/>
          </a:p>
        </p:txBody>
      </p:sp>
      <p:sp>
        <p:nvSpPr>
          <p:cNvPr id="2" name="Content Placeholder 1"/>
          <p:cNvSpPr>
            <a:spLocks noGrp="1"/>
          </p:cNvSpPr>
          <p:nvPr>
            <p:ph idx="1"/>
          </p:nvPr>
        </p:nvSpPr>
        <p:spPr/>
        <p:txBody>
          <a:bodyPr/>
          <a:lstStyle/>
          <a:p>
            <a:r>
              <a:rPr lang="en-US" sz="4000" dirty="0" smtClean="0">
                <a:latin typeface="Times New Roman" pitchFamily="18" charset="0"/>
                <a:cs typeface="Times New Roman" pitchFamily="18" charset="0"/>
              </a:rPr>
              <a:t>Protestant churches and ceremonies were usually much plainer</a:t>
            </a:r>
          </a:p>
          <a:p>
            <a:r>
              <a:rPr lang="en-US" sz="4000" dirty="0" smtClean="0">
                <a:latin typeface="Times New Roman" pitchFamily="18" charset="0"/>
                <a:cs typeface="Times New Roman" pitchFamily="18" charset="0"/>
              </a:rPr>
              <a:t>They thought this art over emotional</a:t>
            </a:r>
          </a:p>
          <a:p>
            <a:pPr>
              <a:buNone/>
            </a:pPr>
            <a:endParaRPr lang="en-US" dirty="0"/>
          </a:p>
        </p:txBody>
      </p:sp>
    </p:spTree>
    <p:extLst>
      <p:ext uri="{BB962C8B-B14F-4D97-AF65-F5344CB8AC3E}">
        <p14:creationId xmlns:p14="http://schemas.microsoft.com/office/powerpoint/2010/main" val="402093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dirty="0" err="1" smtClean="0">
                <a:latin typeface="Times New Roman" pitchFamily="18" charset="0"/>
                <a:cs typeface="Times New Roman" pitchFamily="18" charset="0"/>
              </a:rPr>
              <a:t>Annibale</a:t>
            </a:r>
            <a:r>
              <a:rPr dirty="0" smtClean="0">
                <a:latin typeface="Times New Roman" pitchFamily="18" charset="0"/>
                <a:cs typeface="Times New Roman" pitchFamily="18" charset="0"/>
              </a:rPr>
              <a:t> Carracci</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lnSpcReduction="10000"/>
          </a:bodyPr>
          <a:lstStyle/>
          <a:p>
            <a:r>
              <a:rPr lang="en-US" sz="3200" dirty="0" smtClean="0">
                <a:latin typeface="Times New Roman" pitchFamily="18" charset="0"/>
                <a:cs typeface="Times New Roman" pitchFamily="18" charset="0"/>
              </a:rPr>
              <a:t>1560-1609</a:t>
            </a:r>
          </a:p>
          <a:p>
            <a:r>
              <a:rPr lang="en-US" sz="3200" dirty="0" smtClean="0">
                <a:latin typeface="Times New Roman" pitchFamily="18" charset="0"/>
                <a:cs typeface="Times New Roman" pitchFamily="18" charset="0"/>
              </a:rPr>
              <a:t>Was the greatest member of a family of artists from </a:t>
            </a:r>
            <a:r>
              <a:rPr lang="en-US" sz="3200" dirty="0" err="1" smtClean="0">
                <a:latin typeface="Times New Roman" pitchFamily="18" charset="0"/>
                <a:cs typeface="Times New Roman" pitchFamily="18" charset="0"/>
              </a:rPr>
              <a:t>Bolonga</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Gave a new impetus to the Italian paintings in the years around 1600</a:t>
            </a:r>
          </a:p>
          <a:p>
            <a:r>
              <a:rPr lang="en-US" sz="3200" dirty="0" smtClean="0">
                <a:latin typeface="Times New Roman" pitchFamily="18" charset="0"/>
                <a:cs typeface="Times New Roman" pitchFamily="18" charset="0"/>
              </a:rPr>
              <a:t>By the later 16</a:t>
            </a:r>
            <a:r>
              <a:rPr lang="en-US" sz="3200" baseline="30000" dirty="0" smtClean="0">
                <a:latin typeface="Times New Roman" pitchFamily="18" charset="0"/>
                <a:cs typeface="Times New Roman" pitchFamily="18" charset="0"/>
              </a:rPr>
              <a:t>th</a:t>
            </a:r>
            <a:r>
              <a:rPr lang="en-US" sz="3200" dirty="0" smtClean="0">
                <a:latin typeface="Times New Roman" pitchFamily="18" charset="0"/>
                <a:cs typeface="Times New Roman" pitchFamily="18" charset="0"/>
              </a:rPr>
              <a:t> century much of the Italian art had become rather “inbred” and “artificial”</a:t>
            </a:r>
          </a:p>
          <a:p>
            <a:r>
              <a:rPr lang="en-US" sz="3200" dirty="0" smtClean="0">
                <a:latin typeface="Times New Roman" pitchFamily="18" charset="0"/>
                <a:cs typeface="Times New Roman" pitchFamily="18" charset="0"/>
              </a:rPr>
              <a:t>But the </a:t>
            </a:r>
            <a:r>
              <a:rPr lang="en-US" sz="3200" dirty="0" err="1" smtClean="0">
                <a:latin typeface="Times New Roman" pitchFamily="18" charset="0"/>
                <a:cs typeface="Times New Roman" pitchFamily="18" charset="0"/>
              </a:rPr>
              <a:t>Caracci</a:t>
            </a:r>
            <a:r>
              <a:rPr lang="en-US" sz="3200" dirty="0" smtClean="0">
                <a:latin typeface="Times New Roman" pitchFamily="18" charset="0"/>
                <a:cs typeface="Times New Roman" pitchFamily="18" charset="0"/>
              </a:rPr>
              <a:t> created vigorous and dignified works that </a:t>
            </a:r>
            <a:r>
              <a:rPr lang="en-US" sz="3200" dirty="0" err="1" smtClean="0">
                <a:latin typeface="Times New Roman" pitchFamily="18" charset="0"/>
                <a:cs typeface="Times New Roman" pitchFamily="18" charset="0"/>
              </a:rPr>
              <a:t>hearlded</a:t>
            </a:r>
            <a:r>
              <a:rPr lang="en-US" sz="3200" dirty="0" smtClean="0">
                <a:latin typeface="Times New Roman" pitchFamily="18" charset="0"/>
                <a:cs typeface="Times New Roman" pitchFamily="18" charset="0"/>
              </a:rPr>
              <a:t> the baroque style</a:t>
            </a:r>
          </a:p>
          <a:p>
            <a:endParaRPr lang="en-US" dirty="0" smtClean="0"/>
          </a:p>
          <a:p>
            <a:pPr>
              <a:buNone/>
            </a:pPr>
            <a:endParaRPr lang="en-US" dirty="0"/>
          </a:p>
        </p:txBody>
      </p:sp>
    </p:spTree>
    <p:extLst>
      <p:ext uri="{BB962C8B-B14F-4D97-AF65-F5344CB8AC3E}">
        <p14:creationId xmlns:p14="http://schemas.microsoft.com/office/powerpoint/2010/main" val="2968523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2237"/>
            <a:ext cx="8229600" cy="5897563"/>
          </a:xfrm>
        </p:spPr>
        <p:txBody>
          <a:bodyPr>
            <a:noAutofit/>
          </a:bodyPr>
          <a:lstStyle/>
          <a:p>
            <a:r>
              <a:rPr lang="en-US" sz="3600" dirty="0" smtClean="0">
                <a:latin typeface="Times New Roman" pitchFamily="18" charset="0"/>
                <a:cs typeface="Times New Roman" pitchFamily="18" charset="0"/>
              </a:rPr>
              <a:t>To some extent they revived the grandeur of the high renaissance</a:t>
            </a:r>
          </a:p>
          <a:p>
            <a:r>
              <a:rPr lang="en-US" sz="3600" dirty="0" smtClean="0">
                <a:latin typeface="Times New Roman" pitchFamily="18" charset="0"/>
                <a:cs typeface="Times New Roman" pitchFamily="18" charset="0"/>
              </a:rPr>
              <a:t>But they added a new warmth and a sense of movement</a:t>
            </a:r>
          </a:p>
          <a:p>
            <a:r>
              <a:rPr lang="en-US" sz="3600" dirty="0" smtClean="0">
                <a:latin typeface="Times New Roman" pitchFamily="18" charset="0"/>
                <a:cs typeface="Times New Roman" pitchFamily="18" charset="0"/>
              </a:rPr>
              <a:t>Although they admired the great artists of the past </a:t>
            </a:r>
          </a:p>
          <a:p>
            <a:r>
              <a:rPr lang="en-US" sz="3600" dirty="0" smtClean="0">
                <a:latin typeface="Times New Roman" pitchFamily="18" charset="0"/>
                <a:cs typeface="Times New Roman" pitchFamily="18" charset="0"/>
              </a:rPr>
              <a:t>They also based their work on the world around them</a:t>
            </a:r>
          </a:p>
          <a:p>
            <a:r>
              <a:rPr lang="en-US" sz="3600" dirty="0" smtClean="0">
                <a:latin typeface="Times New Roman" pitchFamily="18" charset="0"/>
                <a:cs typeface="Times New Roman" pitchFamily="18" charset="0"/>
              </a:rPr>
              <a:t>His art work includes altarpieces, portraits, genre scenes landscapes and caricature drawings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40980067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sz="4000" dirty="0" smtClean="0">
                <a:latin typeface="Times New Roman" pitchFamily="18" charset="0"/>
                <a:cs typeface="Times New Roman" pitchFamily="18" charset="0"/>
              </a:rPr>
              <a:t>Flight into Egypt</a:t>
            </a:r>
            <a:endParaRPr lang="en-US" sz="4000" dirty="0">
              <a:latin typeface="Times New Roman" pitchFamily="18" charset="0"/>
              <a:cs typeface="Times New Roman" pitchFamily="18" charset="0"/>
            </a:endParaRPr>
          </a:p>
        </p:txBody>
      </p:sp>
      <p:pic>
        <p:nvPicPr>
          <p:cNvPr id="1026" name="Picture 2" descr="D:\art for kids\palazzo-doria-pamphilj-galleria-museo-roma-carracci-paesaggio-con-la-fuga-in-egitto (1).jpg"/>
          <p:cNvPicPr>
            <a:picLocks noGrp="1" noChangeAspect="1" noChangeArrowheads="1"/>
          </p:cNvPicPr>
          <p:nvPr>
            <p:ph idx="1"/>
          </p:nvPr>
        </p:nvPicPr>
        <p:blipFill>
          <a:blip r:embed="rId2"/>
          <a:srcRect/>
          <a:stretch>
            <a:fillRect/>
          </a:stretch>
        </p:blipFill>
        <p:spPr bwMode="auto">
          <a:xfrm>
            <a:off x="523875" y="2143125"/>
            <a:ext cx="8096250" cy="3333750"/>
          </a:xfrm>
          <a:prstGeom prst="rect">
            <a:avLst/>
          </a:prstGeom>
          <a:noFill/>
        </p:spPr>
      </p:pic>
    </p:spTree>
    <p:extLst>
      <p:ext uri="{BB962C8B-B14F-4D97-AF65-F5344CB8AC3E}">
        <p14:creationId xmlns:p14="http://schemas.microsoft.com/office/powerpoint/2010/main" val="1623466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dirty="0" smtClean="0">
                <a:latin typeface="Times New Roman" pitchFamily="18" charset="0"/>
                <a:cs typeface="Times New Roman" pitchFamily="18" charset="0"/>
              </a:rPr>
              <a:t>Explanation</a:t>
            </a:r>
            <a:endParaRPr lang="en-US"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r>
              <a:rPr lang="en-US" sz="3600" dirty="0" smtClean="0">
                <a:latin typeface="Times New Roman" pitchFamily="18" charset="0"/>
                <a:cs typeface="Times New Roman" pitchFamily="18" charset="0"/>
              </a:rPr>
              <a:t>It’s the scene of buildings, people and </a:t>
            </a:r>
            <a:r>
              <a:rPr lang="en-US" sz="3600" dirty="0" err="1" smtClean="0">
                <a:latin typeface="Times New Roman" pitchFamily="18" charset="0"/>
                <a:cs typeface="Times New Roman" pitchFamily="18" charset="0"/>
              </a:rPr>
              <a:t>naturein</a:t>
            </a:r>
            <a:r>
              <a:rPr lang="en-US" sz="3600" dirty="0" smtClean="0">
                <a:latin typeface="Times New Roman" pitchFamily="18" charset="0"/>
                <a:cs typeface="Times New Roman" pitchFamily="18" charset="0"/>
              </a:rPr>
              <a:t> serene harmony</a:t>
            </a:r>
          </a:p>
          <a:p>
            <a:r>
              <a:rPr lang="en-US" sz="3600" dirty="0" smtClean="0">
                <a:latin typeface="Times New Roman" pitchFamily="18" charset="0"/>
                <a:cs typeface="Times New Roman" pitchFamily="18" charset="0"/>
              </a:rPr>
              <a:t>Regarded as the first Example of “ideal landscape”</a:t>
            </a:r>
          </a:p>
          <a:p>
            <a:r>
              <a:rPr lang="en-US" sz="3600" dirty="0" smtClean="0">
                <a:latin typeface="Times New Roman" pitchFamily="18" charset="0"/>
                <a:cs typeface="Times New Roman" pitchFamily="18" charset="0"/>
              </a:rPr>
              <a:t>Medium :oil on canvass</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410823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dirty="0" smtClean="0">
                <a:latin typeface="Times New Roman" pitchFamily="18" charset="0"/>
                <a:cs typeface="Times New Roman" pitchFamily="18" charset="0"/>
              </a:rPr>
              <a:t>Christ appearing to St Peter on the Appian way</a:t>
            </a:r>
            <a:endParaRPr lang="en-US" dirty="0">
              <a:latin typeface="Times New Roman" pitchFamily="18" charset="0"/>
              <a:cs typeface="Times New Roman" pitchFamily="18" charset="0"/>
            </a:endParaRPr>
          </a:p>
        </p:txBody>
      </p:sp>
      <p:pic>
        <p:nvPicPr>
          <p:cNvPr id="2050" name="Picture 2" descr="D:\art for kids\christ-appearing-to-st-peter-on-the-appian-way-annibale-carracci.jpg"/>
          <p:cNvPicPr>
            <a:picLocks noGrp="1" noChangeAspect="1" noChangeArrowheads="1"/>
          </p:cNvPicPr>
          <p:nvPr>
            <p:ph idx="1"/>
          </p:nvPr>
        </p:nvPicPr>
        <p:blipFill>
          <a:blip r:embed="rId2"/>
          <a:srcRect/>
          <a:stretch>
            <a:fillRect/>
          </a:stretch>
        </p:blipFill>
        <p:spPr bwMode="auto">
          <a:xfrm>
            <a:off x="2606040" y="1524000"/>
            <a:ext cx="3931920" cy="4572000"/>
          </a:xfrm>
          <a:prstGeom prst="rect">
            <a:avLst/>
          </a:prstGeom>
          <a:noFill/>
        </p:spPr>
      </p:pic>
    </p:spTree>
    <p:extLst>
      <p:ext uri="{BB962C8B-B14F-4D97-AF65-F5344CB8AC3E}">
        <p14:creationId xmlns:p14="http://schemas.microsoft.com/office/powerpoint/2010/main" val="1281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91200"/>
          </a:xfrm>
        </p:spPr>
        <p:txBody>
          <a:bodyPr>
            <a:noAutofit/>
          </a:bodyPr>
          <a:lstStyle/>
          <a:p>
            <a:r>
              <a:rPr lang="en-US" sz="3200" dirty="0" smtClean="0">
                <a:latin typeface="Times New Roman" pitchFamily="18" charset="0"/>
                <a:cs typeface="Times New Roman" pitchFamily="18" charset="0"/>
              </a:rPr>
              <a:t>By the end of the High Renaissance, young artists experienced a crisis: it seemed that everything that could be achieved was already achieved.</a:t>
            </a:r>
          </a:p>
          <a:p>
            <a:r>
              <a:rPr lang="en-US" sz="3200" dirty="0" smtClean="0">
                <a:latin typeface="Times New Roman" pitchFamily="18" charset="0"/>
                <a:cs typeface="Times New Roman" pitchFamily="18" charset="0"/>
              </a:rPr>
              <a:t>No more difficulties, technical or otherwise, remained to be solved. The detailed knowledge of anatomy, light, physiognomy and the way in which humans register emotion in expression and gesture, the innovative use of the human form in figurative composition, the use of the subtle gradation of tone, all had reached near perfection.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277512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15962"/>
          </a:xfrm>
        </p:spPr>
        <p:txBody>
          <a:bodyPr/>
          <a:lstStyle/>
          <a:p>
            <a:r>
              <a:rPr dirty="0" smtClean="0"/>
              <a:t>Explanation</a:t>
            </a:r>
            <a:endParaRPr lang="en-US" dirty="0"/>
          </a:p>
        </p:txBody>
      </p:sp>
      <p:sp>
        <p:nvSpPr>
          <p:cNvPr id="2" name="Content Placeholder 1"/>
          <p:cNvSpPr>
            <a:spLocks noGrp="1"/>
          </p:cNvSpPr>
          <p:nvPr>
            <p:ph idx="1"/>
          </p:nvPr>
        </p:nvSpPr>
        <p:spPr>
          <a:xfrm>
            <a:off x="457200" y="762000"/>
            <a:ext cx="8229600" cy="4525963"/>
          </a:xfrm>
        </p:spPr>
        <p:txBody>
          <a:bodyPr>
            <a:noAutofit/>
          </a:bodyPr>
          <a:lstStyle/>
          <a:p>
            <a:r>
              <a:rPr lang="en-US" sz="3200" dirty="0" smtClean="0">
                <a:latin typeface="Times New Roman" pitchFamily="18" charset="0"/>
                <a:cs typeface="Times New Roman" pitchFamily="18" charset="0"/>
              </a:rPr>
              <a:t>The subject of this picture is an early </a:t>
            </a:r>
            <a:r>
              <a:rPr lang="en-US" sz="3200" dirty="0" err="1" smtClean="0">
                <a:latin typeface="Times New Roman" pitchFamily="18" charset="0"/>
                <a:cs typeface="Times New Roman" pitchFamily="18" charset="0"/>
              </a:rPr>
              <a:t>christian</a:t>
            </a:r>
            <a:r>
              <a:rPr lang="en-US" sz="3200" dirty="0" smtClean="0">
                <a:latin typeface="Times New Roman" pitchFamily="18" charset="0"/>
                <a:cs typeface="Times New Roman" pitchFamily="18" charset="0"/>
              </a:rPr>
              <a:t> legend in which St Peter Encounters a vision of Christ outside Rome</a:t>
            </a:r>
          </a:p>
          <a:p>
            <a:r>
              <a:rPr lang="en-US" sz="3200" dirty="0" smtClean="0">
                <a:latin typeface="Times New Roman" pitchFamily="18" charset="0"/>
                <a:cs typeface="Times New Roman" pitchFamily="18" charset="0"/>
              </a:rPr>
              <a:t>Although the picture is fairly small it has tremendous strength and dignity </a:t>
            </a:r>
          </a:p>
          <a:p>
            <a:r>
              <a:rPr lang="en-US" sz="3200" dirty="0" smtClean="0">
                <a:latin typeface="Times New Roman" pitchFamily="18" charset="0"/>
                <a:cs typeface="Times New Roman" pitchFamily="18" charset="0"/>
              </a:rPr>
              <a:t>Partly because of the force and economy of the gestures</a:t>
            </a:r>
          </a:p>
          <a:p>
            <a:r>
              <a:rPr lang="en-US" sz="3200" dirty="0" smtClean="0">
                <a:latin typeface="Times New Roman" pitchFamily="18" charset="0"/>
                <a:cs typeface="Times New Roman" pitchFamily="18" charset="0"/>
              </a:rPr>
              <a:t>Christ points to Rome which Peter had been Fleeing in fear of his life</a:t>
            </a:r>
          </a:p>
          <a:p>
            <a:r>
              <a:rPr lang="en-US" sz="3200" dirty="0" smtClean="0">
                <a:latin typeface="Times New Roman" pitchFamily="18" charset="0"/>
                <a:cs typeface="Times New Roman" pitchFamily="18" charset="0"/>
              </a:rPr>
              <a:t>Strengthened by the vision, Peter turns back to face martyrdom</a:t>
            </a:r>
          </a:p>
        </p:txBody>
      </p:sp>
    </p:spTree>
    <p:extLst>
      <p:ext uri="{BB962C8B-B14F-4D97-AF65-F5344CB8AC3E}">
        <p14:creationId xmlns:p14="http://schemas.microsoft.com/office/powerpoint/2010/main" val="4284432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Michelangelo Merisi da Caravaggio</a:t>
            </a:r>
            <a:endParaRPr lang="en-US" dirty="0"/>
          </a:p>
        </p:txBody>
      </p:sp>
      <p:sp>
        <p:nvSpPr>
          <p:cNvPr id="2" name="Content Placeholder 1"/>
          <p:cNvSpPr>
            <a:spLocks noGrp="1"/>
          </p:cNvSpPr>
          <p:nvPr>
            <p:ph idx="1"/>
          </p:nvPr>
        </p:nvSpPr>
        <p:spPr/>
        <p:txBody>
          <a:bodyPr>
            <a:normAutofit/>
          </a:bodyPr>
          <a:lstStyle/>
          <a:p>
            <a:r>
              <a:rPr lang="en-US" dirty="0" smtClean="0"/>
              <a:t>1571-1610</a:t>
            </a:r>
          </a:p>
          <a:p>
            <a:r>
              <a:rPr lang="en-US" dirty="0" smtClean="0"/>
              <a:t>Although his life was short and troubled </a:t>
            </a:r>
          </a:p>
          <a:p>
            <a:r>
              <a:rPr lang="en-US" dirty="0" smtClean="0"/>
              <a:t>Caravaggio made an overwhelming impact on Italian and indeed (European)art</a:t>
            </a:r>
          </a:p>
          <a:p>
            <a:r>
              <a:rPr lang="en-US" dirty="0" smtClean="0"/>
              <a:t>He broke with the stale mannerist tradition</a:t>
            </a:r>
          </a:p>
          <a:p>
            <a:r>
              <a:rPr lang="en-US" dirty="0" smtClean="0"/>
              <a:t>Introducing a new solidity and weightiness‘ to painting.</a:t>
            </a:r>
          </a:p>
          <a:p>
            <a:r>
              <a:rPr lang="en-US" dirty="0" smtClean="0"/>
              <a:t>Early in his career he painted hedonistic subjects</a:t>
            </a:r>
          </a:p>
          <a:p>
            <a:r>
              <a:rPr lang="en-US" dirty="0" smtClean="0"/>
              <a:t>But in his maturity he focused on religious works </a:t>
            </a:r>
            <a:endParaRPr lang="en-US" dirty="0"/>
          </a:p>
        </p:txBody>
      </p:sp>
    </p:spTree>
    <p:extLst>
      <p:ext uri="{BB962C8B-B14F-4D97-AF65-F5344CB8AC3E}">
        <p14:creationId xmlns:p14="http://schemas.microsoft.com/office/powerpoint/2010/main" val="15582290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6324600"/>
          </a:xfrm>
        </p:spPr>
        <p:txBody>
          <a:bodyPr>
            <a:normAutofit/>
          </a:bodyPr>
          <a:lstStyle/>
          <a:p>
            <a:r>
              <a:rPr lang="en-US" sz="3200" dirty="0" smtClean="0">
                <a:latin typeface="Times New Roman" pitchFamily="18" charset="0"/>
                <a:cs typeface="Times New Roman" pitchFamily="18" charset="0"/>
              </a:rPr>
              <a:t>He imagined the familiar stories afresh</a:t>
            </a:r>
          </a:p>
          <a:p>
            <a:r>
              <a:rPr lang="en-US" sz="3200" dirty="0" smtClean="0">
                <a:latin typeface="Times New Roman" pitchFamily="18" charset="0"/>
                <a:cs typeface="Times New Roman" pitchFamily="18" charset="0"/>
              </a:rPr>
              <a:t>Depicting characters who look like real people from the streets of Rome rather than idealized visions</a:t>
            </a:r>
          </a:p>
          <a:p>
            <a:r>
              <a:rPr lang="en-US" sz="3200" dirty="0" smtClean="0">
                <a:latin typeface="Times New Roman" pitchFamily="18" charset="0"/>
                <a:cs typeface="Times New Roman" pitchFamily="18" charset="0"/>
              </a:rPr>
              <a:t>Some contemporaries thought it was disrespectful to bring religion down to earth like this</a:t>
            </a:r>
          </a:p>
          <a:p>
            <a:r>
              <a:rPr lang="en-US" sz="3200" dirty="0" smtClean="0">
                <a:latin typeface="Times New Roman" pitchFamily="18" charset="0"/>
                <a:cs typeface="Times New Roman" pitchFamily="18" charset="0"/>
              </a:rPr>
              <a:t>But many painters imitated his realistic details</a:t>
            </a:r>
          </a:p>
          <a:p>
            <a:r>
              <a:rPr lang="en-US" sz="3200" dirty="0" smtClean="0">
                <a:latin typeface="Times New Roman" pitchFamily="18" charset="0"/>
                <a:cs typeface="Times New Roman" pitchFamily="18" charset="0"/>
              </a:rPr>
              <a:t>And dramatic contrast of light and shade</a:t>
            </a:r>
          </a:p>
          <a:p>
            <a:r>
              <a:rPr lang="en-US" sz="3200" dirty="0" smtClean="0">
                <a:latin typeface="Times New Roman" pitchFamily="18" charset="0"/>
                <a:cs typeface="Times New Roman" pitchFamily="18" charset="0"/>
              </a:rPr>
              <a:t>Even though few could rival his grandeur or depth of feeling</a:t>
            </a:r>
          </a:p>
          <a:p>
            <a:endParaRPr lang="en-US" dirty="0"/>
          </a:p>
        </p:txBody>
      </p:sp>
    </p:spTree>
    <p:extLst>
      <p:ext uri="{BB962C8B-B14F-4D97-AF65-F5344CB8AC3E}">
        <p14:creationId xmlns:p14="http://schemas.microsoft.com/office/powerpoint/2010/main" val="42750293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sz="4000" dirty="0" smtClean="0">
                <a:latin typeface="Times New Roman" pitchFamily="18" charset="0"/>
                <a:cs typeface="Times New Roman" pitchFamily="18" charset="0"/>
              </a:rPr>
              <a:t>Beheading of St John the Baptist</a:t>
            </a:r>
            <a:endParaRPr lang="en-US" sz="4000" dirty="0">
              <a:latin typeface="Times New Roman" pitchFamily="18" charset="0"/>
              <a:cs typeface="Times New Roman" pitchFamily="18" charset="0"/>
            </a:endParaRPr>
          </a:p>
        </p:txBody>
      </p:sp>
      <p:pic>
        <p:nvPicPr>
          <p:cNvPr id="3074" name="Picture 2" descr="D:\art for kids\Beheading of John the Baptist Caravaggio.jpg"/>
          <p:cNvPicPr>
            <a:picLocks noGrp="1" noChangeAspect="1" noChangeArrowheads="1"/>
          </p:cNvPicPr>
          <p:nvPr>
            <p:ph idx="1"/>
          </p:nvPr>
        </p:nvPicPr>
        <p:blipFill>
          <a:blip r:embed="rId2"/>
          <a:srcRect/>
          <a:stretch>
            <a:fillRect/>
          </a:stretch>
        </p:blipFill>
        <p:spPr bwMode="auto">
          <a:xfrm>
            <a:off x="1179350" y="1524000"/>
            <a:ext cx="6785300" cy="4572000"/>
          </a:xfrm>
          <a:prstGeom prst="rect">
            <a:avLst/>
          </a:prstGeom>
          <a:noFill/>
        </p:spPr>
      </p:pic>
    </p:spTree>
    <p:extLst>
      <p:ext uri="{BB962C8B-B14F-4D97-AF65-F5344CB8AC3E}">
        <p14:creationId xmlns:p14="http://schemas.microsoft.com/office/powerpoint/2010/main" val="36336023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noAutofit/>
          </a:bodyPr>
          <a:lstStyle/>
          <a:p>
            <a:r>
              <a:rPr lang="en-US" sz="2800" dirty="0" smtClean="0"/>
              <a:t>Many people consider this huge work </a:t>
            </a:r>
            <a:r>
              <a:rPr lang="en-US" sz="2800" dirty="0" err="1" smtClean="0"/>
              <a:t>tobe</a:t>
            </a:r>
            <a:r>
              <a:rPr lang="en-US" sz="2800" dirty="0" smtClean="0"/>
              <a:t> Caravaggio’s masterpiece</a:t>
            </a:r>
          </a:p>
          <a:p>
            <a:r>
              <a:rPr lang="en-US" sz="2800" dirty="0" smtClean="0"/>
              <a:t>Off center arrangement</a:t>
            </a:r>
          </a:p>
          <a:p>
            <a:r>
              <a:rPr lang="en-US" sz="2800" dirty="0" smtClean="0"/>
              <a:t>Bold composition</a:t>
            </a:r>
          </a:p>
          <a:p>
            <a:r>
              <a:rPr lang="en-US" sz="2800" dirty="0" smtClean="0"/>
              <a:t>The main group is on the left and expanse of wall on the right</a:t>
            </a:r>
          </a:p>
          <a:p>
            <a:r>
              <a:rPr lang="en-US" sz="2800" dirty="0" smtClean="0"/>
              <a:t>Was highly unusual</a:t>
            </a:r>
          </a:p>
          <a:p>
            <a:r>
              <a:rPr lang="en-US" sz="2800" dirty="0" smtClean="0"/>
              <a:t>But it helps to create a compelling sense of reality</a:t>
            </a:r>
          </a:p>
          <a:p>
            <a:r>
              <a:rPr lang="en-US" sz="2800" dirty="0" smtClean="0"/>
              <a:t>The two men gawping through the bars are perhaps prisoners</a:t>
            </a:r>
          </a:p>
          <a:p>
            <a:r>
              <a:rPr lang="en-US" sz="2800" dirty="0" smtClean="0"/>
              <a:t>Caravaggio himself was briefly imprisoned several times</a:t>
            </a:r>
          </a:p>
          <a:p>
            <a:endParaRPr lang="en-US" sz="2800" dirty="0" smtClean="0"/>
          </a:p>
          <a:p>
            <a:pPr>
              <a:buNone/>
            </a:pPr>
            <a:endParaRPr lang="en-US" sz="2800" dirty="0" smtClean="0"/>
          </a:p>
          <a:p>
            <a:endParaRPr lang="en-US" sz="2800" dirty="0" smtClean="0"/>
          </a:p>
          <a:p>
            <a:pPr>
              <a:buNone/>
            </a:pPr>
            <a:r>
              <a:rPr lang="en-US" sz="2800" dirty="0" smtClean="0"/>
              <a:t> </a:t>
            </a:r>
            <a:endParaRPr lang="en-US" sz="2800" dirty="0"/>
          </a:p>
        </p:txBody>
      </p:sp>
    </p:spTree>
    <p:extLst>
      <p:ext uri="{BB962C8B-B14F-4D97-AF65-F5344CB8AC3E}">
        <p14:creationId xmlns:p14="http://schemas.microsoft.com/office/powerpoint/2010/main" val="35364708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r>
              <a:rPr lang="en-US" sz="4800" dirty="0" smtClean="0">
                <a:latin typeface="Times New Roman" pitchFamily="18" charset="0"/>
                <a:cs typeface="Times New Roman" pitchFamily="18" charset="0"/>
              </a:rPr>
              <a:t>He must often have witnessed bloodshed during his violent life</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8031105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sz="5400" dirty="0" smtClean="0">
                <a:latin typeface="Times New Roman" pitchFamily="18" charset="0"/>
                <a:cs typeface="Times New Roman" pitchFamily="18" charset="0"/>
              </a:rPr>
              <a:t>Crucifixion of St Peter</a:t>
            </a:r>
            <a:endParaRPr lang="en-US" sz="5400" dirty="0">
              <a:latin typeface="Times New Roman" pitchFamily="18" charset="0"/>
              <a:cs typeface="Times New Roman" pitchFamily="18" charset="0"/>
            </a:endParaRPr>
          </a:p>
        </p:txBody>
      </p:sp>
      <p:pic>
        <p:nvPicPr>
          <p:cNvPr id="4098" name="Picture 2" descr="D:\art for kids\1200px-Martirio_di_San_Pietro_September_2015-1a.jpg"/>
          <p:cNvPicPr>
            <a:picLocks noGrp="1" noChangeAspect="1" noChangeArrowheads="1"/>
          </p:cNvPicPr>
          <p:nvPr>
            <p:ph idx="1"/>
          </p:nvPr>
        </p:nvPicPr>
        <p:blipFill>
          <a:blip r:embed="rId2" cstate="print"/>
          <a:srcRect/>
          <a:stretch>
            <a:fillRect/>
          </a:stretch>
        </p:blipFill>
        <p:spPr bwMode="auto">
          <a:xfrm>
            <a:off x="2859640" y="1524000"/>
            <a:ext cx="3424719" cy="4572000"/>
          </a:xfrm>
          <a:prstGeom prst="rect">
            <a:avLst/>
          </a:prstGeom>
          <a:noFill/>
        </p:spPr>
      </p:pic>
    </p:spTree>
    <p:extLst>
      <p:ext uri="{BB962C8B-B14F-4D97-AF65-F5344CB8AC3E}">
        <p14:creationId xmlns:p14="http://schemas.microsoft.com/office/powerpoint/2010/main" val="3542011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normAutofit/>
          </a:bodyPr>
          <a:lstStyle/>
          <a:p>
            <a:r>
              <a:rPr lang="en-US" sz="4400" dirty="0" smtClean="0">
                <a:latin typeface="Times New Roman" pitchFamily="18" charset="0"/>
                <a:cs typeface="Times New Roman" pitchFamily="18" charset="0"/>
              </a:rPr>
              <a:t>Caravaggio painted this powerful altarpiece for a church in Rome</a:t>
            </a:r>
          </a:p>
          <a:p>
            <a:r>
              <a:rPr lang="en-US" sz="4400" dirty="0" smtClean="0">
                <a:latin typeface="Times New Roman" pitchFamily="18" charset="0"/>
                <a:cs typeface="Times New Roman" pitchFamily="18" charset="0"/>
              </a:rPr>
              <a:t>When the St Peter was about to be martyred </a:t>
            </a:r>
          </a:p>
          <a:p>
            <a:r>
              <a:rPr lang="en-US" sz="4400" dirty="0" smtClean="0">
                <a:latin typeface="Times New Roman" pitchFamily="18" charset="0"/>
                <a:cs typeface="Times New Roman" pitchFamily="18" charset="0"/>
              </a:rPr>
              <a:t>He asked to be crucified upside down as he did not feel worthy to die in the same way as Christ</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366676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
            <a:ext cx="8001000" cy="5791200"/>
          </a:xfrm>
        </p:spPr>
        <p:txBody>
          <a:bodyPr>
            <a:noAutofit/>
          </a:bodyPr>
          <a:lstStyle/>
          <a:p>
            <a:r>
              <a:rPr lang="en-US" sz="3600" dirty="0" smtClean="0">
                <a:latin typeface="Times New Roman" pitchFamily="18" charset="0"/>
                <a:cs typeface="Times New Roman" pitchFamily="18" charset="0"/>
              </a:rPr>
              <a:t> The later Michelangelo was one of the great role models of Mannerism. Young artists broke in to his house and stole drawings from him. In his book </a:t>
            </a:r>
            <a:r>
              <a:rPr lang="en-US" sz="3600" i="1" dirty="0" smtClean="0">
                <a:latin typeface="Times New Roman" pitchFamily="18" charset="0"/>
                <a:cs typeface="Times New Roman" pitchFamily="18" charset="0"/>
              </a:rPr>
              <a:t>Lives of the Most Eminent Painters, Sculptors, and Architects</a:t>
            </a:r>
            <a:r>
              <a:rPr lang="en-US" sz="3600" dirty="0" smtClean="0">
                <a:latin typeface="Times New Roman" pitchFamily="18" charset="0"/>
                <a:cs typeface="Times New Roman" pitchFamily="18" charset="0"/>
              </a:rPr>
              <a:t>, Giorgio Vasari noted that Michelangelo stated once: "Those who are followers can never pass by whom they follow".</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777211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04800"/>
            <a:ext cx="8305800" cy="5791200"/>
          </a:xfrm>
        </p:spPr>
        <p:txBody>
          <a:bodyPr>
            <a:normAutofit lnSpcReduction="10000"/>
          </a:bodyPr>
          <a:lstStyle/>
          <a:p>
            <a:r>
              <a:rPr lang="en-US" sz="4400" dirty="0" smtClean="0"/>
              <a:t> The young artists needed to find a new goal, and they sought new approaches.</a:t>
            </a:r>
            <a:endParaRPr lang="en-US" sz="4400" baseline="30000" dirty="0" smtClean="0"/>
          </a:p>
          <a:p>
            <a:r>
              <a:rPr lang="en-US" sz="4400" dirty="0" smtClean="0"/>
              <a:t>At this point Mannerism started to emerge.</a:t>
            </a:r>
          </a:p>
          <a:p>
            <a:r>
              <a:rPr lang="en-US" sz="4400" dirty="0" smtClean="0"/>
              <a:t>The new style developed between 1510 and 1520 either in Florence, or in Rome, or in both cities simultaneously.</a:t>
            </a:r>
          </a:p>
          <a:p>
            <a:pPr>
              <a:buNone/>
            </a:pPr>
            <a:endParaRPr lang="en-US" b="1" dirty="0" smtClean="0"/>
          </a:p>
          <a:p>
            <a:endParaRPr lang="en-US" dirty="0"/>
          </a:p>
        </p:txBody>
      </p:sp>
    </p:spTree>
    <p:extLst>
      <p:ext uri="{BB962C8B-B14F-4D97-AF65-F5344CB8AC3E}">
        <p14:creationId xmlns:p14="http://schemas.microsoft.com/office/powerpoint/2010/main" val="3531890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a:bodyPr>
          <a:lstStyle/>
          <a:p>
            <a:r>
              <a:rPr lang="en-US" sz="2800" b="1" dirty="0" smtClean="0">
                <a:latin typeface="Times New Roman" pitchFamily="18" charset="0"/>
                <a:cs typeface="Times New Roman" pitchFamily="18" charset="0"/>
              </a:rPr>
              <a:t>Mannerism</a:t>
            </a:r>
            <a:r>
              <a:rPr lang="en-US" sz="2800" dirty="0" smtClean="0">
                <a:latin typeface="Times New Roman" pitchFamily="18" charset="0"/>
                <a:cs typeface="Times New Roman" pitchFamily="18" charset="0"/>
              </a:rPr>
              <a:t>, also known as </a:t>
            </a:r>
            <a:r>
              <a:rPr lang="en-US" sz="2800" b="1" dirty="0" smtClean="0">
                <a:latin typeface="Times New Roman" pitchFamily="18" charset="0"/>
                <a:cs typeface="Times New Roman" pitchFamily="18" charset="0"/>
              </a:rPr>
              <a:t>Late Renaissance</a:t>
            </a:r>
          </a:p>
          <a:p>
            <a:r>
              <a:rPr lang="en-US" sz="2800" dirty="0" smtClean="0">
                <a:latin typeface="Times New Roman" pitchFamily="18" charset="0"/>
                <a:cs typeface="Times New Roman" pitchFamily="18" charset="0"/>
              </a:rPr>
              <a:t>is a style in European art.</a:t>
            </a:r>
          </a:p>
          <a:p>
            <a:r>
              <a:rPr lang="en-US" sz="2800" dirty="0" smtClean="0">
                <a:latin typeface="Times New Roman" pitchFamily="18" charset="0"/>
                <a:cs typeface="Times New Roman" pitchFamily="18" charset="0"/>
              </a:rPr>
              <a:t> emerged in the later years of the Italian High </a:t>
            </a:r>
            <a:r>
              <a:rPr lang="en-US" sz="2800" dirty="0" err="1" smtClean="0">
                <a:latin typeface="Times New Roman" pitchFamily="18" charset="0"/>
                <a:cs typeface="Times New Roman" pitchFamily="18" charset="0"/>
              </a:rPr>
              <a:t>Renaissan</a:t>
            </a: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Stylistically, Mannerism encompasses a variety of approaches influenced by, and reacting to, the harmonious ideals associated with artists such as Leonardo </a:t>
            </a:r>
            <a:r>
              <a:rPr lang="en-US" sz="2800" dirty="0" err="1" smtClean="0">
                <a:latin typeface="Times New Roman" pitchFamily="18" charset="0"/>
                <a:cs typeface="Times New Roman" pitchFamily="18" charset="0"/>
              </a:rPr>
              <a:t>da</a:t>
            </a:r>
            <a:r>
              <a:rPr lang="en-US" sz="2800" dirty="0" smtClean="0">
                <a:latin typeface="Times New Roman" pitchFamily="18" charset="0"/>
                <a:cs typeface="Times New Roman" pitchFamily="18" charset="0"/>
              </a:rPr>
              <a:t> Vinci, Raphael, and early Michelangelo</a:t>
            </a:r>
          </a:p>
          <a:p>
            <a:r>
              <a:rPr lang="en-US" sz="2800" dirty="0" smtClean="0">
                <a:latin typeface="Times New Roman" pitchFamily="18" charset="0"/>
                <a:cs typeface="Times New Roman" pitchFamily="18" charset="0"/>
              </a:rPr>
              <a:t>Where High Renaissance art emphasizes proportion, balance, and ideal beauty, Mannerism exaggerates such qualities,</a:t>
            </a:r>
          </a:p>
          <a:p>
            <a:endParaRPr lang="en-US" dirty="0"/>
          </a:p>
        </p:txBody>
      </p:sp>
    </p:spTree>
    <p:extLst>
      <p:ext uri="{BB962C8B-B14F-4D97-AF65-F5344CB8AC3E}">
        <p14:creationId xmlns:p14="http://schemas.microsoft.com/office/powerpoint/2010/main" val="1107467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791200"/>
          </a:xfrm>
        </p:spPr>
        <p:txBody>
          <a:bodyPr>
            <a:normAutofit/>
          </a:bodyPr>
          <a:lstStyle/>
          <a:p>
            <a:r>
              <a:rPr lang="en-US" sz="3600" dirty="0" smtClean="0"/>
              <a:t> </a:t>
            </a:r>
            <a:r>
              <a:rPr lang="en-US" sz="3600" dirty="0" smtClean="0">
                <a:latin typeface="Times New Roman" pitchFamily="18" charset="0"/>
                <a:cs typeface="Times New Roman" pitchFamily="18" charset="0"/>
              </a:rPr>
              <a:t>Mannerism exaggerates such qualities, often resulting in compositions that are asymmetrical or unnaturally elegant.</a:t>
            </a:r>
          </a:p>
          <a:p>
            <a:r>
              <a:rPr lang="en-US" sz="3600" dirty="0" smtClean="0">
                <a:latin typeface="Times New Roman" pitchFamily="18" charset="0"/>
                <a:cs typeface="Times New Roman" pitchFamily="18" charset="0"/>
              </a:rPr>
              <a:t>The style is notable for its intellectual sophistication as well as its artificial (as opposed to naturalistic) qualities</a:t>
            </a:r>
          </a:p>
          <a:p>
            <a:r>
              <a:rPr lang="en-US" sz="3600" dirty="0" smtClean="0">
                <a:latin typeface="Times New Roman" pitchFamily="18" charset="0"/>
                <a:cs typeface="Times New Roman" pitchFamily="18" charset="0"/>
              </a:rPr>
              <a:t> It favors compositional tension and instability rather than the balance and clarity of earlier Renaissance painting</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03801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715000"/>
          </a:xfrm>
        </p:spPr>
        <p:txBody>
          <a:bodyPr/>
          <a:lstStyle/>
          <a:p>
            <a:r>
              <a:rPr lang="en-US" sz="3600" dirty="0" smtClean="0"/>
              <a:t> </a:t>
            </a:r>
            <a:r>
              <a:rPr lang="en-US" sz="3600" dirty="0" smtClean="0">
                <a:latin typeface="Times New Roman" pitchFamily="18" charset="0"/>
                <a:cs typeface="Times New Roman" pitchFamily="18" charset="0"/>
              </a:rPr>
              <a:t>Mannerism in literature and music is notable for its highly florid style and intellectual sophistication.</a:t>
            </a:r>
            <a:endParaRPr lang="en-US" sz="3600" baseline="30000" dirty="0" smtClean="0">
              <a:latin typeface="Times New Roman" pitchFamily="18" charset="0"/>
              <a:cs typeface="Times New Roman" pitchFamily="18" charset="0"/>
              <a:hlinkClick r:id="rId3"/>
            </a:endParaRPr>
          </a:p>
          <a:p>
            <a:r>
              <a:rPr lang="en-US" sz="3600" dirty="0" smtClean="0">
                <a:latin typeface="Times New Roman" pitchFamily="18" charset="0"/>
                <a:cs typeface="Times New Roman" pitchFamily="18" charset="0"/>
              </a:rPr>
              <a:t>The word </a:t>
            </a:r>
            <a:r>
              <a:rPr lang="en-US" sz="3600" i="1" dirty="0" smtClean="0">
                <a:latin typeface="Times New Roman" pitchFamily="18" charset="0"/>
                <a:cs typeface="Times New Roman" pitchFamily="18" charset="0"/>
              </a:rPr>
              <a:t>mannerism</a:t>
            </a:r>
            <a:r>
              <a:rPr lang="en-US" sz="3600" dirty="0" smtClean="0">
                <a:latin typeface="Times New Roman" pitchFamily="18" charset="0"/>
                <a:cs typeface="Times New Roman" pitchFamily="18" charset="0"/>
              </a:rPr>
              <a:t> derives from the Italian </a:t>
            </a:r>
            <a:r>
              <a:rPr lang="en-US" sz="3600" i="1"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meaning "style" or "manner". Like the English word "style", </a:t>
            </a:r>
            <a:r>
              <a:rPr lang="en-US" sz="3600" i="1" dirty="0" err="1" smtClean="0">
                <a:latin typeface="Times New Roman" pitchFamily="18" charset="0"/>
                <a:cs typeface="Times New Roman" pitchFamily="18" charset="0"/>
              </a:rPr>
              <a:t>maniera</a:t>
            </a:r>
            <a:r>
              <a:rPr lang="en-US" sz="3600" dirty="0" smtClean="0">
                <a:latin typeface="Times New Roman" pitchFamily="18" charset="0"/>
                <a:cs typeface="Times New Roman" pitchFamily="18" charset="0"/>
              </a:rPr>
              <a:t> can either indicate a specific type of style (a beautiful style, an abrasive style) or indicate an absolute that needs no qualification</a:t>
            </a:r>
            <a:r>
              <a:rPr lang="en-US" sz="3600" baseline="30000" dirty="0" smtClean="0">
                <a:latin typeface="Times New Roman" pitchFamily="18" charset="0"/>
                <a:cs typeface="Times New Roman" pitchFamily="18" charset="0"/>
                <a:hlinkClick r:id="rId3"/>
              </a:rPr>
              <a:t>]</a:t>
            </a:r>
            <a:endParaRPr lang="en-US" sz="3600" baseline="30000"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3893793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36</TotalTime>
  <Words>966</Words>
  <Application>Microsoft Office PowerPoint</Application>
  <PresentationFormat>On-screen Show (4:3)</PresentationFormat>
  <Paragraphs>176</Paragraphs>
  <Slides>47</Slides>
  <Notes>18</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Thatch</vt:lpstr>
      <vt:lpstr>Mannerism </vt:lpstr>
      <vt:lpstr>PowerPoint Presentation</vt:lpstr>
      <vt:lpstr>The word mannerism derives from the Italian maniera, meaning "style" or "manner"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Pontormo</vt:lpstr>
      <vt:lpstr> The Deposition from the Cross</vt:lpstr>
      <vt:lpstr>PowerPoint Presentation</vt:lpstr>
      <vt:lpstr>PowerPoint Presentation</vt:lpstr>
      <vt:lpstr>PowerPoint Presentation</vt:lpstr>
      <vt:lpstr>High maniera</vt:lpstr>
      <vt:lpstr>PowerPoint Presentation</vt:lpstr>
      <vt:lpstr>Madonna with long  neck</vt:lpstr>
      <vt:lpstr>The deposition  from the cross</vt:lpstr>
      <vt:lpstr>PowerPoint Presentation</vt:lpstr>
      <vt:lpstr>Baroque </vt:lpstr>
      <vt:lpstr>Baroque</vt:lpstr>
      <vt:lpstr>Background</vt:lpstr>
      <vt:lpstr>PowerPoint Presentation</vt:lpstr>
      <vt:lpstr>Origins and influence</vt:lpstr>
      <vt:lpstr>PowerPoint Presentation</vt:lpstr>
      <vt:lpstr>subjects</vt:lpstr>
      <vt:lpstr>Style and technique</vt:lpstr>
      <vt:lpstr>Protestant </vt:lpstr>
      <vt:lpstr>Annibale Carracci</vt:lpstr>
      <vt:lpstr>PowerPoint Presentation</vt:lpstr>
      <vt:lpstr>Flight into Egypt</vt:lpstr>
      <vt:lpstr>Explanation</vt:lpstr>
      <vt:lpstr>Christ appearing to St Peter on the Appian way</vt:lpstr>
      <vt:lpstr>Explanation</vt:lpstr>
      <vt:lpstr>Michelangelo Merisi da Caravaggio</vt:lpstr>
      <vt:lpstr>PowerPoint Presentation</vt:lpstr>
      <vt:lpstr>Beheading of St John the Baptist</vt:lpstr>
      <vt:lpstr>PowerPoint Presentation</vt:lpstr>
      <vt:lpstr>PowerPoint Presentation</vt:lpstr>
      <vt:lpstr>Crucifixion of St Peter</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Turn Back</dc:creator>
  <cp:lastModifiedBy>Turn Back</cp:lastModifiedBy>
  <cp:revision>21</cp:revision>
  <dcterms:created xsi:type="dcterms:W3CDTF">2019-03-15T04:26:28Z</dcterms:created>
  <dcterms:modified xsi:type="dcterms:W3CDTF">2019-03-15T05:02:54Z</dcterms:modified>
</cp:coreProperties>
</file>