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slides/slide9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2"/>
  </p:notesMasterIdLst>
  <p:sldIdLst>
    <p:sldId id="256" r:id="rId2"/>
    <p:sldId id="257" r:id="rId3"/>
    <p:sldId id="258" r:id="rId4"/>
    <p:sldId id="259" r:id="rId5"/>
    <p:sldId id="263" r:id="rId6"/>
    <p:sldId id="260" r:id="rId7"/>
    <p:sldId id="261" r:id="rId8"/>
    <p:sldId id="262" r:id="rId9"/>
    <p:sldId id="264" r:id="rId10"/>
    <p:sldId id="265" r:id="rId11"/>
    <p:sldId id="266" r:id="rId12"/>
    <p:sldId id="267" r:id="rId13"/>
    <p:sldId id="268" r:id="rId14"/>
    <p:sldId id="269" r:id="rId15"/>
    <p:sldId id="278" r:id="rId16"/>
    <p:sldId id="279" r:id="rId17"/>
    <p:sldId id="280" r:id="rId18"/>
    <p:sldId id="281" r:id="rId19"/>
    <p:sldId id="271" r:id="rId20"/>
    <p:sldId id="282" r:id="rId21"/>
    <p:sldId id="288" r:id="rId22"/>
    <p:sldId id="283" r:id="rId23"/>
    <p:sldId id="284" r:id="rId24"/>
    <p:sldId id="285" r:id="rId25"/>
    <p:sldId id="286" r:id="rId26"/>
    <p:sldId id="319" r:id="rId27"/>
    <p:sldId id="289" r:id="rId28"/>
    <p:sldId id="290" r:id="rId29"/>
    <p:sldId id="291" r:id="rId30"/>
    <p:sldId id="292" r:id="rId31"/>
    <p:sldId id="320" r:id="rId32"/>
    <p:sldId id="321" r:id="rId33"/>
    <p:sldId id="322" r:id="rId34"/>
    <p:sldId id="323" r:id="rId35"/>
    <p:sldId id="324" r:id="rId36"/>
    <p:sldId id="325" r:id="rId37"/>
    <p:sldId id="326" r:id="rId38"/>
    <p:sldId id="327" r:id="rId39"/>
    <p:sldId id="328" r:id="rId40"/>
    <p:sldId id="329" r:id="rId41"/>
    <p:sldId id="330" r:id="rId42"/>
    <p:sldId id="346" r:id="rId43"/>
    <p:sldId id="333" r:id="rId44"/>
    <p:sldId id="334" r:id="rId45"/>
    <p:sldId id="293" r:id="rId46"/>
    <p:sldId id="332" r:id="rId47"/>
    <p:sldId id="331" r:id="rId48"/>
    <p:sldId id="295" r:id="rId49"/>
    <p:sldId id="296" r:id="rId50"/>
    <p:sldId id="297" r:id="rId51"/>
    <p:sldId id="298" r:id="rId52"/>
    <p:sldId id="299" r:id="rId53"/>
    <p:sldId id="300" r:id="rId54"/>
    <p:sldId id="335" r:id="rId55"/>
    <p:sldId id="301" r:id="rId56"/>
    <p:sldId id="302" r:id="rId57"/>
    <p:sldId id="337" r:id="rId58"/>
    <p:sldId id="303" r:id="rId59"/>
    <p:sldId id="304" r:id="rId60"/>
    <p:sldId id="338" r:id="rId61"/>
    <p:sldId id="310" r:id="rId62"/>
    <p:sldId id="339" r:id="rId63"/>
    <p:sldId id="312" r:id="rId64"/>
    <p:sldId id="313" r:id="rId65"/>
    <p:sldId id="314" r:id="rId66"/>
    <p:sldId id="315" r:id="rId67"/>
    <p:sldId id="341" r:id="rId68"/>
    <p:sldId id="316" r:id="rId69"/>
    <p:sldId id="318" r:id="rId70"/>
    <p:sldId id="336" r:id="rId71"/>
    <p:sldId id="342" r:id="rId72"/>
    <p:sldId id="343" r:id="rId73"/>
    <p:sldId id="368" r:id="rId74"/>
    <p:sldId id="347" r:id="rId75"/>
    <p:sldId id="349" r:id="rId76"/>
    <p:sldId id="360" r:id="rId77"/>
    <p:sldId id="361" r:id="rId78"/>
    <p:sldId id="363" r:id="rId79"/>
    <p:sldId id="358" r:id="rId80"/>
    <p:sldId id="362" r:id="rId81"/>
    <p:sldId id="350" r:id="rId82"/>
    <p:sldId id="365" r:id="rId83"/>
    <p:sldId id="364" r:id="rId84"/>
    <p:sldId id="367" r:id="rId85"/>
    <p:sldId id="351" r:id="rId86"/>
    <p:sldId id="348" r:id="rId87"/>
    <p:sldId id="357" r:id="rId88"/>
    <p:sldId id="359" r:id="rId89"/>
    <p:sldId id="352" r:id="rId90"/>
    <p:sldId id="353" r:id="rId91"/>
    <p:sldId id="369" r:id="rId92"/>
    <p:sldId id="370" r:id="rId93"/>
    <p:sldId id="371" r:id="rId94"/>
    <p:sldId id="374" r:id="rId95"/>
    <p:sldId id="372" r:id="rId96"/>
    <p:sldId id="373" r:id="rId97"/>
    <p:sldId id="375" r:id="rId98"/>
    <p:sldId id="376" r:id="rId99"/>
    <p:sldId id="377" r:id="rId100"/>
    <p:sldId id="378" r:id="rId10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1" d="100"/>
          <a:sy n="71" d="100"/>
        </p:scale>
        <p:origin x="-1272" y="5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8DF755-9B85-4F60-B4F2-8800FA84F4CC}" type="datetimeFigureOut">
              <a:rPr lang="en-US" smtClean="0"/>
              <a:pPr/>
              <a:t>3/29/2020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65DE34-B81A-4490-B0F4-CB27222B791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965DE34-B81A-4490-B0F4-CB27222B791E}"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8D18EC2-E9F6-4F69-98A8-05714B89AE8C}" type="datetimeFigureOut">
              <a:rPr lang="en-US" smtClean="0"/>
              <a:pPr/>
              <a:t>3/29/2020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20260F7-03F7-4C06-B418-D68915CEFD7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D18EC2-E9F6-4F69-98A8-05714B89AE8C}" type="datetimeFigureOut">
              <a:rPr lang="en-US" smtClean="0"/>
              <a:pPr/>
              <a:t>3/29/2020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0260F7-03F7-4C06-B418-D68915CEFD7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D18EC2-E9F6-4F69-98A8-05714B89AE8C}" type="datetimeFigureOut">
              <a:rPr lang="en-US" smtClean="0"/>
              <a:pPr/>
              <a:t>3/29/2020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0260F7-03F7-4C06-B418-D68915CEFD7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D18EC2-E9F6-4F69-98A8-05714B89AE8C}" type="datetimeFigureOut">
              <a:rPr lang="en-US" smtClean="0"/>
              <a:pPr/>
              <a:t>3/29/2020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0260F7-03F7-4C06-B418-D68915CEFD7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8D18EC2-E9F6-4F69-98A8-05714B89AE8C}" type="datetimeFigureOut">
              <a:rPr lang="en-US" smtClean="0"/>
              <a:pPr/>
              <a:t>3/29/2020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0260F7-03F7-4C06-B418-D68915CEFD7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8D18EC2-E9F6-4F69-98A8-05714B89AE8C}" type="datetimeFigureOut">
              <a:rPr lang="en-US" smtClean="0"/>
              <a:pPr/>
              <a:t>3/29/2020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0260F7-03F7-4C06-B418-D68915CEFD7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8D18EC2-E9F6-4F69-98A8-05714B89AE8C}" type="datetimeFigureOut">
              <a:rPr lang="en-US" smtClean="0"/>
              <a:pPr/>
              <a:t>3/29/2020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0260F7-03F7-4C06-B418-D68915CEFD7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8D18EC2-E9F6-4F69-98A8-05714B89AE8C}" type="datetimeFigureOut">
              <a:rPr lang="en-US" smtClean="0"/>
              <a:pPr/>
              <a:t>3/29/2020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0260F7-03F7-4C06-B418-D68915CEFD7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D18EC2-E9F6-4F69-98A8-05714B89AE8C}" type="datetimeFigureOut">
              <a:rPr lang="en-US" smtClean="0"/>
              <a:pPr/>
              <a:t>3/29/2020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0260F7-03F7-4C06-B418-D68915CEFD7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8D18EC2-E9F6-4F69-98A8-05714B89AE8C}" type="datetimeFigureOut">
              <a:rPr lang="en-US" smtClean="0"/>
              <a:pPr/>
              <a:t>3/29/2020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0260F7-03F7-4C06-B418-D68915CEFD7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8D18EC2-E9F6-4F69-98A8-05714B89AE8C}" type="datetimeFigureOut">
              <a:rPr lang="en-US" smtClean="0"/>
              <a:pPr/>
              <a:t>3/29/2020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20260F7-03F7-4C06-B418-D68915CEFD74}"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8D18EC2-E9F6-4F69-98A8-05714B89AE8C}" type="datetimeFigureOut">
              <a:rPr lang="en-US" smtClean="0"/>
              <a:pPr/>
              <a:t>3/29/2020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20260F7-03F7-4C06-B418-D68915CEFD74}"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PROCESSING TISSUES FOR </a:t>
            </a:r>
            <a:br>
              <a:rPr lang="en-US" dirty="0" smtClean="0"/>
            </a:br>
            <a:r>
              <a:rPr lang="en-US" dirty="0" smtClean="0"/>
              <a:t>HISTOTECHNOLOGY</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685800"/>
            <a:ext cx="6858000" cy="1143000"/>
          </a:xfrm>
        </p:spPr>
        <p:txBody>
          <a:bodyPr>
            <a:noAutofit/>
          </a:bodyPr>
          <a:lstStyle/>
          <a:p>
            <a:r>
              <a:rPr lang="en-US" sz="4400" dirty="0" smtClean="0"/>
              <a:t>PROCESSING TISSUES FOR </a:t>
            </a:r>
            <a:br>
              <a:rPr lang="en-US" sz="4400" dirty="0" smtClean="0"/>
            </a:br>
            <a:r>
              <a:rPr lang="en-US" sz="4400" dirty="0" smtClean="0"/>
              <a:t>HISTOTECHNOLOGY</a:t>
            </a:r>
            <a:endParaRPr lang="en-US" sz="4000" dirty="0"/>
          </a:p>
        </p:txBody>
      </p:sp>
      <p:sp>
        <p:nvSpPr>
          <p:cNvPr id="3" name="Content Placeholder 2"/>
          <p:cNvSpPr>
            <a:spLocks noGrp="1"/>
          </p:cNvSpPr>
          <p:nvPr>
            <p:ph idx="1"/>
          </p:nvPr>
        </p:nvSpPr>
        <p:spPr/>
        <p:txBody>
          <a:bodyPr/>
          <a:lstStyle/>
          <a:p>
            <a:pPr>
              <a:buNone/>
            </a:pPr>
            <a:r>
              <a:rPr lang="en-US" sz="3200" dirty="0" smtClean="0">
                <a:solidFill>
                  <a:srgbClr val="FF0000"/>
                </a:solidFill>
              </a:rPr>
              <a:t>    Formaldehyde ; Formalin</a:t>
            </a:r>
          </a:p>
          <a:p>
            <a:r>
              <a:rPr lang="en-US" dirty="0" smtClean="0"/>
              <a:t>Commercial formaldehyde is a saturated solution of formaldehyde (H.CHO) gas in water, 40% gas by weight.</a:t>
            </a:r>
          </a:p>
          <a:p>
            <a:r>
              <a:rPr lang="en-US" dirty="0" smtClean="0"/>
              <a:t> A mixture of 10mL formalin with 90mL of water and saline is known a 10 % formalin</a:t>
            </a:r>
          </a:p>
          <a:p>
            <a:r>
              <a:rPr lang="en-US" dirty="0" smtClean="0"/>
              <a:t>Formation of </a:t>
            </a:r>
            <a:r>
              <a:rPr lang="en-US" dirty="0" err="1" smtClean="0"/>
              <a:t>para</a:t>
            </a:r>
            <a:r>
              <a:rPr lang="en-US" dirty="0" smtClean="0"/>
              <a:t>-formaldehyde</a:t>
            </a:r>
          </a:p>
          <a:p>
            <a:r>
              <a:rPr lang="en-US" dirty="0" smtClean="0"/>
              <a:t>Formation of formic acid</a:t>
            </a:r>
          </a:p>
          <a:p>
            <a:endParaRPr lang="en-US" dirty="0" smtClean="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r>
              <a:rPr lang="en-US" dirty="0" smtClean="0"/>
              <a:t>	    FROZEN SECTIONING</a:t>
            </a:r>
            <a:endParaRPr lang="en-US" dirty="0"/>
          </a:p>
        </p:txBody>
      </p:sp>
      <p:sp>
        <p:nvSpPr>
          <p:cNvPr id="3" name="Content Placeholder 2"/>
          <p:cNvSpPr>
            <a:spLocks noGrp="1"/>
          </p:cNvSpPr>
          <p:nvPr>
            <p:ph idx="1"/>
          </p:nvPr>
        </p:nvSpPr>
        <p:spPr>
          <a:xfrm>
            <a:off x="457200" y="1447800"/>
            <a:ext cx="8229600" cy="4876800"/>
          </a:xfrm>
        </p:spPr>
        <p:txBody>
          <a:bodyPr>
            <a:normAutofit fontScale="92500" lnSpcReduction="20000"/>
          </a:bodyPr>
          <a:lstStyle/>
          <a:p>
            <a:r>
              <a:rPr lang="en-US" dirty="0" smtClean="0"/>
              <a:t>Now tissue blocks are put in a microtome. Using manual or quick advance, trim the blocks until desired tissue section is obtained</a:t>
            </a:r>
          </a:p>
          <a:p>
            <a:r>
              <a:rPr lang="en-US" dirty="0" smtClean="0"/>
              <a:t>At this point it is good to close the cabinet for a minute or 2 to allow temperatures to equilibrate, using this time to get slides and stains ready</a:t>
            </a:r>
          </a:p>
          <a:p>
            <a:r>
              <a:rPr lang="en-US" dirty="0" smtClean="0"/>
              <a:t>Cryostats cuts individual sections not the ribbon</a:t>
            </a:r>
          </a:p>
          <a:p>
            <a:r>
              <a:rPr lang="en-US" dirty="0" smtClean="0"/>
              <a:t>Then cryostat is opened and a clean glass slide is put under the section</a:t>
            </a:r>
          </a:p>
          <a:p>
            <a:r>
              <a:rPr lang="en-US" dirty="0" smtClean="0"/>
              <a:t>No adhesive material is used, fresh unfixed tissue will adhere with slide easily</a:t>
            </a:r>
          </a:p>
          <a:p>
            <a:r>
              <a:rPr lang="en-US" dirty="0" err="1" smtClean="0"/>
              <a:t>Hematoxylin</a:t>
            </a:r>
            <a:r>
              <a:rPr lang="en-US" dirty="0" smtClean="0"/>
              <a:t>-eosin and polychrome </a:t>
            </a:r>
            <a:r>
              <a:rPr lang="en-US" dirty="0" err="1" smtClean="0"/>
              <a:t>methylene</a:t>
            </a:r>
            <a:r>
              <a:rPr lang="en-US" dirty="0" smtClean="0"/>
              <a:t> blue staining techniques are more commonly used for frozen sections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704088"/>
            <a:ext cx="7239000" cy="1143000"/>
          </a:xfrm>
        </p:spPr>
        <p:txBody>
          <a:bodyPr>
            <a:noAutofit/>
          </a:bodyPr>
          <a:lstStyle/>
          <a:p>
            <a:r>
              <a:rPr lang="en-US" sz="4400" dirty="0" smtClean="0"/>
              <a:t>PROCESSING TISSUES FOR </a:t>
            </a:r>
            <a:br>
              <a:rPr lang="en-US" sz="4400" dirty="0" smtClean="0"/>
            </a:br>
            <a:r>
              <a:rPr lang="en-US" sz="4400" dirty="0" smtClean="0"/>
              <a:t>HISTOTECHNOLOGY</a:t>
            </a:r>
            <a:endParaRPr lang="en-US" sz="4000" dirty="0"/>
          </a:p>
        </p:txBody>
      </p:sp>
      <p:sp>
        <p:nvSpPr>
          <p:cNvPr id="3" name="Content Placeholder 2"/>
          <p:cNvSpPr>
            <a:spLocks noGrp="1"/>
          </p:cNvSpPr>
          <p:nvPr>
            <p:ph idx="1"/>
          </p:nvPr>
        </p:nvSpPr>
        <p:spPr/>
        <p:txBody>
          <a:bodyPr>
            <a:normAutofit lnSpcReduction="10000"/>
          </a:bodyPr>
          <a:lstStyle/>
          <a:p>
            <a:pPr>
              <a:buNone/>
            </a:pPr>
            <a:r>
              <a:rPr lang="en-US" dirty="0" smtClean="0"/>
              <a:t>    </a:t>
            </a:r>
            <a:r>
              <a:rPr lang="en-US" sz="3200" dirty="0" smtClean="0">
                <a:solidFill>
                  <a:srgbClr val="FF0000"/>
                </a:solidFill>
              </a:rPr>
              <a:t>Nature of Formalin Action</a:t>
            </a:r>
            <a:endParaRPr lang="en-US" dirty="0" smtClean="0">
              <a:solidFill>
                <a:srgbClr val="FF0000"/>
              </a:solidFill>
            </a:endParaRPr>
          </a:p>
          <a:p>
            <a:r>
              <a:rPr lang="en-US" dirty="0" smtClean="0"/>
              <a:t>The </a:t>
            </a:r>
            <a:r>
              <a:rPr lang="en-US" dirty="0" err="1" smtClean="0"/>
              <a:t>aldehyde</a:t>
            </a:r>
            <a:r>
              <a:rPr lang="en-US" dirty="0" smtClean="0"/>
              <a:t> group in formalin permits many reactions with tissue components especially polymerization action.</a:t>
            </a:r>
          </a:p>
          <a:p>
            <a:r>
              <a:rPr lang="en-US" dirty="0" smtClean="0"/>
              <a:t>Resulting in alteration in cell </a:t>
            </a:r>
            <a:r>
              <a:rPr lang="en-US" dirty="0" err="1" smtClean="0"/>
              <a:t>physio</a:t>
            </a:r>
            <a:r>
              <a:rPr lang="en-US" dirty="0" smtClean="0"/>
              <a:t>-chemistry</a:t>
            </a:r>
          </a:p>
          <a:p>
            <a:r>
              <a:rPr lang="en-US" dirty="0" smtClean="0"/>
              <a:t>Reactivity of tissues towards certain </a:t>
            </a:r>
            <a:r>
              <a:rPr lang="en-US" dirty="0" err="1" smtClean="0"/>
              <a:t>histochemical</a:t>
            </a:r>
            <a:r>
              <a:rPr lang="en-US" dirty="0" smtClean="0"/>
              <a:t> stains alters</a:t>
            </a:r>
          </a:p>
          <a:p>
            <a:r>
              <a:rPr lang="en-US" dirty="0" smtClean="0"/>
              <a:t>Such changes can be altered by washing the specimen with water or by putting the specimen in formalin for about 6-24 hours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704088"/>
            <a:ext cx="7239000" cy="1143000"/>
          </a:xfrm>
        </p:spPr>
        <p:txBody>
          <a:bodyPr>
            <a:noAutofit/>
          </a:bodyPr>
          <a:lstStyle/>
          <a:p>
            <a:r>
              <a:rPr lang="en-US" sz="4400" dirty="0" smtClean="0"/>
              <a:t>PROCESSING TISSUES FOR </a:t>
            </a:r>
            <a:br>
              <a:rPr lang="en-US" sz="4400" dirty="0" smtClean="0"/>
            </a:br>
            <a:r>
              <a:rPr lang="en-US" sz="4400" dirty="0" smtClean="0"/>
              <a:t>HISTOTECHNOLOGY</a:t>
            </a:r>
            <a:endParaRPr lang="en-US" sz="4000" dirty="0"/>
          </a:p>
        </p:txBody>
      </p:sp>
      <p:sp>
        <p:nvSpPr>
          <p:cNvPr id="3" name="Content Placeholder 2"/>
          <p:cNvSpPr>
            <a:spLocks noGrp="1"/>
          </p:cNvSpPr>
          <p:nvPr>
            <p:ph idx="1"/>
          </p:nvPr>
        </p:nvSpPr>
        <p:spPr/>
        <p:txBody>
          <a:bodyPr/>
          <a:lstStyle/>
          <a:p>
            <a:pPr>
              <a:buNone/>
            </a:pPr>
            <a:r>
              <a:rPr lang="en-US" dirty="0" smtClean="0"/>
              <a:t>    </a:t>
            </a:r>
            <a:r>
              <a:rPr lang="en-US" sz="3200" dirty="0" smtClean="0">
                <a:solidFill>
                  <a:srgbClr val="FF0000"/>
                </a:solidFill>
              </a:rPr>
              <a:t>Formalin fixation and temperature</a:t>
            </a:r>
            <a:endParaRPr lang="en-US" dirty="0" smtClean="0">
              <a:solidFill>
                <a:srgbClr val="FF0000"/>
              </a:solidFill>
            </a:endParaRPr>
          </a:p>
          <a:p>
            <a:r>
              <a:rPr lang="en-US" dirty="0" smtClean="0"/>
              <a:t>A block of average tissue (not fatty) </a:t>
            </a:r>
            <a:r>
              <a:rPr lang="en-US" dirty="0" err="1" smtClean="0"/>
              <a:t>upto</a:t>
            </a:r>
            <a:r>
              <a:rPr lang="en-US" dirty="0" smtClean="0"/>
              <a:t> 4mm thick will be adequately fixed in 10-20 times its volume of buffered neutral formalin in about 8 hours at room temperature</a:t>
            </a:r>
          </a:p>
          <a:p>
            <a:r>
              <a:rPr lang="en-US" dirty="0" smtClean="0"/>
              <a:t>Time can be shortened 25-40% if the fixative’s temperature is raised to 45</a:t>
            </a:r>
            <a:r>
              <a:rPr lang="en-US" dirty="0" smtClean="0">
                <a:latin typeface="Lucida Sans Unicode"/>
                <a:cs typeface="Lucida Sans Unicode"/>
              </a:rPr>
              <a:t>℃</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04088"/>
            <a:ext cx="7315200" cy="1143000"/>
          </a:xfrm>
        </p:spPr>
        <p:txBody>
          <a:bodyPr>
            <a:noAutofit/>
          </a:bodyPr>
          <a:lstStyle/>
          <a:p>
            <a:r>
              <a:rPr lang="en-US" sz="4400" dirty="0" smtClean="0"/>
              <a:t>PROCESSING TISSUES FOR </a:t>
            </a:r>
            <a:br>
              <a:rPr lang="en-US" sz="4400" dirty="0" smtClean="0"/>
            </a:br>
            <a:r>
              <a:rPr lang="en-US" sz="4400" dirty="0" smtClean="0"/>
              <a:t>HISTOTECHNOLOGY</a:t>
            </a:r>
            <a:endParaRPr lang="en-US" sz="4000" dirty="0"/>
          </a:p>
        </p:txBody>
      </p:sp>
      <p:sp>
        <p:nvSpPr>
          <p:cNvPr id="3" name="Content Placeholder 2"/>
          <p:cNvSpPr>
            <a:spLocks noGrp="1"/>
          </p:cNvSpPr>
          <p:nvPr>
            <p:ph idx="1"/>
          </p:nvPr>
        </p:nvSpPr>
        <p:spPr>
          <a:xfrm>
            <a:off x="457200" y="1828800"/>
            <a:ext cx="8229600" cy="4495800"/>
          </a:xfrm>
        </p:spPr>
        <p:txBody>
          <a:bodyPr>
            <a:normAutofit fontScale="92500" lnSpcReduction="10000"/>
          </a:bodyPr>
          <a:lstStyle/>
          <a:p>
            <a:pPr>
              <a:buNone/>
            </a:pPr>
            <a:r>
              <a:rPr lang="en-US" sz="3000" dirty="0" smtClean="0">
                <a:solidFill>
                  <a:srgbClr val="FF0000"/>
                </a:solidFill>
              </a:rPr>
              <a:t>   Advantages of formalin</a:t>
            </a:r>
          </a:p>
          <a:p>
            <a:r>
              <a:rPr lang="en-US" dirty="0" smtClean="0"/>
              <a:t>Its cheap, easy to prepare and is relatively stable</a:t>
            </a:r>
          </a:p>
          <a:p>
            <a:r>
              <a:rPr lang="en-US" dirty="0" smtClean="0"/>
              <a:t>No special preliminary procedure is done before staining</a:t>
            </a:r>
          </a:p>
          <a:p>
            <a:r>
              <a:rPr lang="en-US" dirty="0" smtClean="0"/>
              <a:t>Frozen sections can be done more easily after formalin fixation</a:t>
            </a:r>
          </a:p>
          <a:p>
            <a:r>
              <a:rPr lang="en-US" dirty="0" smtClean="0"/>
              <a:t>Staining of fat can be easily done after its use</a:t>
            </a:r>
          </a:p>
          <a:p>
            <a:r>
              <a:rPr lang="en-US" dirty="0" smtClean="0"/>
              <a:t>Tissue enzyme study can be done</a:t>
            </a:r>
          </a:p>
          <a:p>
            <a:r>
              <a:rPr lang="en-US" dirty="0" smtClean="0"/>
              <a:t>Tissue penetration is well. Rendering them neither much hard nor brittle</a:t>
            </a:r>
          </a:p>
          <a:p>
            <a:r>
              <a:rPr lang="en-US" dirty="0" smtClean="0"/>
              <a:t>Natural tissue color can be restored with no great difficulty</a:t>
            </a:r>
          </a:p>
          <a:p>
            <a:r>
              <a:rPr lang="en-US" dirty="0" smtClean="0"/>
              <a:t>It’s the best fixative for CNS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04088"/>
            <a:ext cx="7315200" cy="896112"/>
          </a:xfrm>
        </p:spPr>
        <p:txBody>
          <a:bodyPr>
            <a:noAutofit/>
          </a:bodyPr>
          <a:lstStyle/>
          <a:p>
            <a:r>
              <a:rPr lang="en-US" sz="4400" dirty="0" smtClean="0"/>
              <a:t>PROCESSING TISSUES FOR </a:t>
            </a:r>
            <a:br>
              <a:rPr lang="en-US" sz="4400" dirty="0" smtClean="0"/>
            </a:br>
            <a:r>
              <a:rPr lang="en-US" sz="4400" dirty="0" smtClean="0"/>
              <a:t>HISTOTECHNOLOGY</a:t>
            </a:r>
            <a:endParaRPr lang="en-US" sz="4000" dirty="0"/>
          </a:p>
        </p:txBody>
      </p:sp>
      <p:sp>
        <p:nvSpPr>
          <p:cNvPr id="3" name="Content Placeholder 2"/>
          <p:cNvSpPr>
            <a:spLocks noGrp="1"/>
          </p:cNvSpPr>
          <p:nvPr>
            <p:ph idx="1"/>
          </p:nvPr>
        </p:nvSpPr>
        <p:spPr>
          <a:xfrm>
            <a:off x="457200" y="1600200"/>
            <a:ext cx="8229600" cy="5257800"/>
          </a:xfrm>
        </p:spPr>
        <p:txBody>
          <a:bodyPr>
            <a:normAutofit lnSpcReduction="10000"/>
          </a:bodyPr>
          <a:lstStyle/>
          <a:p>
            <a:pPr>
              <a:buNone/>
            </a:pPr>
            <a:r>
              <a:rPr lang="en-US" sz="3200" dirty="0" smtClean="0">
                <a:solidFill>
                  <a:srgbClr val="FF0000"/>
                </a:solidFill>
              </a:rPr>
              <a:t>   Disadvantages of Formalin</a:t>
            </a:r>
          </a:p>
          <a:p>
            <a:r>
              <a:rPr lang="en-US" dirty="0" smtClean="0"/>
              <a:t>Dermatitis of hands</a:t>
            </a:r>
          </a:p>
          <a:p>
            <a:r>
              <a:rPr lang="en-US" dirty="0" smtClean="0"/>
              <a:t>Its fumes cause irritation to the nostrils</a:t>
            </a:r>
          </a:p>
          <a:p>
            <a:r>
              <a:rPr lang="en-US" dirty="0" smtClean="0"/>
              <a:t>Asthma in allergic individuals</a:t>
            </a:r>
          </a:p>
          <a:p>
            <a:r>
              <a:rPr lang="en-US" dirty="0" smtClean="0"/>
              <a:t>The National Institute for Occupational Safety and Health (NIOSH)recommends that no worker be exposed to more than 1 part per million (</a:t>
            </a:r>
            <a:r>
              <a:rPr lang="en-US" dirty="0" err="1" smtClean="0"/>
              <a:t>ppm</a:t>
            </a:r>
            <a:r>
              <a:rPr lang="en-US" dirty="0" smtClean="0"/>
              <a:t>)of formaldehyde  for any 30 minute period. </a:t>
            </a:r>
          </a:p>
          <a:p>
            <a:r>
              <a:rPr lang="en-US" dirty="0" smtClean="0"/>
              <a:t>Reduction in pulmonary ventilating capacity is seen in industrial exposures.</a:t>
            </a:r>
          </a:p>
          <a:p>
            <a:r>
              <a:rPr lang="en-US" dirty="0" smtClean="0"/>
              <a:t>It forms dark-brown artifact pigment granules in spleen</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704088"/>
            <a:ext cx="7086600" cy="1143000"/>
          </a:xfrm>
        </p:spPr>
        <p:txBody>
          <a:bodyPr>
            <a:noAutofit/>
          </a:bodyPr>
          <a:lstStyle/>
          <a:p>
            <a:r>
              <a:rPr lang="en-US" sz="4400" dirty="0" smtClean="0"/>
              <a:t>PROCESSING TISSUES FOR </a:t>
            </a:r>
            <a:br>
              <a:rPr lang="en-US" sz="4400" dirty="0" smtClean="0"/>
            </a:br>
            <a:r>
              <a:rPr lang="en-US" sz="4400" dirty="0" smtClean="0"/>
              <a:t>HISTOTECHNOLOGY</a:t>
            </a:r>
            <a:endParaRPr lang="en-US" sz="4000" dirty="0"/>
          </a:p>
        </p:txBody>
      </p:sp>
      <p:sp>
        <p:nvSpPr>
          <p:cNvPr id="3" name="Content Placeholder 2"/>
          <p:cNvSpPr>
            <a:spLocks noGrp="1"/>
          </p:cNvSpPr>
          <p:nvPr>
            <p:ph idx="1"/>
          </p:nvPr>
        </p:nvSpPr>
        <p:spPr/>
        <p:txBody>
          <a:bodyPr>
            <a:normAutofit fontScale="92500" lnSpcReduction="10000"/>
          </a:bodyPr>
          <a:lstStyle/>
          <a:p>
            <a:pPr>
              <a:buNone/>
            </a:pPr>
            <a:r>
              <a:rPr lang="en-US" sz="3000" dirty="0" smtClean="0">
                <a:solidFill>
                  <a:srgbClr val="FF0000"/>
                </a:solidFill>
              </a:rPr>
              <a:t>   REMOVAL OF FORMALIN PIGMENT </a:t>
            </a:r>
          </a:p>
          <a:p>
            <a:pPr>
              <a:buNone/>
            </a:pPr>
            <a:r>
              <a:rPr lang="en-US" dirty="0" smtClean="0"/>
              <a:t>    Its  relatively simple and is achieved by either of the following methods</a:t>
            </a:r>
          </a:p>
          <a:p>
            <a:r>
              <a:rPr lang="en-US" dirty="0" err="1" smtClean="0">
                <a:solidFill>
                  <a:srgbClr val="FF0000"/>
                </a:solidFill>
              </a:rPr>
              <a:t>Kardasewitsch’s</a:t>
            </a:r>
            <a:r>
              <a:rPr lang="en-US" dirty="0" smtClean="0">
                <a:solidFill>
                  <a:srgbClr val="FF0000"/>
                </a:solidFill>
              </a:rPr>
              <a:t> Method. </a:t>
            </a:r>
          </a:p>
          <a:p>
            <a:pPr marL="0" indent="0">
              <a:buNone/>
            </a:pPr>
            <a:r>
              <a:rPr lang="en-US" dirty="0" smtClean="0"/>
              <a:t>1. Bring sections down to water </a:t>
            </a:r>
          </a:p>
          <a:p>
            <a:pPr marL="0" indent="0">
              <a:buNone/>
            </a:pPr>
            <a:r>
              <a:rPr lang="en-US" dirty="0" smtClean="0"/>
              <a:t>2.Place the sections for 5 minutes to 3 hours, depending on   amount of pigment, in a mixture of </a:t>
            </a:r>
          </a:p>
          <a:p>
            <a:pPr marL="0" indent="0">
              <a:buNone/>
            </a:pPr>
            <a:r>
              <a:rPr lang="en-US" dirty="0" smtClean="0"/>
              <a:t>	70</a:t>
            </a:r>
            <a:r>
              <a:rPr lang="en-US" dirty="0"/>
              <a:t>% ethyl alcohol  		</a:t>
            </a:r>
            <a:r>
              <a:rPr lang="en-US" dirty="0" smtClean="0"/>
              <a:t>100 </a:t>
            </a:r>
            <a:r>
              <a:rPr lang="en-US" dirty="0"/>
              <a:t>ml </a:t>
            </a:r>
          </a:p>
          <a:p>
            <a:pPr marL="0" indent="0">
              <a:buNone/>
            </a:pPr>
            <a:r>
              <a:rPr lang="en-US" dirty="0"/>
              <a:t>	28% ammonia water 		1 or 2 ml </a:t>
            </a:r>
          </a:p>
          <a:p>
            <a:pPr marL="0" indent="0">
              <a:buNone/>
            </a:pPr>
            <a:r>
              <a:rPr lang="en-US" dirty="0" smtClean="0"/>
              <a:t>3. Wash </a:t>
            </a:r>
            <a:r>
              <a:rPr lang="en-US" dirty="0"/>
              <a:t>thoroughly in water</a:t>
            </a:r>
            <a:endParaRPr lang="en-US" dirty="0" smtClean="0"/>
          </a:p>
          <a:p>
            <a:pPr marL="0" indent="0">
              <a:buNone/>
            </a:pPr>
            <a:r>
              <a:rPr lang="en-US" dirty="0"/>
              <a:t>	</a:t>
            </a:r>
          </a:p>
        </p:txBody>
      </p:sp>
    </p:spTree>
    <p:extLst>
      <p:ext uri="{BB962C8B-B14F-4D97-AF65-F5344CB8AC3E}">
        <p14:creationId xmlns="" xmlns:p14="http://schemas.microsoft.com/office/powerpoint/2010/main" val="35623241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704088"/>
            <a:ext cx="7162800" cy="1143000"/>
          </a:xfrm>
        </p:spPr>
        <p:txBody>
          <a:bodyPr>
            <a:noAutofit/>
          </a:bodyPr>
          <a:lstStyle/>
          <a:p>
            <a:r>
              <a:rPr lang="en-US" sz="4400" dirty="0" smtClean="0"/>
              <a:t>PROCESSING TISSUES FOR </a:t>
            </a:r>
            <a:br>
              <a:rPr lang="en-US" sz="4400" dirty="0" smtClean="0"/>
            </a:br>
            <a:r>
              <a:rPr lang="en-US" sz="4400" dirty="0" smtClean="0"/>
              <a:t>HISTOTECHNOLOGY</a:t>
            </a:r>
            <a:endParaRPr lang="en-US" sz="4000" dirty="0"/>
          </a:p>
        </p:txBody>
      </p:sp>
      <p:sp>
        <p:nvSpPr>
          <p:cNvPr id="3" name="Content Placeholder 2"/>
          <p:cNvSpPr>
            <a:spLocks noGrp="1"/>
          </p:cNvSpPr>
          <p:nvPr>
            <p:ph idx="1"/>
          </p:nvPr>
        </p:nvSpPr>
        <p:spPr>
          <a:xfrm>
            <a:off x="457200" y="1935480"/>
            <a:ext cx="8229600" cy="4693920"/>
          </a:xfrm>
        </p:spPr>
        <p:txBody>
          <a:bodyPr>
            <a:normAutofit fontScale="92500" lnSpcReduction="20000"/>
          </a:bodyPr>
          <a:lstStyle/>
          <a:p>
            <a:pPr>
              <a:buNone/>
            </a:pPr>
            <a:r>
              <a:rPr lang="en-US" u="sng" dirty="0" smtClean="0">
                <a:solidFill>
                  <a:srgbClr val="FF0000"/>
                </a:solidFill>
              </a:rPr>
              <a:t> Lillie's </a:t>
            </a:r>
            <a:r>
              <a:rPr lang="en-US" u="sng" dirty="0">
                <a:solidFill>
                  <a:srgbClr val="FF0000"/>
                </a:solidFill>
              </a:rPr>
              <a:t>Method. </a:t>
            </a:r>
            <a:endParaRPr lang="en-US" u="sng" dirty="0" smtClean="0">
              <a:solidFill>
                <a:srgbClr val="FF0000"/>
              </a:solidFill>
            </a:endParaRPr>
          </a:p>
          <a:p>
            <a:r>
              <a:rPr lang="en-US" dirty="0" smtClean="0"/>
              <a:t>After </a:t>
            </a:r>
            <a:r>
              <a:rPr lang="en-US" dirty="0"/>
              <a:t>bringing down to water, place the </a:t>
            </a:r>
            <a:r>
              <a:rPr lang="en-US" dirty="0" smtClean="0"/>
              <a:t>sections </a:t>
            </a:r>
            <a:r>
              <a:rPr lang="en-US" dirty="0"/>
              <a:t>for 1 to 5 minutes in a mixture of </a:t>
            </a:r>
            <a:endParaRPr lang="en-US" dirty="0" smtClean="0"/>
          </a:p>
          <a:p>
            <a:pPr marL="0" indent="0">
              <a:buNone/>
            </a:pPr>
            <a:r>
              <a:rPr lang="en-US" dirty="0"/>
              <a:t>	</a:t>
            </a:r>
            <a:r>
              <a:rPr lang="en-US" dirty="0" smtClean="0"/>
              <a:t>Acetone </a:t>
            </a:r>
            <a:r>
              <a:rPr lang="en-US" dirty="0"/>
              <a:t>	</a:t>
            </a:r>
            <a:r>
              <a:rPr lang="en-US" dirty="0" smtClean="0"/>
              <a:t>			50 </a:t>
            </a:r>
            <a:r>
              <a:rPr lang="en-US" dirty="0"/>
              <a:t>ml </a:t>
            </a:r>
          </a:p>
          <a:p>
            <a:pPr marL="0" indent="0">
              <a:buNone/>
            </a:pPr>
            <a:r>
              <a:rPr lang="en-US" dirty="0"/>
              <a:t>	</a:t>
            </a:r>
            <a:r>
              <a:rPr lang="en-US" dirty="0" smtClean="0"/>
              <a:t>3 </a:t>
            </a:r>
            <a:r>
              <a:rPr lang="en-US" dirty="0" err="1"/>
              <a:t>vol</a:t>
            </a:r>
            <a:r>
              <a:rPr lang="en-US" dirty="0"/>
              <a:t> hydrogen peroxide 	</a:t>
            </a:r>
            <a:r>
              <a:rPr lang="en-US" dirty="0" smtClean="0"/>
              <a:t>	50 </a:t>
            </a:r>
            <a:r>
              <a:rPr lang="en-US" dirty="0"/>
              <a:t>ml </a:t>
            </a:r>
          </a:p>
          <a:p>
            <a:pPr marL="0" indent="0">
              <a:buNone/>
            </a:pPr>
            <a:r>
              <a:rPr lang="en-US" dirty="0"/>
              <a:t>	</a:t>
            </a:r>
            <a:r>
              <a:rPr lang="en-US" dirty="0" smtClean="0"/>
              <a:t>28</a:t>
            </a:r>
            <a:r>
              <a:rPr lang="en-US" dirty="0"/>
              <a:t>% ammonia water </a:t>
            </a:r>
            <a:r>
              <a:rPr lang="en-US" dirty="0" smtClean="0"/>
              <a:t>	</a:t>
            </a:r>
            <a:r>
              <a:rPr lang="en-US" dirty="0"/>
              <a:t>	</a:t>
            </a:r>
            <a:r>
              <a:rPr lang="en-US" dirty="0" smtClean="0"/>
              <a:t>	1 </a:t>
            </a:r>
            <a:r>
              <a:rPr lang="en-US" dirty="0"/>
              <a:t>ml </a:t>
            </a:r>
          </a:p>
          <a:p>
            <a:r>
              <a:rPr lang="en-US" dirty="0"/>
              <a:t>This should be followed by washing in 70% alcohol and </a:t>
            </a:r>
            <a:br>
              <a:rPr lang="en-US" dirty="0"/>
            </a:br>
            <a:r>
              <a:rPr lang="en-US" dirty="0"/>
              <a:t>then in running water. </a:t>
            </a:r>
          </a:p>
          <a:p>
            <a:r>
              <a:rPr lang="en-US" u="sng" dirty="0">
                <a:solidFill>
                  <a:srgbClr val="FF0000"/>
                </a:solidFill>
              </a:rPr>
              <a:t>Picric Acid</a:t>
            </a:r>
            <a:r>
              <a:rPr lang="en-US" dirty="0"/>
              <a:t>. </a:t>
            </a:r>
            <a:endParaRPr lang="en-US" dirty="0" smtClean="0"/>
          </a:p>
          <a:p>
            <a:pPr>
              <a:buNone/>
            </a:pPr>
            <a:r>
              <a:rPr lang="en-US" dirty="0" smtClean="0"/>
              <a:t>    Place </a:t>
            </a:r>
            <a:r>
              <a:rPr lang="en-US" dirty="0"/>
              <a:t>sections (after bringing to water) in </a:t>
            </a:r>
            <a:br>
              <a:rPr lang="en-US" dirty="0"/>
            </a:br>
            <a:r>
              <a:rPr lang="en-US" dirty="0"/>
              <a:t>a saturated alcoholic solution of picric acid for 5 minutes </a:t>
            </a:r>
            <a:br>
              <a:rPr lang="en-US" dirty="0"/>
            </a:br>
            <a:r>
              <a:rPr lang="en-US" dirty="0"/>
              <a:t>to 2 hours. Then wash for 10 to 15 minutes in running tap </a:t>
            </a:r>
            <a:br>
              <a:rPr lang="en-US" dirty="0"/>
            </a:br>
            <a:r>
              <a:rPr lang="en-US" dirty="0"/>
              <a:t>water. </a:t>
            </a:r>
          </a:p>
          <a:p>
            <a:endParaRPr lang="en-US" dirty="0"/>
          </a:p>
        </p:txBody>
      </p:sp>
    </p:spTree>
    <p:extLst>
      <p:ext uri="{BB962C8B-B14F-4D97-AF65-F5344CB8AC3E}">
        <p14:creationId xmlns="" xmlns:p14="http://schemas.microsoft.com/office/powerpoint/2010/main" val="41539695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704088"/>
            <a:ext cx="7239000" cy="1143000"/>
          </a:xfrm>
        </p:spPr>
        <p:txBody>
          <a:bodyPr>
            <a:noAutofit/>
          </a:bodyPr>
          <a:lstStyle/>
          <a:p>
            <a:r>
              <a:rPr lang="en-US" sz="4400" dirty="0" smtClean="0"/>
              <a:t>PROCESSING TISSUES FOR </a:t>
            </a:r>
            <a:br>
              <a:rPr lang="en-US" sz="4400" dirty="0" smtClean="0"/>
            </a:br>
            <a:r>
              <a:rPr lang="en-US" sz="4400" dirty="0" smtClean="0"/>
              <a:t>HISTOTECHNOLOGY</a:t>
            </a:r>
            <a:endParaRPr lang="en-US" sz="4000" dirty="0"/>
          </a:p>
        </p:txBody>
      </p:sp>
      <p:sp>
        <p:nvSpPr>
          <p:cNvPr id="3" name="Content Placeholder 2"/>
          <p:cNvSpPr>
            <a:spLocks noGrp="1"/>
          </p:cNvSpPr>
          <p:nvPr>
            <p:ph idx="1"/>
          </p:nvPr>
        </p:nvSpPr>
        <p:spPr>
          <a:xfrm>
            <a:off x="457200" y="1935480"/>
            <a:ext cx="8229600" cy="4693920"/>
          </a:xfrm>
        </p:spPr>
        <p:txBody>
          <a:bodyPr>
            <a:normAutofit fontScale="85000" lnSpcReduction="20000"/>
          </a:bodyPr>
          <a:lstStyle/>
          <a:p>
            <a:pPr marL="0" indent="0">
              <a:buNone/>
            </a:pPr>
            <a:r>
              <a:rPr lang="en-US" sz="3300" i="1" dirty="0">
                <a:solidFill>
                  <a:srgbClr val="FF0000"/>
                </a:solidFill>
              </a:rPr>
              <a:t>Routine Formalin Fixatives </a:t>
            </a:r>
            <a:endParaRPr lang="en-US" sz="3300" dirty="0">
              <a:solidFill>
                <a:srgbClr val="FF0000"/>
              </a:solidFill>
            </a:endParaRPr>
          </a:p>
          <a:p>
            <a:r>
              <a:rPr lang="en-US" dirty="0"/>
              <a:t>Traditionally </a:t>
            </a:r>
            <a:r>
              <a:rPr lang="en-US" dirty="0" err="1"/>
              <a:t>formol</a:t>
            </a:r>
            <a:r>
              <a:rPr lang="en-US" dirty="0"/>
              <a:t>-saline (usually buffered) has </a:t>
            </a:r>
            <a:r>
              <a:rPr lang="en-US" dirty="0" smtClean="0"/>
              <a:t> been </a:t>
            </a:r>
            <a:r>
              <a:rPr lang="en-US" dirty="0"/>
              <a:t>the most commonly used fixative in pathology. </a:t>
            </a:r>
          </a:p>
          <a:p>
            <a:pPr lvl="1"/>
            <a:r>
              <a:rPr lang="en-US" dirty="0"/>
              <a:t>10% </a:t>
            </a:r>
            <a:r>
              <a:rPr lang="en-US" dirty="0" err="1"/>
              <a:t>Formol</a:t>
            </a:r>
            <a:r>
              <a:rPr lang="en-US" dirty="0"/>
              <a:t>-Saline </a:t>
            </a:r>
          </a:p>
          <a:p>
            <a:pPr marL="0" indent="0">
              <a:buNone/>
            </a:pPr>
            <a:r>
              <a:rPr lang="en-US" dirty="0"/>
              <a:t>	</a:t>
            </a:r>
            <a:r>
              <a:rPr lang="en-US" dirty="0" smtClean="0"/>
              <a:t>Water </a:t>
            </a:r>
            <a:r>
              <a:rPr lang="en-US" dirty="0"/>
              <a:t>(preferably distilled) 	</a:t>
            </a:r>
            <a:r>
              <a:rPr lang="en-US" dirty="0" smtClean="0"/>
              <a:t>	900 </a:t>
            </a:r>
            <a:r>
              <a:rPr lang="en-US" dirty="0"/>
              <a:t>mL </a:t>
            </a:r>
          </a:p>
          <a:p>
            <a:pPr marL="0" indent="0">
              <a:buNone/>
            </a:pPr>
            <a:r>
              <a:rPr lang="en-US" dirty="0"/>
              <a:t>	</a:t>
            </a:r>
            <a:r>
              <a:rPr lang="en-US" dirty="0" smtClean="0"/>
              <a:t>Sodium </a:t>
            </a:r>
            <a:r>
              <a:rPr lang="en-US" dirty="0"/>
              <a:t>chloride 	</a:t>
            </a:r>
            <a:r>
              <a:rPr lang="en-US" dirty="0" smtClean="0"/>
              <a:t>		8.5 </a:t>
            </a:r>
            <a:r>
              <a:rPr lang="en-US" dirty="0"/>
              <a:t>g </a:t>
            </a:r>
          </a:p>
          <a:p>
            <a:pPr marL="0" indent="0">
              <a:buNone/>
            </a:pPr>
            <a:r>
              <a:rPr lang="en-US" dirty="0"/>
              <a:t>	</a:t>
            </a:r>
            <a:r>
              <a:rPr lang="en-US" dirty="0" smtClean="0"/>
              <a:t>Formalin </a:t>
            </a:r>
            <a:r>
              <a:rPr lang="en-US" dirty="0"/>
              <a:t>	</a:t>
            </a:r>
            <a:r>
              <a:rPr lang="en-US" dirty="0" smtClean="0"/>
              <a:t>			100 </a:t>
            </a:r>
            <a:r>
              <a:rPr lang="en-US" dirty="0"/>
              <a:t>mL </a:t>
            </a:r>
          </a:p>
          <a:p>
            <a:r>
              <a:rPr lang="en-US" dirty="0"/>
              <a:t>For better results, however, one should use buffered </a:t>
            </a:r>
            <a:br>
              <a:rPr lang="en-US" dirty="0"/>
            </a:br>
            <a:r>
              <a:rPr lang="en-US" dirty="0"/>
              <a:t>neutral formalin as recommended by Lillie. </a:t>
            </a:r>
          </a:p>
          <a:p>
            <a:pPr lvl="1"/>
            <a:r>
              <a:rPr lang="en-US" dirty="0"/>
              <a:t>10% Buffered Neutral Formalin </a:t>
            </a:r>
            <a:br>
              <a:rPr lang="en-US" dirty="0"/>
            </a:br>
            <a:r>
              <a:rPr lang="en-US" dirty="0" smtClean="0"/>
              <a:t>	Water </a:t>
            </a:r>
            <a:r>
              <a:rPr lang="en-US" dirty="0"/>
              <a:t>(distilled) </a:t>
            </a:r>
            <a:r>
              <a:rPr lang="en-US" dirty="0" smtClean="0"/>
              <a:t>			900 mL	</a:t>
            </a:r>
            <a:endParaRPr lang="en-US" dirty="0"/>
          </a:p>
          <a:p>
            <a:pPr marL="0" indent="0">
              <a:buNone/>
            </a:pPr>
            <a:r>
              <a:rPr lang="en-US" dirty="0" smtClean="0"/>
              <a:t>	NaH</a:t>
            </a:r>
            <a:r>
              <a:rPr lang="en-US" baseline="-25000" dirty="0" smtClean="0"/>
              <a:t>2</a:t>
            </a:r>
            <a:r>
              <a:rPr lang="en-US" dirty="0" smtClean="0"/>
              <a:t>PO</a:t>
            </a:r>
            <a:r>
              <a:rPr lang="en-US" sz="1900" dirty="0"/>
              <a:t>4</a:t>
            </a:r>
            <a:r>
              <a:rPr lang="en-US" dirty="0" smtClean="0"/>
              <a:t> </a:t>
            </a:r>
            <a:r>
              <a:rPr lang="en-US" dirty="0"/>
              <a:t>(anhydrous) </a:t>
            </a:r>
            <a:r>
              <a:rPr lang="en-US" dirty="0" smtClean="0"/>
              <a:t>		3.5 g</a:t>
            </a:r>
            <a:r>
              <a:rPr lang="en-US" dirty="0"/>
              <a:t/>
            </a:r>
            <a:br>
              <a:rPr lang="en-US" dirty="0"/>
            </a:br>
            <a:r>
              <a:rPr lang="en-US" dirty="0" smtClean="0"/>
              <a:t>	Na</a:t>
            </a:r>
            <a:r>
              <a:rPr lang="en-US" baseline="-25000" dirty="0" smtClean="0"/>
              <a:t>2</a:t>
            </a:r>
            <a:r>
              <a:rPr lang="en-US" dirty="0" smtClean="0"/>
              <a:t>HPO</a:t>
            </a:r>
            <a:r>
              <a:rPr lang="en-US" sz="2100" dirty="0" smtClean="0"/>
              <a:t>4</a:t>
            </a:r>
            <a:r>
              <a:rPr lang="en-US" dirty="0" smtClean="0"/>
              <a:t>. </a:t>
            </a:r>
            <a:r>
              <a:rPr lang="en-US" dirty="0"/>
              <a:t>(anhydrous) </a:t>
            </a:r>
            <a:r>
              <a:rPr lang="en-US" dirty="0" smtClean="0"/>
              <a:t>		6.5 g</a:t>
            </a:r>
            <a:r>
              <a:rPr lang="en-US" dirty="0"/>
              <a:t/>
            </a:r>
            <a:br>
              <a:rPr lang="en-US" dirty="0"/>
            </a:br>
            <a:r>
              <a:rPr lang="en-US" dirty="0" smtClean="0"/>
              <a:t>	Formalin 				100mL</a:t>
            </a:r>
            <a:endParaRPr lang="en-US" dirty="0"/>
          </a:p>
          <a:p>
            <a:endParaRPr lang="en-US" dirty="0"/>
          </a:p>
        </p:txBody>
      </p:sp>
    </p:spTree>
    <p:extLst>
      <p:ext uri="{BB962C8B-B14F-4D97-AF65-F5344CB8AC3E}">
        <p14:creationId xmlns="" xmlns:p14="http://schemas.microsoft.com/office/powerpoint/2010/main" val="26291649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704088"/>
            <a:ext cx="7086600" cy="1143000"/>
          </a:xfrm>
        </p:spPr>
        <p:txBody>
          <a:bodyPr>
            <a:noAutofit/>
          </a:bodyPr>
          <a:lstStyle/>
          <a:p>
            <a:r>
              <a:rPr lang="en-US" sz="4400" dirty="0" smtClean="0"/>
              <a:t>PROCESSING TISSUES FOR </a:t>
            </a:r>
            <a:br>
              <a:rPr lang="en-US" sz="4400" dirty="0" smtClean="0"/>
            </a:br>
            <a:r>
              <a:rPr lang="en-US" sz="4400" dirty="0" smtClean="0"/>
              <a:t>HISTOTECHNOLOGY</a:t>
            </a:r>
            <a:endParaRPr lang="en-US" sz="4000" dirty="0"/>
          </a:p>
        </p:txBody>
      </p:sp>
      <p:sp>
        <p:nvSpPr>
          <p:cNvPr id="3" name="Content Placeholder 2"/>
          <p:cNvSpPr>
            <a:spLocks noGrp="1"/>
          </p:cNvSpPr>
          <p:nvPr>
            <p:ph idx="1"/>
          </p:nvPr>
        </p:nvSpPr>
        <p:spPr/>
        <p:txBody>
          <a:bodyPr>
            <a:normAutofit lnSpcReduction="10000"/>
          </a:bodyPr>
          <a:lstStyle/>
          <a:p>
            <a:r>
              <a:rPr lang="en-US" dirty="0"/>
              <a:t>For the hydrated salts the quantities are: </a:t>
            </a:r>
          </a:p>
          <a:p>
            <a:pPr marL="0" indent="0">
              <a:buNone/>
            </a:pPr>
            <a:r>
              <a:rPr lang="en-US" dirty="0"/>
              <a:t>	</a:t>
            </a:r>
            <a:r>
              <a:rPr lang="en-US" dirty="0" smtClean="0"/>
              <a:t>NaH</a:t>
            </a:r>
            <a:r>
              <a:rPr lang="en-US" baseline="-25000" dirty="0" smtClean="0"/>
              <a:t>2</a:t>
            </a:r>
            <a:r>
              <a:rPr lang="en-US" dirty="0" smtClean="0"/>
              <a:t>PO</a:t>
            </a:r>
            <a:r>
              <a:rPr lang="en-US" sz="2000" dirty="0" smtClean="0"/>
              <a:t>4 </a:t>
            </a:r>
            <a:r>
              <a:rPr lang="en-US" dirty="0" smtClean="0"/>
              <a:t>.H</a:t>
            </a:r>
            <a:r>
              <a:rPr lang="en-US" baseline="-25000" dirty="0" smtClean="0"/>
              <a:t>2</a:t>
            </a:r>
            <a:r>
              <a:rPr lang="en-US" dirty="0" smtClean="0"/>
              <a:t>0 </a:t>
            </a:r>
            <a:r>
              <a:rPr lang="en-US" dirty="0"/>
              <a:t>			4.02 g </a:t>
            </a:r>
          </a:p>
          <a:p>
            <a:pPr marL="0" indent="0">
              <a:buNone/>
            </a:pPr>
            <a:r>
              <a:rPr lang="en-US" dirty="0"/>
              <a:t>	</a:t>
            </a:r>
            <a:r>
              <a:rPr lang="en-US" dirty="0" smtClean="0"/>
              <a:t>Na</a:t>
            </a:r>
            <a:r>
              <a:rPr lang="en-US" baseline="-25000" dirty="0" smtClean="0"/>
              <a:t>2</a:t>
            </a:r>
            <a:r>
              <a:rPr lang="en-US" dirty="0" smtClean="0"/>
              <a:t>HPO</a:t>
            </a:r>
            <a:r>
              <a:rPr lang="en-US" sz="2400" dirty="0" smtClean="0"/>
              <a:t>4</a:t>
            </a:r>
            <a:r>
              <a:rPr lang="en-US" dirty="0" smtClean="0"/>
              <a:t>· </a:t>
            </a:r>
            <a:r>
              <a:rPr lang="en-US" dirty="0"/>
              <a:t>12H</a:t>
            </a:r>
            <a:r>
              <a:rPr lang="en-US" baseline="-25000" dirty="0"/>
              <a:t>2</a:t>
            </a:r>
            <a:r>
              <a:rPr lang="en-US" dirty="0"/>
              <a:t>0 			16.37g/L </a:t>
            </a:r>
          </a:p>
          <a:p>
            <a:r>
              <a:rPr lang="en-US" dirty="0"/>
              <a:t>Storage of specimens in </a:t>
            </a:r>
            <a:r>
              <a:rPr lang="en-US" dirty="0" smtClean="0"/>
              <a:t>10% </a:t>
            </a:r>
            <a:r>
              <a:rPr lang="en-US" dirty="0"/>
              <a:t>buffered formalin is </a:t>
            </a:r>
            <a:br>
              <a:rPr lang="en-US" dirty="0"/>
            </a:br>
            <a:r>
              <a:rPr lang="en-US" dirty="0"/>
              <a:t>suitable for most routine purposes, but the use of 70% </a:t>
            </a:r>
            <a:br>
              <a:rPr lang="en-US" dirty="0"/>
            </a:br>
            <a:r>
              <a:rPr lang="en-US" dirty="0"/>
              <a:t>ethyl alcohol or 10 to 20% </a:t>
            </a:r>
            <a:r>
              <a:rPr lang="en-US" dirty="0" smtClean="0"/>
              <a:t> </a:t>
            </a:r>
            <a:r>
              <a:rPr lang="en-US" dirty="0" err="1" smtClean="0"/>
              <a:t>diethylene</a:t>
            </a:r>
            <a:r>
              <a:rPr lang="en-US" dirty="0" smtClean="0"/>
              <a:t> </a:t>
            </a:r>
            <a:r>
              <a:rPr lang="en-US" dirty="0"/>
              <a:t>glycol in water is </a:t>
            </a:r>
            <a:br>
              <a:rPr lang="en-US" dirty="0"/>
            </a:br>
            <a:r>
              <a:rPr lang="en-US" dirty="0"/>
              <a:t>considered better because, even with buffered formalin, </a:t>
            </a:r>
            <a:r>
              <a:rPr lang="en-US" dirty="0" smtClean="0"/>
              <a:t>there </a:t>
            </a:r>
            <a:r>
              <a:rPr lang="en-US" dirty="0"/>
              <a:t>is gradual loss in basophilic staining of the </a:t>
            </a:r>
            <a:r>
              <a:rPr lang="en-US" dirty="0" smtClean="0"/>
              <a:t>cytoplasm </a:t>
            </a:r>
            <a:r>
              <a:rPr lang="en-US" dirty="0"/>
              <a:t>and nucleus, together with loss in reactivity of </a:t>
            </a:r>
            <a:r>
              <a:rPr lang="en-US" dirty="0" smtClean="0"/>
              <a:t>myelin </a:t>
            </a:r>
            <a:r>
              <a:rPr lang="en-US" dirty="0"/>
              <a:t>to the </a:t>
            </a:r>
            <a:r>
              <a:rPr lang="en-US" dirty="0" err="1"/>
              <a:t>Weigert</a:t>
            </a:r>
            <a:r>
              <a:rPr lang="en-US" dirty="0"/>
              <a:t> iron </a:t>
            </a:r>
            <a:r>
              <a:rPr lang="en-US" dirty="0" err="1"/>
              <a:t>hematoxylin</a:t>
            </a:r>
            <a:r>
              <a:rPr lang="en-US" dirty="0"/>
              <a:t> method. </a:t>
            </a:r>
          </a:p>
          <a:p>
            <a:endParaRPr lang="en-US" dirty="0"/>
          </a:p>
        </p:txBody>
      </p:sp>
    </p:spTree>
    <p:extLst>
      <p:ext uri="{BB962C8B-B14F-4D97-AF65-F5344CB8AC3E}">
        <p14:creationId xmlns="" xmlns:p14="http://schemas.microsoft.com/office/powerpoint/2010/main" val="6655740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704088"/>
            <a:ext cx="7010400" cy="1143000"/>
          </a:xfrm>
        </p:spPr>
        <p:txBody>
          <a:bodyPr>
            <a:noAutofit/>
          </a:bodyPr>
          <a:lstStyle/>
          <a:p>
            <a:r>
              <a:rPr lang="en-US" sz="4400" dirty="0" smtClean="0"/>
              <a:t>PROCESSING TISSUES FOR </a:t>
            </a:r>
            <a:br>
              <a:rPr lang="en-US" sz="4400" dirty="0" smtClean="0"/>
            </a:br>
            <a:r>
              <a:rPr lang="en-US" sz="4400" dirty="0" smtClean="0"/>
              <a:t>HISTOTECHNOLOGY</a:t>
            </a:r>
            <a:endParaRPr lang="en-US" sz="4000" dirty="0"/>
          </a:p>
        </p:txBody>
      </p:sp>
      <p:sp>
        <p:nvSpPr>
          <p:cNvPr id="3" name="Content Placeholder 2"/>
          <p:cNvSpPr>
            <a:spLocks noGrp="1"/>
          </p:cNvSpPr>
          <p:nvPr>
            <p:ph idx="1"/>
          </p:nvPr>
        </p:nvSpPr>
        <p:spPr/>
        <p:txBody>
          <a:bodyPr/>
          <a:lstStyle/>
          <a:p>
            <a:pPr>
              <a:buNone/>
            </a:pPr>
            <a:r>
              <a:rPr lang="en-US" dirty="0" smtClean="0"/>
              <a:t>    </a:t>
            </a:r>
            <a:r>
              <a:rPr lang="en-US" sz="2800" dirty="0" smtClean="0">
                <a:solidFill>
                  <a:srgbClr val="FF0000"/>
                </a:solidFill>
              </a:rPr>
              <a:t>Formalin and Lipids</a:t>
            </a:r>
            <a:endParaRPr lang="en-US" dirty="0" smtClean="0">
              <a:solidFill>
                <a:srgbClr val="FF0000"/>
              </a:solidFill>
            </a:endParaRPr>
          </a:p>
          <a:p>
            <a:r>
              <a:rPr lang="en-US" dirty="0" smtClean="0"/>
              <a:t>It is largely inert towards lipids</a:t>
            </a:r>
          </a:p>
          <a:p>
            <a:r>
              <a:rPr lang="en-US" dirty="0" smtClean="0"/>
              <a:t>It fixes some complex and unsaturated lipids</a:t>
            </a:r>
          </a:p>
          <a:p>
            <a:r>
              <a:rPr lang="en-US" dirty="0" smtClean="0"/>
              <a:t>Neutral fats remain unaltered</a:t>
            </a:r>
          </a:p>
          <a:p>
            <a:r>
              <a:rPr lang="en-US" dirty="0" err="1" smtClean="0"/>
              <a:t>Formol</a:t>
            </a:r>
            <a:r>
              <a:rPr lang="en-US" dirty="0" smtClean="0"/>
              <a:t>-mercuric chloride is better</a:t>
            </a:r>
          </a:p>
          <a:p>
            <a:r>
              <a:rPr lang="en-US" dirty="0" err="1" smtClean="0"/>
              <a:t>Chromation</a:t>
            </a:r>
            <a:r>
              <a:rPr lang="en-US" dirty="0" smtClean="0"/>
              <a:t> after use of calcium cobalt will cause even more lipids to be retained in liquid paraffin sections</a:t>
            </a:r>
          </a:p>
          <a:p>
            <a:r>
              <a:rPr lang="en-US" dirty="0" smtClean="0"/>
              <a:t>Due to its polymerizing action, formalin tends to reduce the PAS positivity of reactive </a:t>
            </a:r>
            <a:r>
              <a:rPr lang="en-US" dirty="0" err="1" smtClean="0"/>
              <a:t>mucin</a:t>
            </a:r>
            <a:endParaRPr lang="en-US" dirty="0" smtClean="0"/>
          </a:p>
          <a:p>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704088"/>
            <a:ext cx="6781800" cy="1143000"/>
          </a:xfrm>
        </p:spPr>
        <p:txBody>
          <a:bodyPr>
            <a:noAutofit/>
          </a:bodyPr>
          <a:lstStyle/>
          <a:p>
            <a:r>
              <a:rPr lang="en-US" sz="3600" dirty="0" smtClean="0"/>
              <a:t>PROCESSING TISSUES FOR </a:t>
            </a:r>
            <a:br>
              <a:rPr lang="en-US" sz="3600" dirty="0" smtClean="0"/>
            </a:br>
            <a:r>
              <a:rPr lang="en-US" sz="3600" dirty="0" smtClean="0"/>
              <a:t>      HISTOTECHNOLOGY</a:t>
            </a:r>
            <a:endParaRPr lang="en-US" sz="3600" dirty="0"/>
          </a:p>
        </p:txBody>
      </p:sp>
      <p:sp>
        <p:nvSpPr>
          <p:cNvPr id="3" name="Content Placeholder 2"/>
          <p:cNvSpPr>
            <a:spLocks noGrp="1"/>
          </p:cNvSpPr>
          <p:nvPr>
            <p:ph idx="1"/>
          </p:nvPr>
        </p:nvSpPr>
        <p:spPr/>
        <p:txBody>
          <a:bodyPr/>
          <a:lstStyle/>
          <a:p>
            <a:pPr>
              <a:buNone/>
            </a:pPr>
            <a:r>
              <a:rPr lang="en-US" sz="3200" dirty="0" smtClean="0"/>
              <a:t>   INTRODUCTION</a:t>
            </a:r>
          </a:p>
          <a:p>
            <a:pPr>
              <a:buNone/>
            </a:pPr>
            <a:r>
              <a:rPr lang="en-US" dirty="0" smtClean="0"/>
              <a:t>   A series of processes are done on a tissue before a microscopic examination</a:t>
            </a:r>
          </a:p>
          <a:p>
            <a:r>
              <a:rPr lang="en-US" dirty="0" smtClean="0"/>
              <a:t>Fixation</a:t>
            </a:r>
          </a:p>
          <a:p>
            <a:r>
              <a:rPr lang="en-US" dirty="0" smtClean="0"/>
              <a:t>Dehydration</a:t>
            </a:r>
          </a:p>
          <a:p>
            <a:r>
              <a:rPr lang="en-US" dirty="0" smtClean="0"/>
              <a:t>Clearing</a:t>
            </a:r>
          </a:p>
          <a:p>
            <a:r>
              <a:rPr lang="en-US" dirty="0" smtClean="0"/>
              <a:t>Embedding</a:t>
            </a:r>
          </a:p>
          <a:p>
            <a:r>
              <a:rPr lang="en-US" dirty="0" smtClean="0"/>
              <a:t>Cutting</a:t>
            </a:r>
          </a:p>
          <a:p>
            <a:r>
              <a:rPr lang="en-US" dirty="0" smtClean="0"/>
              <a:t>Staining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704088"/>
            <a:ext cx="7086600" cy="1143000"/>
          </a:xfrm>
        </p:spPr>
        <p:txBody>
          <a:bodyPr>
            <a:noAutofit/>
          </a:bodyPr>
          <a:lstStyle/>
          <a:p>
            <a:r>
              <a:rPr lang="en-US" sz="4400" dirty="0" smtClean="0"/>
              <a:t>PROCESSING TISSUES FOR </a:t>
            </a:r>
            <a:br>
              <a:rPr lang="en-US" sz="4400" dirty="0" smtClean="0"/>
            </a:br>
            <a:r>
              <a:rPr lang="en-US" sz="4400" dirty="0" smtClean="0"/>
              <a:t>HISTOTECHNOLOGY</a:t>
            </a:r>
            <a:endParaRPr lang="en-US" sz="4000" dirty="0"/>
          </a:p>
        </p:txBody>
      </p:sp>
      <p:sp>
        <p:nvSpPr>
          <p:cNvPr id="3" name="Content Placeholder 2"/>
          <p:cNvSpPr>
            <a:spLocks noGrp="1"/>
          </p:cNvSpPr>
          <p:nvPr>
            <p:ph idx="1"/>
          </p:nvPr>
        </p:nvSpPr>
        <p:spPr>
          <a:xfrm>
            <a:off x="457200" y="1935480"/>
            <a:ext cx="8229600" cy="4617720"/>
          </a:xfrm>
        </p:spPr>
        <p:txBody>
          <a:bodyPr>
            <a:normAutofit lnSpcReduction="10000"/>
          </a:bodyPr>
          <a:lstStyle/>
          <a:p>
            <a:pPr>
              <a:buNone/>
            </a:pPr>
            <a:r>
              <a:rPr lang="en-US" sz="3200" dirty="0" smtClean="0">
                <a:solidFill>
                  <a:srgbClr val="FF0000"/>
                </a:solidFill>
              </a:rPr>
              <a:t>   Secondary Fixation (</a:t>
            </a:r>
            <a:r>
              <a:rPr lang="en-US" sz="3200" dirty="0" err="1" smtClean="0">
                <a:solidFill>
                  <a:srgbClr val="FF0000"/>
                </a:solidFill>
              </a:rPr>
              <a:t>postmordanting</a:t>
            </a:r>
            <a:r>
              <a:rPr lang="en-US" sz="3200" dirty="0" smtClean="0">
                <a:solidFill>
                  <a:srgbClr val="FF0000"/>
                </a:solidFill>
              </a:rPr>
              <a:t>)</a:t>
            </a:r>
          </a:p>
          <a:p>
            <a:r>
              <a:rPr lang="en-US" dirty="0" smtClean="0"/>
              <a:t>Some laboratories use this technique for special purposes e.g., </a:t>
            </a:r>
            <a:r>
              <a:rPr lang="en-US" dirty="0" err="1" smtClean="0"/>
              <a:t>metachromasy</a:t>
            </a:r>
            <a:r>
              <a:rPr lang="en-US" dirty="0" smtClean="0"/>
              <a:t>, </a:t>
            </a:r>
            <a:r>
              <a:rPr lang="en-US" dirty="0" err="1" smtClean="0"/>
              <a:t>trichrome</a:t>
            </a:r>
            <a:r>
              <a:rPr lang="en-US" dirty="0" smtClean="0"/>
              <a:t> staining, and for the </a:t>
            </a:r>
            <a:r>
              <a:rPr lang="en-US" dirty="0" err="1" smtClean="0"/>
              <a:t>chromaffin</a:t>
            </a:r>
            <a:r>
              <a:rPr lang="en-US" dirty="0" smtClean="0"/>
              <a:t> reaction. </a:t>
            </a:r>
          </a:p>
          <a:p>
            <a:r>
              <a:rPr lang="en-US" dirty="0" smtClean="0"/>
              <a:t>Secondary fixation. </a:t>
            </a:r>
          </a:p>
          <a:p>
            <a:pPr lvl="1"/>
            <a:r>
              <a:rPr lang="en-US" dirty="0" smtClean="0"/>
              <a:t>Blocks that have been in formalin for 1 to 4 hours are placed for 4 to 6 hours in </a:t>
            </a:r>
            <a:r>
              <a:rPr lang="en-US" dirty="0" err="1" smtClean="0"/>
              <a:t>Helly’s</a:t>
            </a:r>
            <a:r>
              <a:rPr lang="en-US" dirty="0" smtClean="0"/>
              <a:t> </a:t>
            </a:r>
            <a:r>
              <a:rPr lang="en-US" dirty="0" err="1" smtClean="0"/>
              <a:t>fulid</a:t>
            </a:r>
            <a:r>
              <a:rPr lang="en-US" dirty="0" smtClean="0"/>
              <a:t>, or preferably, for 4 to 16 hours in </a:t>
            </a:r>
            <a:r>
              <a:rPr lang="en-US" dirty="0" err="1" smtClean="0"/>
              <a:t>formol</a:t>
            </a:r>
            <a:r>
              <a:rPr lang="en-US" dirty="0" smtClean="0"/>
              <a:t>-mercuric </a:t>
            </a:r>
            <a:r>
              <a:rPr lang="en-US" dirty="0" err="1" smtClean="0"/>
              <a:t>chloide</a:t>
            </a:r>
            <a:r>
              <a:rPr lang="en-US" dirty="0" smtClean="0"/>
              <a:t>. </a:t>
            </a:r>
          </a:p>
          <a:p>
            <a:pPr marL="393192" lvl="1" indent="0">
              <a:buNone/>
            </a:pPr>
            <a:r>
              <a:rPr lang="en-US" dirty="0" smtClean="0"/>
              <a:t>Mercuric chloride 			30 g</a:t>
            </a:r>
          </a:p>
          <a:p>
            <a:pPr marL="393192" lvl="1" indent="0">
              <a:buNone/>
            </a:pPr>
            <a:r>
              <a:rPr lang="en-US" dirty="0" smtClean="0"/>
              <a:t>Distilled water 				900 ml </a:t>
            </a:r>
          </a:p>
          <a:p>
            <a:pPr marL="393192" lvl="1" indent="0">
              <a:buNone/>
            </a:pPr>
            <a:r>
              <a:rPr lang="en-US" dirty="0" smtClean="0"/>
              <a:t>Formalin					100 ml  </a:t>
            </a:r>
            <a:endParaRPr lang="en-US" dirty="0"/>
          </a:p>
        </p:txBody>
      </p:sp>
    </p:spTree>
    <p:extLst>
      <p:ext uri="{BB962C8B-B14F-4D97-AF65-F5344CB8AC3E}">
        <p14:creationId xmlns="" xmlns:p14="http://schemas.microsoft.com/office/powerpoint/2010/main" val="19408878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704088"/>
            <a:ext cx="7010400" cy="1143000"/>
          </a:xfrm>
        </p:spPr>
        <p:txBody>
          <a:bodyPr>
            <a:noAutofit/>
          </a:bodyPr>
          <a:lstStyle/>
          <a:p>
            <a:r>
              <a:rPr lang="en-US" sz="4400" dirty="0" smtClean="0"/>
              <a:t>PROCESSING TISSUES FOR </a:t>
            </a:r>
            <a:br>
              <a:rPr lang="en-US" sz="4400" dirty="0" smtClean="0"/>
            </a:br>
            <a:r>
              <a:rPr lang="en-US" sz="4400" dirty="0" smtClean="0"/>
              <a:t>HISTOTECHNOLOGY</a:t>
            </a:r>
            <a:endParaRPr lang="en-US" sz="4000" dirty="0"/>
          </a:p>
        </p:txBody>
      </p:sp>
      <p:sp>
        <p:nvSpPr>
          <p:cNvPr id="3" name="Content Placeholder 2"/>
          <p:cNvSpPr>
            <a:spLocks noGrp="1"/>
          </p:cNvSpPr>
          <p:nvPr>
            <p:ph idx="1"/>
          </p:nvPr>
        </p:nvSpPr>
        <p:spPr/>
        <p:txBody>
          <a:bodyPr/>
          <a:lstStyle/>
          <a:p>
            <a:pPr>
              <a:buNone/>
            </a:pPr>
            <a:r>
              <a:rPr lang="en-US" dirty="0" smtClean="0"/>
              <a:t>     </a:t>
            </a:r>
            <a:r>
              <a:rPr lang="en-US" sz="3200" dirty="0" smtClean="0">
                <a:solidFill>
                  <a:srgbClr val="FF0000"/>
                </a:solidFill>
              </a:rPr>
              <a:t>Metallic Fixatives</a:t>
            </a:r>
            <a:endParaRPr lang="en-US" dirty="0" smtClean="0">
              <a:solidFill>
                <a:srgbClr val="FF0000"/>
              </a:solidFill>
            </a:endParaRPr>
          </a:p>
          <a:p>
            <a:pPr>
              <a:buNone/>
            </a:pPr>
            <a:r>
              <a:rPr lang="en-US" dirty="0" smtClean="0"/>
              <a:t>    1- Mercury Fixatives</a:t>
            </a:r>
          </a:p>
          <a:p>
            <a:pPr>
              <a:buNone/>
            </a:pPr>
            <a:r>
              <a:rPr lang="en-US" dirty="0" smtClean="0"/>
              <a:t>    2- Chromate Fixatives</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04088"/>
            <a:ext cx="7315200" cy="1143000"/>
          </a:xfrm>
        </p:spPr>
        <p:txBody>
          <a:bodyPr>
            <a:noAutofit/>
          </a:bodyPr>
          <a:lstStyle/>
          <a:p>
            <a:r>
              <a:rPr lang="en-US" sz="4400" dirty="0" smtClean="0"/>
              <a:t>PROCESSING TISSUES FOR </a:t>
            </a:r>
            <a:br>
              <a:rPr lang="en-US" sz="4400" dirty="0" smtClean="0"/>
            </a:br>
            <a:r>
              <a:rPr lang="en-US" sz="4400" dirty="0" smtClean="0"/>
              <a:t>HISTOTECHNOLOGY</a:t>
            </a:r>
            <a:endParaRPr lang="en-US" sz="4000" dirty="0"/>
          </a:p>
        </p:txBody>
      </p:sp>
      <p:sp>
        <p:nvSpPr>
          <p:cNvPr id="3" name="Content Placeholder 2"/>
          <p:cNvSpPr>
            <a:spLocks noGrp="1"/>
          </p:cNvSpPr>
          <p:nvPr>
            <p:ph idx="1"/>
          </p:nvPr>
        </p:nvSpPr>
        <p:spPr>
          <a:xfrm>
            <a:off x="457200" y="1935480"/>
            <a:ext cx="8229600" cy="4693920"/>
          </a:xfrm>
        </p:spPr>
        <p:txBody>
          <a:bodyPr>
            <a:normAutofit fontScale="85000" lnSpcReduction="20000"/>
          </a:bodyPr>
          <a:lstStyle/>
          <a:p>
            <a:pPr marL="0" indent="0">
              <a:buNone/>
            </a:pPr>
            <a:r>
              <a:rPr lang="en-US" sz="3600" dirty="0" smtClean="0">
                <a:solidFill>
                  <a:srgbClr val="FF0000"/>
                </a:solidFill>
              </a:rPr>
              <a:t>MERCURY FIXATIVES</a:t>
            </a:r>
          </a:p>
          <a:p>
            <a:pPr marL="0" indent="0">
              <a:buNone/>
            </a:pPr>
            <a:r>
              <a:rPr lang="en-US" dirty="0" smtClean="0"/>
              <a:t>Formulas </a:t>
            </a:r>
            <a:r>
              <a:rPr lang="en-US" dirty="0"/>
              <a:t>of </a:t>
            </a:r>
            <a:r>
              <a:rPr lang="en-US" dirty="0" smtClean="0"/>
              <a:t>Mercuric </a:t>
            </a:r>
            <a:r>
              <a:rPr lang="en-US" dirty="0"/>
              <a:t>Salt Fixatives </a:t>
            </a:r>
            <a:br>
              <a:rPr lang="en-US" dirty="0"/>
            </a:br>
            <a:r>
              <a:rPr lang="en-US" dirty="0"/>
              <a:t>ZENKER'S </a:t>
            </a:r>
          </a:p>
          <a:p>
            <a:pPr marL="0" indent="0">
              <a:buNone/>
            </a:pPr>
            <a:r>
              <a:rPr lang="en-US" dirty="0"/>
              <a:t>	</a:t>
            </a:r>
            <a:r>
              <a:rPr lang="en-US" dirty="0" smtClean="0"/>
              <a:t>Mercuric </a:t>
            </a:r>
            <a:r>
              <a:rPr lang="en-US" dirty="0"/>
              <a:t>chloride (HgCI</a:t>
            </a:r>
            <a:r>
              <a:rPr lang="en-US" baseline="-25000" dirty="0"/>
              <a:t>2</a:t>
            </a:r>
            <a:r>
              <a:rPr lang="en-US" dirty="0"/>
              <a:t>) 	</a:t>
            </a:r>
            <a:r>
              <a:rPr lang="en-US" dirty="0" smtClean="0"/>
              <a:t>	50 </a:t>
            </a:r>
            <a:r>
              <a:rPr lang="en-US" dirty="0"/>
              <a:t>g </a:t>
            </a:r>
          </a:p>
          <a:p>
            <a:pPr marL="0" indent="0">
              <a:buNone/>
            </a:pPr>
            <a:r>
              <a:rPr lang="en-US" dirty="0"/>
              <a:t>	</a:t>
            </a:r>
            <a:r>
              <a:rPr lang="en-US" dirty="0" smtClean="0"/>
              <a:t>Potassium </a:t>
            </a:r>
            <a:r>
              <a:rPr lang="en-US" dirty="0"/>
              <a:t>dichromate 	</a:t>
            </a:r>
            <a:r>
              <a:rPr lang="en-US" dirty="0" smtClean="0"/>
              <a:t>	25 </a:t>
            </a:r>
            <a:r>
              <a:rPr lang="en-US" dirty="0"/>
              <a:t>g </a:t>
            </a:r>
          </a:p>
          <a:p>
            <a:pPr marL="0" indent="0">
              <a:buNone/>
            </a:pPr>
            <a:r>
              <a:rPr lang="en-US" dirty="0"/>
              <a:t>	</a:t>
            </a:r>
            <a:r>
              <a:rPr lang="en-US" dirty="0" smtClean="0"/>
              <a:t>Sodium </a:t>
            </a:r>
            <a:r>
              <a:rPr lang="en-US" dirty="0"/>
              <a:t>sulfate (often omitted) 	10 g </a:t>
            </a:r>
          </a:p>
          <a:p>
            <a:pPr marL="0" indent="0">
              <a:buNone/>
            </a:pPr>
            <a:r>
              <a:rPr lang="en-US" dirty="0"/>
              <a:t>	</a:t>
            </a:r>
            <a:r>
              <a:rPr lang="en-US" dirty="0" smtClean="0"/>
              <a:t>Distilled water			 </a:t>
            </a:r>
            <a:r>
              <a:rPr lang="en-US" dirty="0"/>
              <a:t>	1000 mL </a:t>
            </a:r>
          </a:p>
          <a:p>
            <a:r>
              <a:rPr lang="en-US" dirty="0"/>
              <a:t>Add 50 mL (5 </a:t>
            </a:r>
            <a:r>
              <a:rPr lang="en-US" dirty="0" err="1" smtClean="0"/>
              <a:t>mL</a:t>
            </a:r>
            <a:r>
              <a:rPr lang="en-US" dirty="0" smtClean="0"/>
              <a:t>/</a:t>
            </a:r>
            <a:r>
              <a:rPr lang="en-US" dirty="0" err="1" smtClean="0"/>
              <a:t>dL</a:t>
            </a:r>
            <a:r>
              <a:rPr lang="en-US" dirty="0" smtClean="0"/>
              <a:t> </a:t>
            </a:r>
            <a:r>
              <a:rPr lang="en-US" dirty="0"/>
              <a:t>stock) of glacial acetic acid just </a:t>
            </a:r>
            <a:br>
              <a:rPr lang="en-US" dirty="0"/>
            </a:br>
            <a:r>
              <a:rPr lang="en-US" dirty="0"/>
              <a:t>before use. </a:t>
            </a:r>
          </a:p>
          <a:p>
            <a:r>
              <a:rPr lang="en-US" dirty="0"/>
              <a:t>After treatment with </a:t>
            </a:r>
            <a:r>
              <a:rPr lang="en-US" dirty="0" err="1"/>
              <a:t>Zenker's</a:t>
            </a:r>
            <a:r>
              <a:rPr lang="en-US" dirty="0"/>
              <a:t> fixative the potassium </a:t>
            </a:r>
            <a:br>
              <a:rPr lang="en-US" dirty="0"/>
            </a:br>
            <a:r>
              <a:rPr lang="en-US" dirty="0"/>
              <a:t>dichromate deposit should be removed by washing the </a:t>
            </a:r>
            <a:br>
              <a:rPr lang="en-US" dirty="0"/>
            </a:br>
            <a:r>
              <a:rPr lang="en-US" dirty="0"/>
              <a:t>tissue in running water for at least an hour (preferably </a:t>
            </a:r>
            <a:br>
              <a:rPr lang="en-US" dirty="0"/>
            </a:br>
            <a:r>
              <a:rPr lang="en-US" dirty="0"/>
              <a:t>overnight) before dehydration and the removal of the </a:t>
            </a:r>
            <a:br>
              <a:rPr lang="en-US" dirty="0"/>
            </a:br>
            <a:r>
              <a:rPr lang="en-US" dirty="0"/>
              <a:t>mercuric deposit. The tissue blocks are then placed in </a:t>
            </a:r>
            <a:br>
              <a:rPr lang="en-US" dirty="0"/>
            </a:br>
            <a:r>
              <a:rPr lang="en-US" dirty="0"/>
              <a:t>70% ethanol. </a:t>
            </a:r>
          </a:p>
          <a:p>
            <a:endParaRPr lang="en-US" dirty="0"/>
          </a:p>
        </p:txBody>
      </p:sp>
    </p:spTree>
    <p:extLst>
      <p:ext uri="{BB962C8B-B14F-4D97-AF65-F5344CB8AC3E}">
        <p14:creationId xmlns="" xmlns:p14="http://schemas.microsoft.com/office/powerpoint/2010/main" val="8556310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704088"/>
            <a:ext cx="7162800" cy="1143000"/>
          </a:xfrm>
        </p:spPr>
        <p:txBody>
          <a:bodyPr>
            <a:noAutofit/>
          </a:bodyPr>
          <a:lstStyle/>
          <a:p>
            <a:r>
              <a:rPr lang="en-US" sz="4400" dirty="0" smtClean="0"/>
              <a:t>PROCESSING TISSUES FOR </a:t>
            </a:r>
            <a:br>
              <a:rPr lang="en-US" sz="4400" dirty="0" smtClean="0"/>
            </a:br>
            <a:r>
              <a:rPr lang="en-US" sz="4400" dirty="0" smtClean="0"/>
              <a:t>HISTOTECHNOLOGY</a:t>
            </a:r>
            <a:endParaRPr lang="en-US" sz="4000" dirty="0"/>
          </a:p>
        </p:txBody>
      </p:sp>
      <p:sp>
        <p:nvSpPr>
          <p:cNvPr id="3" name="Content Placeholder 2"/>
          <p:cNvSpPr>
            <a:spLocks noGrp="1"/>
          </p:cNvSpPr>
          <p:nvPr>
            <p:ph idx="1"/>
          </p:nvPr>
        </p:nvSpPr>
        <p:spPr/>
        <p:txBody>
          <a:bodyPr/>
          <a:lstStyle/>
          <a:p>
            <a:pPr marL="0" indent="0">
              <a:buNone/>
            </a:pPr>
            <a:r>
              <a:rPr lang="en-US" dirty="0" err="1"/>
              <a:t>SCHAUDlNN'S</a:t>
            </a:r>
            <a:r>
              <a:rPr lang="en-US" dirty="0"/>
              <a:t> "SUBLIMATED ALCOHOL" </a:t>
            </a:r>
          </a:p>
          <a:p>
            <a:pPr marL="0" indent="0">
              <a:buNone/>
            </a:pPr>
            <a:r>
              <a:rPr lang="en-US" dirty="0"/>
              <a:t>	Mercuric chloride 	3 g </a:t>
            </a:r>
          </a:p>
          <a:p>
            <a:pPr marL="0" indent="0">
              <a:buNone/>
            </a:pPr>
            <a:r>
              <a:rPr lang="en-US" dirty="0"/>
              <a:t>	Distilled water 	50 mL </a:t>
            </a:r>
          </a:p>
          <a:p>
            <a:r>
              <a:rPr lang="en-US" dirty="0"/>
              <a:t>Dissolve the HgCl</a:t>
            </a:r>
            <a:r>
              <a:rPr lang="en-US" baseline="-25000" dirty="0"/>
              <a:t>2</a:t>
            </a:r>
            <a:r>
              <a:rPr lang="en-US" dirty="0"/>
              <a:t> in the water by shaking, and then </a:t>
            </a:r>
            <a:br>
              <a:rPr lang="en-US" dirty="0"/>
            </a:br>
            <a:r>
              <a:rPr lang="en-US" dirty="0"/>
              <a:t>add 25 mL of absolute ethyl alcohol. This is probably </a:t>
            </a:r>
            <a:br>
              <a:rPr lang="en-US" dirty="0"/>
            </a:br>
            <a:r>
              <a:rPr lang="en-US" dirty="0"/>
              <a:t>the most useful fixative for making smears of loose cells </a:t>
            </a:r>
            <a:r>
              <a:rPr lang="en-US" dirty="0" smtClean="0"/>
              <a:t>on </a:t>
            </a:r>
            <a:r>
              <a:rPr lang="en-US" dirty="0"/>
              <a:t>a slide, following which they are less likely to detach </a:t>
            </a:r>
            <a:r>
              <a:rPr lang="en-US" dirty="0" smtClean="0"/>
              <a:t>during staining than with any other fixative. </a:t>
            </a:r>
            <a:r>
              <a:rPr lang="en-US" dirty="0"/>
              <a:t/>
            </a:r>
            <a:br>
              <a:rPr lang="en-US" dirty="0"/>
            </a:br>
            <a:endParaRPr lang="en-US" dirty="0"/>
          </a:p>
          <a:p>
            <a:endParaRPr lang="en-US" dirty="0"/>
          </a:p>
        </p:txBody>
      </p:sp>
    </p:spTree>
    <p:extLst>
      <p:ext uri="{BB962C8B-B14F-4D97-AF65-F5344CB8AC3E}">
        <p14:creationId xmlns="" xmlns:p14="http://schemas.microsoft.com/office/powerpoint/2010/main" val="3361550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7315200" cy="1143000"/>
          </a:xfrm>
        </p:spPr>
        <p:txBody>
          <a:bodyPr>
            <a:noAutofit/>
          </a:bodyPr>
          <a:lstStyle/>
          <a:p>
            <a:r>
              <a:rPr lang="en-US" sz="4400" dirty="0" smtClean="0"/>
              <a:t>PROCESSING TISSUES FOR </a:t>
            </a:r>
            <a:br>
              <a:rPr lang="en-US" sz="4400" dirty="0" smtClean="0"/>
            </a:br>
            <a:r>
              <a:rPr lang="en-US" sz="4400" dirty="0" smtClean="0"/>
              <a:t>HISTOTECHNOLOGY</a:t>
            </a:r>
            <a:endParaRPr lang="en-US" sz="4000" dirty="0"/>
          </a:p>
        </p:txBody>
      </p:sp>
      <p:sp>
        <p:nvSpPr>
          <p:cNvPr id="3" name="Content Placeholder 2"/>
          <p:cNvSpPr>
            <a:spLocks noGrp="1"/>
          </p:cNvSpPr>
          <p:nvPr>
            <p:ph idx="1"/>
          </p:nvPr>
        </p:nvSpPr>
        <p:spPr>
          <a:xfrm>
            <a:off x="457200" y="1524000"/>
            <a:ext cx="8229600" cy="4389120"/>
          </a:xfrm>
        </p:spPr>
        <p:txBody>
          <a:bodyPr>
            <a:normAutofit fontScale="92500" lnSpcReduction="10000"/>
          </a:bodyPr>
          <a:lstStyle/>
          <a:p>
            <a:endParaRPr lang="en-US" dirty="0" smtClean="0"/>
          </a:p>
          <a:p>
            <a:r>
              <a:rPr lang="en-US" sz="3200" dirty="0" smtClean="0">
                <a:solidFill>
                  <a:srgbClr val="FF0000"/>
                </a:solidFill>
              </a:rPr>
              <a:t>Chromate fixatives </a:t>
            </a:r>
          </a:p>
          <a:p>
            <a:r>
              <a:rPr lang="en-US" dirty="0" smtClean="0"/>
              <a:t>2.5</a:t>
            </a:r>
            <a:r>
              <a:rPr lang="en-US" dirty="0"/>
              <a:t>% Potassium dichromate </a:t>
            </a:r>
            <a:br>
              <a:rPr lang="en-US" dirty="0"/>
            </a:br>
            <a:r>
              <a:rPr lang="en-US" dirty="0" smtClean="0"/>
              <a:t>	(</a:t>
            </a:r>
            <a:r>
              <a:rPr lang="en-US" dirty="0"/>
              <a:t>K</a:t>
            </a:r>
            <a:r>
              <a:rPr lang="en-US" baseline="-25000" dirty="0"/>
              <a:t>2</a:t>
            </a:r>
            <a:r>
              <a:rPr lang="en-US" dirty="0"/>
              <a:t>Cr</a:t>
            </a:r>
            <a:r>
              <a:rPr lang="en-US" baseline="-25000" dirty="0"/>
              <a:t>2</a:t>
            </a:r>
            <a:r>
              <a:rPr lang="en-US" dirty="0"/>
              <a:t>0</a:t>
            </a:r>
            <a:r>
              <a:rPr lang="en-US" baseline="-25000" dirty="0"/>
              <a:t>7</a:t>
            </a:r>
            <a:r>
              <a:rPr lang="en-US" dirty="0"/>
              <a:t>), aqueous </a:t>
            </a:r>
            <a:r>
              <a:rPr lang="en-US" dirty="0" smtClean="0"/>
              <a:t>			100 mL</a:t>
            </a:r>
            <a:r>
              <a:rPr lang="en-US" dirty="0"/>
              <a:t/>
            </a:r>
            <a:br>
              <a:rPr lang="en-US" dirty="0"/>
            </a:br>
            <a:r>
              <a:rPr lang="en-US" dirty="0" smtClean="0"/>
              <a:t>	Sodium </a:t>
            </a:r>
            <a:r>
              <a:rPr lang="en-US" dirty="0"/>
              <a:t>sulfate (optional) </a:t>
            </a:r>
            <a:r>
              <a:rPr lang="en-US" dirty="0" smtClean="0"/>
              <a:t>	1 g</a:t>
            </a:r>
            <a:r>
              <a:rPr lang="en-US" dirty="0"/>
              <a:t/>
            </a:r>
            <a:br>
              <a:rPr lang="en-US" dirty="0"/>
            </a:br>
            <a:r>
              <a:rPr lang="en-US" dirty="0"/>
              <a:t>Add, just before using, </a:t>
            </a:r>
            <a:br>
              <a:rPr lang="en-US" dirty="0"/>
            </a:br>
            <a:r>
              <a:rPr lang="en-US" dirty="0" smtClean="0"/>
              <a:t>	Formalin </a:t>
            </a:r>
            <a:r>
              <a:rPr lang="en-US" dirty="0"/>
              <a:t>solution </a:t>
            </a:r>
            <a:r>
              <a:rPr lang="en-US" dirty="0" smtClean="0"/>
              <a:t>			10 mL</a:t>
            </a:r>
            <a:endParaRPr lang="en-US" dirty="0"/>
          </a:p>
          <a:p>
            <a:pPr marL="0" indent="0">
              <a:buNone/>
            </a:pPr>
            <a:r>
              <a:rPr lang="en-US" b="1" dirty="0" err="1"/>
              <a:t>Regaud's</a:t>
            </a:r>
            <a:r>
              <a:rPr lang="en-US" b="1" dirty="0"/>
              <a:t> (Moller's) Fluid </a:t>
            </a:r>
            <a:endParaRPr lang="en-US" dirty="0"/>
          </a:p>
          <a:p>
            <a:pPr marL="0" indent="0">
              <a:buNone/>
            </a:pPr>
            <a:r>
              <a:rPr lang="en-US" dirty="0" smtClean="0"/>
              <a:t>	3</a:t>
            </a:r>
            <a:r>
              <a:rPr lang="en-US" dirty="0"/>
              <a:t>% Potassium dichromate </a:t>
            </a:r>
            <a:r>
              <a:rPr lang="en-US" dirty="0" smtClean="0"/>
              <a:t>	80 mL</a:t>
            </a:r>
            <a:r>
              <a:rPr lang="en-US" dirty="0"/>
              <a:t/>
            </a:r>
            <a:br>
              <a:rPr lang="en-US" dirty="0"/>
            </a:br>
            <a:r>
              <a:rPr lang="en-US" dirty="0"/>
              <a:t>Add, just before using </a:t>
            </a:r>
            <a:br>
              <a:rPr lang="en-US" dirty="0"/>
            </a:br>
            <a:r>
              <a:rPr lang="en-US" dirty="0" smtClean="0"/>
              <a:t>	Formalin 				20 mL</a:t>
            </a:r>
            <a:endParaRPr lang="en-US" dirty="0"/>
          </a:p>
          <a:p>
            <a:endParaRPr lang="en-US" dirty="0"/>
          </a:p>
        </p:txBody>
      </p:sp>
    </p:spTree>
    <p:extLst>
      <p:ext uri="{BB962C8B-B14F-4D97-AF65-F5344CB8AC3E}">
        <p14:creationId xmlns="" xmlns:p14="http://schemas.microsoft.com/office/powerpoint/2010/main" val="23263137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704088"/>
            <a:ext cx="7162800" cy="1143000"/>
          </a:xfrm>
        </p:spPr>
        <p:txBody>
          <a:bodyPr>
            <a:noAutofit/>
          </a:bodyPr>
          <a:lstStyle/>
          <a:p>
            <a:r>
              <a:rPr lang="en-US" sz="4400" dirty="0" smtClean="0"/>
              <a:t>PROCESSING TISSUES FOR </a:t>
            </a:r>
            <a:br>
              <a:rPr lang="en-US" sz="4400" dirty="0" smtClean="0"/>
            </a:br>
            <a:r>
              <a:rPr lang="en-US" sz="4400" dirty="0" smtClean="0"/>
              <a:t>HISTOTECHNOLOGY</a:t>
            </a:r>
            <a:endParaRPr lang="en-US" sz="4000" dirty="0"/>
          </a:p>
        </p:txBody>
      </p:sp>
      <p:sp>
        <p:nvSpPr>
          <p:cNvPr id="3" name="Content Placeholder 2"/>
          <p:cNvSpPr>
            <a:spLocks noGrp="1"/>
          </p:cNvSpPr>
          <p:nvPr>
            <p:ph idx="1"/>
          </p:nvPr>
        </p:nvSpPr>
        <p:spPr/>
        <p:txBody>
          <a:bodyPr/>
          <a:lstStyle/>
          <a:p>
            <a:pPr>
              <a:buNone/>
            </a:pPr>
            <a:r>
              <a:rPr lang="en-US" sz="3200" dirty="0" smtClean="0">
                <a:solidFill>
                  <a:srgbClr val="FF0000"/>
                </a:solidFill>
              </a:rPr>
              <a:t>   PICRIC ACID FIXATIVES</a:t>
            </a:r>
          </a:p>
          <a:p>
            <a:pPr>
              <a:buNone/>
            </a:pPr>
            <a:r>
              <a:rPr lang="en-US" sz="3200" dirty="0" smtClean="0">
                <a:solidFill>
                  <a:srgbClr val="FF0000"/>
                </a:solidFill>
              </a:rPr>
              <a:t>   </a:t>
            </a:r>
            <a:r>
              <a:rPr lang="en-US" sz="3200" dirty="0" err="1" smtClean="0">
                <a:solidFill>
                  <a:srgbClr val="FF0000"/>
                </a:solidFill>
              </a:rPr>
              <a:t>Brasil’s</a:t>
            </a:r>
            <a:r>
              <a:rPr lang="en-US" sz="3200" dirty="0" smtClean="0">
                <a:solidFill>
                  <a:srgbClr val="FF0000"/>
                </a:solidFill>
              </a:rPr>
              <a:t>  Alcoholic </a:t>
            </a:r>
            <a:r>
              <a:rPr lang="en-US" sz="3200" dirty="0" err="1" smtClean="0">
                <a:solidFill>
                  <a:srgbClr val="FF0000"/>
                </a:solidFill>
              </a:rPr>
              <a:t>Picro-Fromol</a:t>
            </a:r>
            <a:r>
              <a:rPr lang="en-US" sz="3200" dirty="0" smtClean="0">
                <a:solidFill>
                  <a:srgbClr val="FF0000"/>
                </a:solidFill>
              </a:rPr>
              <a:t> Fixative </a:t>
            </a:r>
          </a:p>
          <a:p>
            <a:r>
              <a:rPr lang="en-US" dirty="0" smtClean="0"/>
              <a:t>The following is a modified </a:t>
            </a:r>
            <a:r>
              <a:rPr lang="en-US" dirty="0" err="1" smtClean="0"/>
              <a:t>Brasil</a:t>
            </a:r>
            <a:r>
              <a:rPr lang="en-US" dirty="0" smtClean="0"/>
              <a:t> formula </a:t>
            </a:r>
          </a:p>
          <a:p>
            <a:pPr marL="0" indent="0">
              <a:buNone/>
            </a:pPr>
            <a:r>
              <a:rPr lang="en-US" dirty="0"/>
              <a:t>	</a:t>
            </a:r>
            <a:r>
              <a:rPr lang="en-US" dirty="0" smtClean="0"/>
              <a:t>Formalin 				2040 mL</a:t>
            </a:r>
          </a:p>
          <a:p>
            <a:pPr marL="0" indent="0">
              <a:buNone/>
            </a:pPr>
            <a:r>
              <a:rPr lang="en-US" dirty="0"/>
              <a:t>	</a:t>
            </a:r>
            <a:r>
              <a:rPr lang="en-US" dirty="0" smtClean="0"/>
              <a:t>Picric acid (BDH: 50% water) 	80g</a:t>
            </a:r>
          </a:p>
          <a:p>
            <a:pPr marL="0" indent="0">
              <a:buNone/>
            </a:pPr>
            <a:r>
              <a:rPr lang="en-US" dirty="0"/>
              <a:t>	</a:t>
            </a:r>
            <a:r>
              <a:rPr lang="en-US" dirty="0" smtClean="0"/>
              <a:t>Ethanol or isopropyl alcohol 	6000 mL</a:t>
            </a:r>
          </a:p>
          <a:p>
            <a:pPr marL="0" indent="0">
              <a:buNone/>
            </a:pPr>
            <a:r>
              <a:rPr lang="en-US" dirty="0"/>
              <a:t>	</a:t>
            </a:r>
            <a:r>
              <a:rPr lang="en-US" dirty="0" err="1" smtClean="0"/>
              <a:t>Trichlro</a:t>
            </a:r>
            <a:r>
              <a:rPr lang="en-US" dirty="0" smtClean="0"/>
              <a:t>-acetic  acid 		65 g</a:t>
            </a:r>
          </a:p>
          <a:p>
            <a:pPr marL="0" indent="0">
              <a:buNone/>
            </a:pPr>
            <a:r>
              <a:rPr lang="en-US" dirty="0"/>
              <a:t>	</a:t>
            </a:r>
            <a:endParaRPr lang="en-US" dirty="0" smtClean="0"/>
          </a:p>
        </p:txBody>
      </p:sp>
    </p:spTree>
    <p:extLst>
      <p:ext uri="{BB962C8B-B14F-4D97-AF65-F5344CB8AC3E}">
        <p14:creationId xmlns="" xmlns:p14="http://schemas.microsoft.com/office/powerpoint/2010/main" val="2441220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704088"/>
            <a:ext cx="7010400" cy="1143000"/>
          </a:xfrm>
        </p:spPr>
        <p:txBody>
          <a:bodyPr>
            <a:noAutofit/>
          </a:bodyPr>
          <a:lstStyle/>
          <a:p>
            <a:r>
              <a:rPr lang="en-US" sz="4400" dirty="0" smtClean="0"/>
              <a:t>PROCESSING TISSUES FOR </a:t>
            </a:r>
            <a:br>
              <a:rPr lang="en-US" sz="4400" dirty="0" smtClean="0"/>
            </a:br>
            <a:r>
              <a:rPr lang="en-US" sz="4400" dirty="0" smtClean="0"/>
              <a:t>HISTOTECHNOLOGY</a:t>
            </a:r>
            <a:endParaRPr lang="en-US" sz="4000" dirty="0"/>
          </a:p>
        </p:txBody>
      </p:sp>
      <p:sp>
        <p:nvSpPr>
          <p:cNvPr id="3" name="Content Placeholder 2"/>
          <p:cNvSpPr>
            <a:spLocks noGrp="1"/>
          </p:cNvSpPr>
          <p:nvPr>
            <p:ph idx="1"/>
          </p:nvPr>
        </p:nvSpPr>
        <p:spPr/>
        <p:txBody>
          <a:bodyPr>
            <a:normAutofit fontScale="92500"/>
          </a:bodyPr>
          <a:lstStyle/>
          <a:p>
            <a:pPr>
              <a:buNone/>
            </a:pPr>
            <a:r>
              <a:rPr lang="en-US" dirty="0" smtClean="0"/>
              <a:t>   </a:t>
            </a:r>
            <a:r>
              <a:rPr lang="en-US" sz="3500" dirty="0" smtClean="0">
                <a:solidFill>
                  <a:srgbClr val="FF0000"/>
                </a:solidFill>
              </a:rPr>
              <a:t>ALCOHOLIC FIXATION</a:t>
            </a:r>
            <a:endParaRPr lang="en-US" dirty="0" smtClean="0">
              <a:solidFill>
                <a:srgbClr val="FF0000"/>
              </a:solidFill>
            </a:endParaRPr>
          </a:p>
          <a:p>
            <a:r>
              <a:rPr lang="en-US" dirty="0" smtClean="0"/>
              <a:t>It denatures and precipitates protein</a:t>
            </a:r>
          </a:p>
          <a:p>
            <a:r>
              <a:rPr lang="en-US" dirty="0" smtClean="0"/>
              <a:t>Methyl alcohol 80-100% is an excellent fixative for smears</a:t>
            </a:r>
          </a:p>
          <a:p>
            <a:r>
              <a:rPr lang="en-US" dirty="0" smtClean="0"/>
              <a:t>In concentrations below 80% it is of causes </a:t>
            </a:r>
            <a:r>
              <a:rPr lang="en-US" dirty="0" err="1" smtClean="0"/>
              <a:t>lysis</a:t>
            </a:r>
            <a:r>
              <a:rPr lang="en-US" dirty="0" smtClean="0"/>
              <a:t> of cells</a:t>
            </a:r>
          </a:p>
          <a:p>
            <a:r>
              <a:rPr lang="en-US" dirty="0" smtClean="0"/>
              <a:t>Ethyl alcohol is used for fixation of enzymes</a:t>
            </a:r>
          </a:p>
          <a:p>
            <a:r>
              <a:rPr lang="en-US" dirty="0" smtClean="0"/>
              <a:t>Unless used at 0</a:t>
            </a:r>
            <a:r>
              <a:rPr lang="en-US" dirty="0" smtClean="0">
                <a:latin typeface="Lucida Sans Unicode"/>
                <a:cs typeface="Lucida Sans Unicode"/>
              </a:rPr>
              <a:t>℃ or cooler it causes severe shrinkage</a:t>
            </a:r>
          </a:p>
          <a:p>
            <a:r>
              <a:rPr lang="en-US" dirty="0" smtClean="0">
                <a:latin typeface="Lucida Sans Unicode"/>
                <a:cs typeface="Lucida Sans Unicode"/>
              </a:rPr>
              <a:t>They are contraindicated when lipids are to be studied</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704088"/>
            <a:ext cx="7162800" cy="1143000"/>
          </a:xfrm>
        </p:spPr>
        <p:txBody>
          <a:bodyPr>
            <a:noAutofit/>
          </a:bodyPr>
          <a:lstStyle/>
          <a:p>
            <a:r>
              <a:rPr lang="en-US" sz="4400" dirty="0" smtClean="0"/>
              <a:t>PROCESSING TISSUES FOR </a:t>
            </a:r>
            <a:br>
              <a:rPr lang="en-US" sz="4400" dirty="0" smtClean="0"/>
            </a:br>
            <a:r>
              <a:rPr lang="en-US" sz="4400" dirty="0" smtClean="0"/>
              <a:t>HISTOTECHNOLOGY</a:t>
            </a:r>
            <a:endParaRPr lang="en-US" sz="4000" dirty="0"/>
          </a:p>
        </p:txBody>
      </p:sp>
      <p:sp>
        <p:nvSpPr>
          <p:cNvPr id="3" name="Content Placeholder 2"/>
          <p:cNvSpPr>
            <a:spLocks noGrp="1"/>
          </p:cNvSpPr>
          <p:nvPr>
            <p:ph idx="1"/>
          </p:nvPr>
        </p:nvSpPr>
        <p:spPr/>
        <p:txBody>
          <a:bodyPr/>
          <a:lstStyle/>
          <a:p>
            <a:pPr>
              <a:buNone/>
            </a:pPr>
            <a:r>
              <a:rPr lang="en-US" sz="2800" dirty="0" smtClean="0">
                <a:solidFill>
                  <a:srgbClr val="FF0000"/>
                </a:solidFill>
              </a:rPr>
              <a:t>    SPECIAL FACTORS AFFECTING FIXATION</a:t>
            </a:r>
          </a:p>
          <a:p>
            <a:r>
              <a:rPr lang="en-US" dirty="0" smtClean="0"/>
              <a:t>Size and thickness of piece of tissue</a:t>
            </a:r>
          </a:p>
          <a:p>
            <a:r>
              <a:rPr lang="en-US" dirty="0" smtClean="0"/>
              <a:t>Tissues covered by or containing mucus  are fixed slowly and poorly </a:t>
            </a:r>
            <a:r>
              <a:rPr lang="en-US" dirty="0" err="1" smtClean="0"/>
              <a:t>e.g</a:t>
            </a:r>
            <a:r>
              <a:rPr lang="en-US" dirty="0" smtClean="0"/>
              <a:t>, </a:t>
            </a:r>
            <a:r>
              <a:rPr lang="en-US" dirty="0" err="1" smtClean="0"/>
              <a:t>pseudomucinous</a:t>
            </a:r>
            <a:r>
              <a:rPr lang="en-US" dirty="0" smtClean="0"/>
              <a:t> cyst</a:t>
            </a:r>
          </a:p>
          <a:p>
            <a:r>
              <a:rPr lang="en-US" dirty="0" smtClean="0"/>
              <a:t>The same applies to blood containing organs like lungs</a:t>
            </a:r>
          </a:p>
          <a:p>
            <a:r>
              <a:rPr lang="en-US" dirty="0" smtClean="0"/>
              <a:t>Fatty and </a:t>
            </a:r>
            <a:r>
              <a:rPr lang="en-US" dirty="0" err="1" smtClean="0"/>
              <a:t>lipomatous</a:t>
            </a:r>
            <a:r>
              <a:rPr lang="en-US" dirty="0" smtClean="0"/>
              <a:t> tissue fix slowly. So, the blocks should be thin</a:t>
            </a:r>
          </a:p>
          <a:p>
            <a:r>
              <a:rPr lang="en-US" dirty="0" smtClean="0"/>
              <a:t>Moderate heat (37 to 56</a:t>
            </a:r>
            <a:r>
              <a:rPr lang="en-US" dirty="0" smtClean="0">
                <a:latin typeface="Lucida Sans Unicode"/>
                <a:cs typeface="Lucida Sans Unicode"/>
              </a:rPr>
              <a:t>℃) will accelerate fixation</a:t>
            </a:r>
          </a:p>
          <a:p>
            <a:r>
              <a:rPr lang="en-US" dirty="0" smtClean="0">
                <a:latin typeface="Lucida Sans Unicode"/>
                <a:cs typeface="Lucida Sans Unicode"/>
              </a:rPr>
              <a:t>Fixation is also accelerated by agitation</a:t>
            </a:r>
            <a:endParaRPr lang="en-US" dirty="0" smtClean="0"/>
          </a:p>
          <a:p>
            <a:endParaRPr lang="en-US"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704088"/>
            <a:ext cx="7010400" cy="1143000"/>
          </a:xfrm>
        </p:spPr>
        <p:txBody>
          <a:bodyPr>
            <a:noAutofit/>
          </a:bodyPr>
          <a:lstStyle/>
          <a:p>
            <a:r>
              <a:rPr lang="en-US" sz="4400" dirty="0" smtClean="0"/>
              <a:t>PROCESSING TISSUES FOR </a:t>
            </a:r>
            <a:br>
              <a:rPr lang="en-US" sz="4400" dirty="0" smtClean="0"/>
            </a:br>
            <a:r>
              <a:rPr lang="en-US" sz="4400" dirty="0" smtClean="0"/>
              <a:t>HISTOTECHNOLOGY</a:t>
            </a:r>
            <a:endParaRPr lang="en-US" sz="4000" dirty="0"/>
          </a:p>
        </p:txBody>
      </p:sp>
      <p:sp>
        <p:nvSpPr>
          <p:cNvPr id="3" name="Content Placeholder 2"/>
          <p:cNvSpPr>
            <a:spLocks noGrp="1"/>
          </p:cNvSpPr>
          <p:nvPr>
            <p:ph idx="1"/>
          </p:nvPr>
        </p:nvSpPr>
        <p:spPr/>
        <p:txBody>
          <a:bodyPr/>
          <a:lstStyle/>
          <a:p>
            <a:pPr>
              <a:buNone/>
            </a:pPr>
            <a:r>
              <a:rPr lang="en-US" dirty="0" smtClean="0"/>
              <a:t>   </a:t>
            </a:r>
            <a:r>
              <a:rPr lang="en-US" sz="2800" dirty="0" smtClean="0">
                <a:solidFill>
                  <a:srgbClr val="FF0000"/>
                </a:solidFill>
              </a:rPr>
              <a:t>COMPATIBILITY AND INCOMPATIBILITY OF FIXATIVES AND STAINS</a:t>
            </a:r>
            <a:endParaRPr lang="en-US" dirty="0" smtClean="0">
              <a:solidFill>
                <a:srgbClr val="FF0000"/>
              </a:solidFill>
            </a:endParaRPr>
          </a:p>
          <a:p>
            <a:r>
              <a:rPr lang="en-US" dirty="0" smtClean="0"/>
              <a:t>Few fixatives permit the use of all stains</a:t>
            </a:r>
          </a:p>
          <a:p>
            <a:r>
              <a:rPr lang="en-US" dirty="0" smtClean="0"/>
              <a:t>One and the same fixative may act as mordant for one group of dyes and an inhibitor for another set of stains</a:t>
            </a:r>
          </a:p>
          <a:p>
            <a:r>
              <a:rPr lang="en-US" dirty="0" smtClean="0"/>
              <a:t>With some fixatives must be thoroughly washed from the tissues before many stains may be used  </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704088"/>
            <a:ext cx="7086600" cy="1143000"/>
          </a:xfrm>
        </p:spPr>
        <p:txBody>
          <a:bodyPr>
            <a:noAutofit/>
          </a:bodyPr>
          <a:lstStyle/>
          <a:p>
            <a:r>
              <a:rPr lang="en-US" sz="4400" dirty="0" smtClean="0"/>
              <a:t>PROCESSING TISSUES FOR </a:t>
            </a:r>
            <a:br>
              <a:rPr lang="en-US" sz="4400" dirty="0" smtClean="0"/>
            </a:br>
            <a:r>
              <a:rPr lang="en-US" sz="4400" dirty="0" smtClean="0"/>
              <a:t>HISTOTECHNOLOGY</a:t>
            </a:r>
            <a:endParaRPr lang="en-US" sz="4000" dirty="0"/>
          </a:p>
        </p:txBody>
      </p:sp>
      <p:sp>
        <p:nvSpPr>
          <p:cNvPr id="3" name="Content Placeholder 2"/>
          <p:cNvSpPr>
            <a:spLocks noGrp="1"/>
          </p:cNvSpPr>
          <p:nvPr>
            <p:ph idx="1"/>
          </p:nvPr>
        </p:nvSpPr>
        <p:spPr/>
        <p:txBody>
          <a:bodyPr/>
          <a:lstStyle/>
          <a:p>
            <a:pPr>
              <a:buNone/>
            </a:pPr>
            <a:r>
              <a:rPr lang="en-US" dirty="0" smtClean="0"/>
              <a:t>   </a:t>
            </a:r>
            <a:r>
              <a:rPr lang="en-US" sz="2800" dirty="0" smtClean="0">
                <a:solidFill>
                  <a:srgbClr val="FF0000"/>
                </a:solidFill>
              </a:rPr>
              <a:t>SOFTENING HARD TISSUES</a:t>
            </a:r>
            <a:endParaRPr lang="en-US" dirty="0" smtClean="0">
              <a:solidFill>
                <a:srgbClr val="FF0000"/>
              </a:solidFill>
            </a:endParaRPr>
          </a:p>
          <a:p>
            <a:r>
              <a:rPr lang="en-US" dirty="0" smtClean="0"/>
              <a:t>Some tissues like cervix, fibroids, some </a:t>
            </a:r>
            <a:r>
              <a:rPr lang="en-US" dirty="0" err="1" smtClean="0"/>
              <a:t>hyperkeratotic</a:t>
            </a:r>
            <a:r>
              <a:rPr lang="en-US" dirty="0" smtClean="0"/>
              <a:t> skin lesions, and finger nails</a:t>
            </a:r>
          </a:p>
          <a:p>
            <a:r>
              <a:rPr lang="en-US" dirty="0" err="1" smtClean="0"/>
              <a:t>Lendrum’s</a:t>
            </a:r>
            <a:r>
              <a:rPr lang="en-US" dirty="0" smtClean="0"/>
              <a:t> method is used for softening such tissues before processing</a:t>
            </a:r>
          </a:p>
          <a:p>
            <a:r>
              <a:rPr lang="en-US" dirty="0" smtClean="0"/>
              <a:t>Benzene or chloroform instead of </a:t>
            </a:r>
            <a:r>
              <a:rPr lang="en-US" dirty="0" err="1" smtClean="0"/>
              <a:t>xylene</a:t>
            </a:r>
            <a:r>
              <a:rPr lang="en-US" dirty="0" smtClean="0"/>
              <a:t> will reduce hardness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704088"/>
            <a:ext cx="6781800" cy="1143000"/>
          </a:xfrm>
        </p:spPr>
        <p:txBody>
          <a:bodyPr>
            <a:noAutofit/>
          </a:bodyPr>
          <a:lstStyle/>
          <a:p>
            <a:r>
              <a:rPr lang="en-US" sz="4000" dirty="0" smtClean="0"/>
              <a:t>PROCESSING TISSUES FOR </a:t>
            </a:r>
            <a:br>
              <a:rPr lang="en-US" sz="4000" dirty="0" smtClean="0"/>
            </a:br>
            <a:r>
              <a:rPr lang="en-US" sz="4000" dirty="0" smtClean="0"/>
              <a:t>     HISTOTECHNOLOGY</a:t>
            </a:r>
            <a:endParaRPr lang="en-US" sz="4000" dirty="0"/>
          </a:p>
        </p:txBody>
      </p:sp>
      <p:sp>
        <p:nvSpPr>
          <p:cNvPr id="3" name="Content Placeholder 2"/>
          <p:cNvSpPr>
            <a:spLocks noGrp="1"/>
          </p:cNvSpPr>
          <p:nvPr>
            <p:ph idx="1"/>
          </p:nvPr>
        </p:nvSpPr>
        <p:spPr/>
        <p:txBody>
          <a:bodyPr/>
          <a:lstStyle/>
          <a:p>
            <a:pPr>
              <a:buNone/>
            </a:pPr>
            <a:r>
              <a:rPr lang="en-US" sz="3200" dirty="0" smtClean="0"/>
              <a:t>    PRESERVATION OF TISSUES</a:t>
            </a:r>
          </a:p>
          <a:p>
            <a:r>
              <a:rPr lang="en-US" dirty="0" smtClean="0"/>
              <a:t>The aim of ideal fixation is to preserve the tissue in as lifelike manner as possible</a:t>
            </a:r>
          </a:p>
          <a:p>
            <a:r>
              <a:rPr lang="en-US" dirty="0" smtClean="0"/>
              <a:t>Only the very rapid freezing of small pieces of tissues in </a:t>
            </a:r>
            <a:r>
              <a:rPr lang="en-US" dirty="0" err="1" smtClean="0"/>
              <a:t>iso</a:t>
            </a:r>
            <a:r>
              <a:rPr lang="en-US" dirty="0" smtClean="0"/>
              <a:t>-pentane in liquid nitrogen (-160</a:t>
            </a:r>
            <a:r>
              <a:rPr lang="en-US" dirty="0" smtClean="0">
                <a:latin typeface="Lucida Sans Unicode"/>
                <a:cs typeface="Lucida Sans Unicode"/>
              </a:rPr>
              <a:t>℃</a:t>
            </a:r>
            <a:r>
              <a:rPr lang="en-US" dirty="0" smtClean="0"/>
              <a:t>) will actually achieve this purpose</a:t>
            </a:r>
          </a:p>
          <a:p>
            <a:pPr>
              <a:buNone/>
            </a:pPr>
            <a:r>
              <a:rPr lang="en-US" dirty="0" smtClean="0"/>
              <a:t>    </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704088"/>
            <a:ext cx="7162800" cy="1143000"/>
          </a:xfrm>
        </p:spPr>
        <p:txBody>
          <a:bodyPr>
            <a:noAutofit/>
          </a:bodyPr>
          <a:lstStyle/>
          <a:p>
            <a:r>
              <a:rPr lang="en-US" sz="4400" dirty="0" smtClean="0"/>
              <a:t>PROCESSING TISSUES FOR </a:t>
            </a:r>
            <a:br>
              <a:rPr lang="en-US" sz="4400" dirty="0" smtClean="0"/>
            </a:br>
            <a:r>
              <a:rPr lang="en-US" sz="4400" dirty="0" smtClean="0"/>
              <a:t>HISTOTECHNOLOGY</a:t>
            </a:r>
            <a:endParaRPr lang="en-US" sz="4000" dirty="0"/>
          </a:p>
        </p:txBody>
      </p:sp>
      <p:sp>
        <p:nvSpPr>
          <p:cNvPr id="3" name="Content Placeholder 2"/>
          <p:cNvSpPr>
            <a:spLocks noGrp="1"/>
          </p:cNvSpPr>
          <p:nvPr>
            <p:ph idx="1"/>
          </p:nvPr>
        </p:nvSpPr>
        <p:spPr>
          <a:xfrm>
            <a:off x="457200" y="1935480"/>
            <a:ext cx="8229600" cy="4693920"/>
          </a:xfrm>
        </p:spPr>
        <p:txBody>
          <a:bodyPr>
            <a:normAutofit fontScale="92500"/>
          </a:bodyPr>
          <a:lstStyle/>
          <a:p>
            <a:pPr>
              <a:buNone/>
            </a:pPr>
            <a:r>
              <a:rPr lang="en-US" dirty="0" smtClean="0"/>
              <a:t>   </a:t>
            </a:r>
            <a:r>
              <a:rPr lang="en-US" sz="2800" dirty="0" smtClean="0">
                <a:solidFill>
                  <a:srgbClr val="FF0000"/>
                </a:solidFill>
              </a:rPr>
              <a:t>DECALCIFICATION</a:t>
            </a:r>
            <a:endParaRPr lang="en-US" dirty="0" smtClean="0">
              <a:solidFill>
                <a:srgbClr val="FF0000"/>
              </a:solidFill>
            </a:endParaRPr>
          </a:p>
          <a:p>
            <a:r>
              <a:rPr lang="en-US" dirty="0" smtClean="0"/>
              <a:t>The cutting of thin sections by ordinary methods is impossible in the case of bone, teeth, also many calcified pathological lesions seen in </a:t>
            </a:r>
            <a:r>
              <a:rPr lang="en-US" dirty="0" err="1" smtClean="0"/>
              <a:t>tuberculous</a:t>
            </a:r>
            <a:r>
              <a:rPr lang="en-US" dirty="0" smtClean="0"/>
              <a:t> foci or calcified </a:t>
            </a:r>
            <a:r>
              <a:rPr lang="en-US" dirty="0" err="1" smtClean="0"/>
              <a:t>atheromas</a:t>
            </a:r>
            <a:endParaRPr lang="en-US" dirty="0" smtClean="0"/>
          </a:p>
          <a:p>
            <a:r>
              <a:rPr lang="en-US" dirty="0" smtClean="0"/>
              <a:t>Acids are used in which bone salts are dissolved</a:t>
            </a:r>
          </a:p>
          <a:p>
            <a:r>
              <a:rPr lang="en-US" dirty="0" smtClean="0"/>
              <a:t>All such acids damage the ground substance of the bone </a:t>
            </a:r>
          </a:p>
          <a:p>
            <a:r>
              <a:rPr lang="en-US" dirty="0" smtClean="0"/>
              <a:t>So 2-4 mm thick blocks are fixed in a buffered neutral formalin for 2-4 days or in </a:t>
            </a:r>
            <a:r>
              <a:rPr lang="en-US" dirty="0" err="1" smtClean="0"/>
              <a:t>Zenker’s</a:t>
            </a:r>
            <a:r>
              <a:rPr lang="en-US" dirty="0" smtClean="0"/>
              <a:t> solution for 15-24 hours</a:t>
            </a:r>
          </a:p>
          <a:p>
            <a:r>
              <a:rPr lang="en-US" dirty="0" smtClean="0"/>
              <a:t>It will render the nucleic acid resistant to hydrolytic action of acids</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04088"/>
            <a:ext cx="7315200" cy="1143000"/>
          </a:xfrm>
        </p:spPr>
        <p:txBody>
          <a:bodyPr>
            <a:noAutofit/>
          </a:bodyPr>
          <a:lstStyle/>
          <a:p>
            <a:r>
              <a:rPr lang="en-US" sz="4400" dirty="0" smtClean="0"/>
              <a:t>PROCESSING TISSUES FOR </a:t>
            </a:r>
            <a:br>
              <a:rPr lang="en-US" sz="4400" dirty="0" smtClean="0"/>
            </a:br>
            <a:r>
              <a:rPr lang="en-US" sz="4400" dirty="0" smtClean="0"/>
              <a:t>HISTOTECHNOLOGY</a:t>
            </a:r>
            <a:endParaRPr lang="en-US" sz="4000" dirty="0"/>
          </a:p>
        </p:txBody>
      </p:sp>
      <p:sp>
        <p:nvSpPr>
          <p:cNvPr id="3" name="Content Placeholder 2"/>
          <p:cNvSpPr>
            <a:spLocks noGrp="1"/>
          </p:cNvSpPr>
          <p:nvPr>
            <p:ph idx="1"/>
          </p:nvPr>
        </p:nvSpPr>
        <p:spPr/>
        <p:txBody>
          <a:bodyPr/>
          <a:lstStyle/>
          <a:p>
            <a:pPr>
              <a:buNone/>
            </a:pPr>
            <a:r>
              <a:rPr lang="en-US" sz="2400" dirty="0" smtClean="0">
                <a:solidFill>
                  <a:srgbClr val="FF0000"/>
                </a:solidFill>
              </a:rPr>
              <a:t>    DECALCIFICATION </a:t>
            </a:r>
          </a:p>
          <a:p>
            <a:r>
              <a:rPr lang="en-US" dirty="0" smtClean="0"/>
              <a:t>Heat will accelerate the process of demineralization but it will also increase the destructive action of acid on matrix</a:t>
            </a:r>
          </a:p>
          <a:p>
            <a:r>
              <a:rPr lang="en-US" dirty="0" smtClean="0"/>
              <a:t>Effect of agitation is little in acid solution</a:t>
            </a:r>
          </a:p>
          <a:p>
            <a:r>
              <a:rPr lang="en-US" dirty="0" smtClean="0"/>
              <a:t>Use of partial or complete vacuum is same</a:t>
            </a:r>
          </a:p>
          <a:p>
            <a:pPr>
              <a:buNone/>
            </a:pP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704088"/>
            <a:ext cx="7086600" cy="1143000"/>
          </a:xfrm>
        </p:spPr>
        <p:txBody>
          <a:bodyPr>
            <a:noAutofit/>
          </a:bodyPr>
          <a:lstStyle/>
          <a:p>
            <a:r>
              <a:rPr lang="en-US" sz="4400" dirty="0" smtClean="0"/>
              <a:t>PROCESSING TISSUES FOR </a:t>
            </a:r>
            <a:br>
              <a:rPr lang="en-US" sz="4400" dirty="0" smtClean="0"/>
            </a:br>
            <a:r>
              <a:rPr lang="en-US" sz="4400" dirty="0" smtClean="0"/>
              <a:t>HISTOTECHNOLOGY</a:t>
            </a:r>
            <a:endParaRPr lang="en-US" sz="4000" dirty="0"/>
          </a:p>
        </p:txBody>
      </p:sp>
      <p:sp>
        <p:nvSpPr>
          <p:cNvPr id="3" name="Content Placeholder 2"/>
          <p:cNvSpPr>
            <a:spLocks noGrp="1"/>
          </p:cNvSpPr>
          <p:nvPr>
            <p:ph idx="1"/>
          </p:nvPr>
        </p:nvSpPr>
        <p:spPr/>
        <p:txBody>
          <a:bodyPr>
            <a:normAutofit fontScale="92500" lnSpcReduction="10000"/>
          </a:bodyPr>
          <a:lstStyle/>
          <a:p>
            <a:pPr>
              <a:buNone/>
            </a:pPr>
            <a:r>
              <a:rPr lang="en-US" sz="2800" dirty="0" smtClean="0">
                <a:solidFill>
                  <a:srgbClr val="FF0000"/>
                </a:solidFill>
              </a:rPr>
              <a:t>   DECALCIFICATION </a:t>
            </a:r>
          </a:p>
          <a:p>
            <a:pPr>
              <a:buNone/>
            </a:pPr>
            <a:r>
              <a:rPr lang="en-US" dirty="0" smtClean="0"/>
              <a:t>   Usually 2 types of acids are used for decalcification purposes</a:t>
            </a:r>
          </a:p>
          <a:p>
            <a:pPr>
              <a:buNone/>
            </a:pPr>
            <a:r>
              <a:rPr lang="en-US" dirty="0" smtClean="0"/>
              <a:t>    1- Nitric acid</a:t>
            </a:r>
          </a:p>
          <a:p>
            <a:pPr>
              <a:buNone/>
            </a:pPr>
            <a:r>
              <a:rPr lang="en-US" dirty="0" smtClean="0"/>
              <a:t>   2- Formic acid</a:t>
            </a:r>
          </a:p>
          <a:p>
            <a:r>
              <a:rPr lang="en-US" dirty="0" smtClean="0"/>
              <a:t>The volume of decalcifying solution should be at least 1 oz per g of tissue </a:t>
            </a:r>
          </a:p>
          <a:p>
            <a:r>
              <a:rPr lang="en-US" dirty="0" smtClean="0"/>
              <a:t>It should be changed once or twice a day until decalcification is completed</a:t>
            </a:r>
          </a:p>
          <a:p>
            <a:r>
              <a:rPr lang="en-US" dirty="0" smtClean="0"/>
              <a:t>The bone block should rest on a gauze platform supported by a glass rod in the middle of the fluid in glass jar</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704088"/>
            <a:ext cx="6858000" cy="1143000"/>
          </a:xfrm>
        </p:spPr>
        <p:txBody>
          <a:bodyPr>
            <a:noAutofit/>
          </a:bodyPr>
          <a:lstStyle/>
          <a:p>
            <a:r>
              <a:rPr lang="en-US" sz="4400" dirty="0" smtClean="0"/>
              <a:t>PROCESSING TISSUES FOR </a:t>
            </a:r>
            <a:br>
              <a:rPr lang="en-US" sz="4400" dirty="0" smtClean="0"/>
            </a:br>
            <a:r>
              <a:rPr lang="en-US" sz="4400" dirty="0" smtClean="0"/>
              <a:t>HISTOTECHNOLOGY</a:t>
            </a:r>
            <a:endParaRPr lang="en-US" sz="4000" dirty="0"/>
          </a:p>
        </p:txBody>
      </p:sp>
      <p:sp>
        <p:nvSpPr>
          <p:cNvPr id="3" name="Content Placeholder 2"/>
          <p:cNvSpPr>
            <a:spLocks noGrp="1"/>
          </p:cNvSpPr>
          <p:nvPr>
            <p:ph idx="1"/>
          </p:nvPr>
        </p:nvSpPr>
        <p:spPr>
          <a:xfrm>
            <a:off x="457200" y="1935480"/>
            <a:ext cx="8229600" cy="4617720"/>
          </a:xfrm>
        </p:spPr>
        <p:txBody>
          <a:bodyPr>
            <a:normAutofit fontScale="92500" lnSpcReduction="10000"/>
          </a:bodyPr>
          <a:lstStyle/>
          <a:p>
            <a:pPr>
              <a:buNone/>
            </a:pPr>
            <a:r>
              <a:rPr lang="en-US" sz="3000" dirty="0" smtClean="0">
                <a:solidFill>
                  <a:srgbClr val="FF0000"/>
                </a:solidFill>
              </a:rPr>
              <a:t>  DECALCIFICATION </a:t>
            </a:r>
          </a:p>
          <a:p>
            <a:pPr>
              <a:buNone/>
            </a:pPr>
            <a:r>
              <a:rPr lang="en-US" sz="2400" dirty="0" smtClean="0">
                <a:solidFill>
                  <a:srgbClr val="FF0000"/>
                </a:solidFill>
              </a:rPr>
              <a:t>   </a:t>
            </a:r>
            <a:r>
              <a:rPr lang="en-US" dirty="0" smtClean="0"/>
              <a:t>TESTS FOR COMPLETION OF DECALCIFICATION</a:t>
            </a:r>
          </a:p>
          <a:p>
            <a:r>
              <a:rPr lang="en-US" dirty="0" smtClean="0"/>
              <a:t>By touch, pliability, and resistance to finger nail</a:t>
            </a:r>
          </a:p>
          <a:p>
            <a:r>
              <a:rPr lang="en-US" dirty="0" smtClean="0"/>
              <a:t>By needling, by x-ray, or by chemical testing of decalcifying fluid</a:t>
            </a:r>
          </a:p>
          <a:p>
            <a:pPr>
              <a:buNone/>
            </a:pPr>
            <a:r>
              <a:rPr lang="en-US" u="sng" dirty="0" smtClean="0"/>
              <a:t>Chemical testing </a:t>
            </a:r>
          </a:p>
          <a:p>
            <a:r>
              <a:rPr lang="en-US" dirty="0" smtClean="0"/>
              <a:t>In a clean test tube place decalcifying fluid for 3-12 hours</a:t>
            </a:r>
          </a:p>
          <a:p>
            <a:r>
              <a:rPr lang="en-US" dirty="0" smtClean="0"/>
              <a:t>Alkalinize the litmus paper by carefully adding ammonia water</a:t>
            </a:r>
          </a:p>
          <a:p>
            <a:r>
              <a:rPr lang="en-US" dirty="0" smtClean="0"/>
              <a:t>Add 0.5ml saturated ammonium oxalate, mix and let it stand for 15-30 minutes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704088"/>
            <a:ext cx="7162800" cy="1143000"/>
          </a:xfrm>
        </p:spPr>
        <p:txBody>
          <a:bodyPr>
            <a:noAutofit/>
          </a:bodyPr>
          <a:lstStyle/>
          <a:p>
            <a:r>
              <a:rPr lang="en-US" sz="4400" dirty="0" smtClean="0"/>
              <a:t>PROCESSING TISSUES FOR </a:t>
            </a:r>
            <a:br>
              <a:rPr lang="en-US" sz="4400" dirty="0" smtClean="0"/>
            </a:br>
            <a:r>
              <a:rPr lang="en-US" sz="4400" dirty="0" smtClean="0"/>
              <a:t>HISTOTECHNOLOGY</a:t>
            </a:r>
            <a:endParaRPr lang="en-US" sz="4000" dirty="0"/>
          </a:p>
        </p:txBody>
      </p:sp>
      <p:sp>
        <p:nvSpPr>
          <p:cNvPr id="3" name="Content Placeholder 2"/>
          <p:cNvSpPr>
            <a:spLocks noGrp="1"/>
          </p:cNvSpPr>
          <p:nvPr>
            <p:ph idx="1"/>
          </p:nvPr>
        </p:nvSpPr>
        <p:spPr/>
        <p:txBody>
          <a:bodyPr/>
          <a:lstStyle/>
          <a:p>
            <a:pPr>
              <a:buNone/>
            </a:pPr>
            <a:r>
              <a:rPr lang="en-US" sz="2400" dirty="0" smtClean="0">
                <a:solidFill>
                  <a:srgbClr val="FF0000"/>
                </a:solidFill>
              </a:rPr>
              <a:t>    </a:t>
            </a:r>
            <a:r>
              <a:rPr lang="en-US" sz="2800" dirty="0" smtClean="0">
                <a:solidFill>
                  <a:srgbClr val="FF0000"/>
                </a:solidFill>
              </a:rPr>
              <a:t>DECALCIFICATION </a:t>
            </a:r>
            <a:endParaRPr lang="en-US" sz="2400" dirty="0" smtClean="0">
              <a:solidFill>
                <a:srgbClr val="FF0000"/>
              </a:solidFill>
            </a:endParaRPr>
          </a:p>
          <a:p>
            <a:r>
              <a:rPr lang="en-US" dirty="0" smtClean="0"/>
              <a:t>If fluid remains clear, decalcification is completed</a:t>
            </a:r>
          </a:p>
          <a:p>
            <a:r>
              <a:rPr lang="en-US" dirty="0" smtClean="0"/>
              <a:t>If cloudiness appears, it means decalcification is not complete </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704088"/>
            <a:ext cx="7239000" cy="1143000"/>
          </a:xfrm>
        </p:spPr>
        <p:txBody>
          <a:bodyPr>
            <a:noAutofit/>
          </a:bodyPr>
          <a:lstStyle/>
          <a:p>
            <a:r>
              <a:rPr lang="en-US" sz="4400" dirty="0" smtClean="0"/>
              <a:t>PROCESSING TISSUES FOR </a:t>
            </a:r>
            <a:br>
              <a:rPr lang="en-US" sz="4400" dirty="0" smtClean="0"/>
            </a:br>
            <a:r>
              <a:rPr lang="en-US" sz="4400" dirty="0" smtClean="0"/>
              <a:t>HISTOTECHNOLOGY</a:t>
            </a:r>
            <a:endParaRPr lang="en-US" sz="4000" dirty="0"/>
          </a:p>
        </p:txBody>
      </p:sp>
      <p:sp>
        <p:nvSpPr>
          <p:cNvPr id="3" name="Content Placeholder 2"/>
          <p:cNvSpPr>
            <a:spLocks noGrp="1"/>
          </p:cNvSpPr>
          <p:nvPr>
            <p:ph idx="1"/>
          </p:nvPr>
        </p:nvSpPr>
        <p:spPr/>
        <p:txBody>
          <a:bodyPr/>
          <a:lstStyle/>
          <a:p>
            <a:pPr>
              <a:buNone/>
            </a:pPr>
            <a:r>
              <a:rPr lang="en-US" dirty="0" smtClean="0"/>
              <a:t>   </a:t>
            </a:r>
            <a:r>
              <a:rPr lang="en-US" sz="2800" dirty="0" smtClean="0">
                <a:solidFill>
                  <a:srgbClr val="FF0000"/>
                </a:solidFill>
              </a:rPr>
              <a:t>PARAFFIN SECTIONS OF ASPIRATED BONE MARROW</a:t>
            </a:r>
            <a:endParaRPr lang="en-US" dirty="0" smtClean="0">
              <a:solidFill>
                <a:srgbClr val="FF0000"/>
              </a:solidFill>
            </a:endParaRPr>
          </a:p>
          <a:p>
            <a:r>
              <a:rPr lang="en-US" dirty="0" smtClean="0"/>
              <a:t>It is usually obtained by aspiration needle</a:t>
            </a:r>
          </a:p>
          <a:p>
            <a:r>
              <a:rPr lang="en-US" dirty="0" err="1" smtClean="0"/>
              <a:t>Sternal</a:t>
            </a:r>
            <a:r>
              <a:rPr lang="en-US" dirty="0" smtClean="0"/>
              <a:t> puncture is done</a:t>
            </a:r>
          </a:p>
          <a:p>
            <a:r>
              <a:rPr lang="en-US" dirty="0" smtClean="0"/>
              <a:t>Smears are done as soon as possible from freshly obtained marrow</a:t>
            </a:r>
          </a:p>
          <a:p>
            <a:r>
              <a:rPr lang="en-US" dirty="0" smtClean="0"/>
              <a:t>The left over is placed in 50-100mL of fixative</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704088"/>
            <a:ext cx="7086600" cy="1143000"/>
          </a:xfrm>
        </p:spPr>
        <p:txBody>
          <a:bodyPr>
            <a:noAutofit/>
          </a:bodyPr>
          <a:lstStyle/>
          <a:p>
            <a:r>
              <a:rPr lang="en-US" sz="4400" dirty="0" smtClean="0"/>
              <a:t>PROCESSING TISSUES FOR </a:t>
            </a:r>
            <a:br>
              <a:rPr lang="en-US" sz="4400" dirty="0" smtClean="0"/>
            </a:br>
            <a:r>
              <a:rPr lang="en-US" sz="4400" dirty="0" smtClean="0"/>
              <a:t>HISTOTECHNOLOGY</a:t>
            </a:r>
            <a:endParaRPr lang="en-US" sz="4000" dirty="0"/>
          </a:p>
        </p:txBody>
      </p:sp>
      <p:sp>
        <p:nvSpPr>
          <p:cNvPr id="3" name="Content Placeholder 2"/>
          <p:cNvSpPr>
            <a:spLocks noGrp="1"/>
          </p:cNvSpPr>
          <p:nvPr>
            <p:ph idx="1"/>
          </p:nvPr>
        </p:nvSpPr>
        <p:spPr/>
        <p:txBody>
          <a:bodyPr/>
          <a:lstStyle/>
          <a:p>
            <a:pPr>
              <a:buNone/>
            </a:pPr>
            <a:r>
              <a:rPr lang="en-US" dirty="0" smtClean="0"/>
              <a:t>   </a:t>
            </a:r>
            <a:r>
              <a:rPr lang="en-US" sz="2800" dirty="0" smtClean="0">
                <a:solidFill>
                  <a:srgbClr val="FF0000"/>
                </a:solidFill>
              </a:rPr>
              <a:t>FIXATIVE FOR ASPIRATED BONE MARROW</a:t>
            </a:r>
            <a:endParaRPr lang="en-US" dirty="0" smtClean="0">
              <a:solidFill>
                <a:srgbClr val="FF0000"/>
              </a:solidFill>
            </a:endParaRPr>
          </a:p>
          <a:p>
            <a:r>
              <a:rPr lang="en-US" dirty="0" smtClean="0"/>
              <a:t>Formaldehyde (40) %		200ml</a:t>
            </a:r>
          </a:p>
          <a:p>
            <a:r>
              <a:rPr lang="en-US" dirty="0" smtClean="0"/>
              <a:t>Glacial acetic acid		165ml</a:t>
            </a:r>
          </a:p>
          <a:p>
            <a:r>
              <a:rPr lang="en-US" dirty="0" smtClean="0"/>
              <a:t>Sodium sulfate			60gm</a:t>
            </a:r>
          </a:p>
          <a:p>
            <a:r>
              <a:rPr lang="en-US" dirty="0" smtClean="0"/>
              <a:t>Distilled water			1000ml</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04088"/>
            <a:ext cx="6705600" cy="1143000"/>
          </a:xfrm>
        </p:spPr>
        <p:txBody>
          <a:bodyPr>
            <a:noAutofit/>
          </a:bodyPr>
          <a:lstStyle/>
          <a:p>
            <a:r>
              <a:rPr lang="en-US" sz="4400" dirty="0" smtClean="0"/>
              <a:t>PROCESSING TISSUES FOR </a:t>
            </a:r>
            <a:br>
              <a:rPr lang="en-US" sz="4400" dirty="0" smtClean="0"/>
            </a:br>
            <a:r>
              <a:rPr lang="en-US" sz="4400" dirty="0" smtClean="0"/>
              <a:t>HISTOTECHNOLOGY</a:t>
            </a:r>
            <a:endParaRPr lang="en-US" sz="4000" dirty="0"/>
          </a:p>
        </p:txBody>
      </p:sp>
      <p:sp>
        <p:nvSpPr>
          <p:cNvPr id="3" name="Content Placeholder 2"/>
          <p:cNvSpPr>
            <a:spLocks noGrp="1"/>
          </p:cNvSpPr>
          <p:nvPr>
            <p:ph idx="1"/>
          </p:nvPr>
        </p:nvSpPr>
        <p:spPr>
          <a:xfrm>
            <a:off x="457200" y="1935480"/>
            <a:ext cx="8229600" cy="4770120"/>
          </a:xfrm>
        </p:spPr>
        <p:txBody>
          <a:bodyPr>
            <a:normAutofit fontScale="92500"/>
          </a:bodyPr>
          <a:lstStyle/>
          <a:p>
            <a:pPr>
              <a:buNone/>
            </a:pPr>
            <a:r>
              <a:rPr lang="en-US" dirty="0" smtClean="0"/>
              <a:t>   </a:t>
            </a:r>
            <a:r>
              <a:rPr lang="en-US" sz="3200" dirty="0" smtClean="0">
                <a:solidFill>
                  <a:srgbClr val="FF0000"/>
                </a:solidFill>
              </a:rPr>
              <a:t>PROCESSING OF ASPIRATED FRAGMENTS</a:t>
            </a:r>
            <a:endParaRPr lang="en-US" dirty="0" smtClean="0">
              <a:solidFill>
                <a:srgbClr val="FF0000"/>
              </a:solidFill>
            </a:endParaRPr>
          </a:p>
          <a:p>
            <a:r>
              <a:rPr lang="en-US" dirty="0" smtClean="0"/>
              <a:t>Place the aspirated fragments in 50-100 ml of fixative. Mix by inversion or by figure-of-8 motion. Allow to fix for 30-60 minutes</a:t>
            </a:r>
          </a:p>
          <a:p>
            <a:r>
              <a:rPr lang="en-US" dirty="0" smtClean="0"/>
              <a:t>Pour off the bulk of the supernatant fixative and place the remainder, together with the marrow fragments, in a </a:t>
            </a:r>
            <a:r>
              <a:rPr lang="en-US" dirty="0" err="1" smtClean="0"/>
              <a:t>petri</a:t>
            </a:r>
            <a:r>
              <a:rPr lang="en-US" dirty="0" smtClean="0"/>
              <a:t> dish on a black background</a:t>
            </a:r>
          </a:p>
          <a:p>
            <a:r>
              <a:rPr lang="en-US" dirty="0" smtClean="0"/>
              <a:t>Using Pasteur pipette select all the white marrow fragments and place in a test tube. As soon as the fragments have settled, aspirate the remainder of the fixative with the pipette</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704088"/>
            <a:ext cx="7239000" cy="1143000"/>
          </a:xfrm>
        </p:spPr>
        <p:txBody>
          <a:bodyPr>
            <a:noAutofit/>
          </a:bodyPr>
          <a:lstStyle/>
          <a:p>
            <a:r>
              <a:rPr lang="en-US" sz="4400" dirty="0" smtClean="0"/>
              <a:t>PROCESSING TISSUES FOR </a:t>
            </a:r>
            <a:br>
              <a:rPr lang="en-US" sz="4400" dirty="0" smtClean="0"/>
            </a:br>
            <a:r>
              <a:rPr lang="en-US" sz="4400" dirty="0" smtClean="0"/>
              <a:t>HISTOTECHNOLOGY</a:t>
            </a:r>
            <a:endParaRPr lang="en-US" sz="4000" dirty="0"/>
          </a:p>
        </p:txBody>
      </p:sp>
      <p:sp>
        <p:nvSpPr>
          <p:cNvPr id="3" name="Content Placeholder 2"/>
          <p:cNvSpPr>
            <a:spLocks noGrp="1"/>
          </p:cNvSpPr>
          <p:nvPr>
            <p:ph idx="1"/>
          </p:nvPr>
        </p:nvSpPr>
        <p:spPr>
          <a:xfrm>
            <a:off x="457200" y="1935480"/>
            <a:ext cx="8229600" cy="4693920"/>
          </a:xfrm>
        </p:spPr>
        <p:txBody>
          <a:bodyPr>
            <a:normAutofit/>
          </a:bodyPr>
          <a:lstStyle/>
          <a:p>
            <a:r>
              <a:rPr lang="en-US" dirty="0" smtClean="0"/>
              <a:t>Fill the tube to within ½ cm of top with 50% ethyl alcohol. Stopper and mix by inversion. Let stand 20 minutes; pipette off the supernatant</a:t>
            </a:r>
          </a:p>
          <a:p>
            <a:r>
              <a:rPr lang="en-US" dirty="0" smtClean="0"/>
              <a:t>Replace with 70% alcohol . Let stand 20 minutes; pipette off the supernatant</a:t>
            </a:r>
          </a:p>
          <a:p>
            <a:r>
              <a:rPr lang="en-US" dirty="0" smtClean="0"/>
              <a:t>Replace with 90% alcohol for 15 minutes</a:t>
            </a:r>
          </a:p>
          <a:p>
            <a:r>
              <a:rPr lang="en-US" dirty="0" smtClean="0"/>
              <a:t>Replace with absolute alcohol for 15-20 minutes</a:t>
            </a:r>
          </a:p>
          <a:p>
            <a:r>
              <a:rPr lang="en-US" dirty="0" smtClean="0"/>
              <a:t>Replace with fresh absolute alcohol for 15-20 minutes</a:t>
            </a:r>
          </a:p>
          <a:p>
            <a:r>
              <a:rPr lang="en-US" dirty="0" smtClean="0"/>
              <a:t>Replace alcohol  </a:t>
            </a:r>
            <a:r>
              <a:rPr lang="en-US" dirty="0" err="1" smtClean="0"/>
              <a:t>xylol</a:t>
            </a:r>
            <a:r>
              <a:rPr lang="en-US" dirty="0" smtClean="0"/>
              <a:t>. Stand 1 hour</a:t>
            </a:r>
          </a:p>
          <a:p>
            <a:r>
              <a:rPr lang="en-US" dirty="0" smtClean="0"/>
              <a:t>Replace with fresh </a:t>
            </a:r>
            <a:r>
              <a:rPr lang="en-US" dirty="0" err="1" smtClean="0"/>
              <a:t>xylol</a:t>
            </a:r>
            <a:r>
              <a:rPr lang="en-US" dirty="0" smtClean="0"/>
              <a:t>. Let it stand for 1-2 hours </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704088"/>
            <a:ext cx="7162800" cy="1143000"/>
          </a:xfrm>
        </p:spPr>
        <p:txBody>
          <a:bodyPr>
            <a:noAutofit/>
          </a:bodyPr>
          <a:lstStyle/>
          <a:p>
            <a:r>
              <a:rPr lang="en-US" sz="4400" dirty="0" smtClean="0"/>
              <a:t>PROCESSING TISSUES FOR </a:t>
            </a:r>
            <a:br>
              <a:rPr lang="en-US" sz="4400" dirty="0" smtClean="0"/>
            </a:br>
            <a:r>
              <a:rPr lang="en-US" sz="4400" dirty="0" smtClean="0"/>
              <a:t>HISTOTECHNOLOGY</a:t>
            </a:r>
            <a:endParaRPr lang="en-US" sz="4000" dirty="0"/>
          </a:p>
        </p:txBody>
      </p:sp>
      <p:sp>
        <p:nvSpPr>
          <p:cNvPr id="3" name="Content Placeholder 2"/>
          <p:cNvSpPr>
            <a:spLocks noGrp="1"/>
          </p:cNvSpPr>
          <p:nvPr>
            <p:ph idx="1"/>
          </p:nvPr>
        </p:nvSpPr>
        <p:spPr/>
        <p:txBody>
          <a:bodyPr/>
          <a:lstStyle/>
          <a:p>
            <a:r>
              <a:rPr lang="en-US" dirty="0" smtClean="0"/>
              <a:t>Pipette off the </a:t>
            </a:r>
            <a:r>
              <a:rPr lang="en-US" dirty="0" err="1" smtClean="0"/>
              <a:t>xylol</a:t>
            </a:r>
            <a:r>
              <a:rPr lang="en-US" dirty="0" smtClean="0"/>
              <a:t>. Place the tube in wax oven and fill with molten wax. Let it stand for 1 hour in the oven</a:t>
            </a:r>
          </a:p>
          <a:p>
            <a:r>
              <a:rPr lang="en-US" dirty="0" smtClean="0"/>
              <a:t>Replace with fresh wax and allow to remain in the wax oven for 1-2 hours more</a:t>
            </a:r>
          </a:p>
          <a:p>
            <a:r>
              <a:rPr lang="en-US" dirty="0" smtClean="0"/>
              <a:t>Replace with fresh embedding wax; remove from the oven and allow to set</a:t>
            </a:r>
          </a:p>
          <a:p>
            <a:r>
              <a:rPr lang="en-US" dirty="0" smtClean="0"/>
              <a:t>Immerse for 5 minutes in cold tap water to harden</a:t>
            </a:r>
          </a:p>
          <a:p>
            <a:r>
              <a:rPr lang="en-US" dirty="0" smtClean="0"/>
              <a:t>Carefully break the tube, removing all fragments of glass. Mount the block ready for sectioning</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704088"/>
            <a:ext cx="6477000" cy="1143000"/>
          </a:xfrm>
        </p:spPr>
        <p:txBody>
          <a:bodyPr>
            <a:noAutofit/>
          </a:bodyPr>
          <a:lstStyle/>
          <a:p>
            <a:r>
              <a:rPr lang="en-US" sz="4000" dirty="0" smtClean="0"/>
              <a:t>PROCESSING TISSUES FOR </a:t>
            </a:r>
            <a:br>
              <a:rPr lang="en-US" sz="4000" dirty="0" smtClean="0"/>
            </a:br>
            <a:r>
              <a:rPr lang="en-US" sz="4000" dirty="0" smtClean="0"/>
              <a:t>HISTOTECHNOLOGY</a:t>
            </a:r>
            <a:endParaRPr lang="en-US" sz="4000" dirty="0"/>
          </a:p>
        </p:txBody>
      </p:sp>
      <p:sp>
        <p:nvSpPr>
          <p:cNvPr id="3" name="Content Placeholder 2"/>
          <p:cNvSpPr>
            <a:spLocks noGrp="1"/>
          </p:cNvSpPr>
          <p:nvPr>
            <p:ph idx="1"/>
          </p:nvPr>
        </p:nvSpPr>
        <p:spPr/>
        <p:txBody>
          <a:bodyPr/>
          <a:lstStyle/>
          <a:p>
            <a:pPr>
              <a:buNone/>
            </a:pPr>
            <a:r>
              <a:rPr lang="en-US" dirty="0" smtClean="0"/>
              <a:t>    </a:t>
            </a:r>
            <a:r>
              <a:rPr lang="en-US" sz="3200" dirty="0" smtClean="0"/>
              <a:t>DEFINITION OF FIXATION</a:t>
            </a:r>
            <a:endParaRPr lang="en-US" dirty="0" smtClean="0"/>
          </a:p>
          <a:p>
            <a:r>
              <a:rPr lang="en-US" dirty="0" smtClean="0"/>
              <a:t>This is the process by which the constituents of the cells, and therefore of the tissues, are fixed in a physical, and partly also in a chemical, state so that they will withstand subsequent treatment with various reagents.</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704088"/>
            <a:ext cx="7086600" cy="1143000"/>
          </a:xfrm>
        </p:spPr>
        <p:txBody>
          <a:bodyPr>
            <a:noAutofit/>
          </a:bodyPr>
          <a:lstStyle/>
          <a:p>
            <a:r>
              <a:rPr lang="en-US" sz="4400" dirty="0" smtClean="0"/>
              <a:t>PROCESSING TISSUES FOR </a:t>
            </a:r>
            <a:br>
              <a:rPr lang="en-US" sz="4400" dirty="0" smtClean="0"/>
            </a:br>
            <a:r>
              <a:rPr lang="en-US" sz="4400" dirty="0" smtClean="0"/>
              <a:t>HISTOTECHNOLOGY</a:t>
            </a:r>
            <a:endParaRPr lang="en-US" sz="4000" dirty="0"/>
          </a:p>
        </p:txBody>
      </p:sp>
      <p:sp>
        <p:nvSpPr>
          <p:cNvPr id="3" name="Content Placeholder 2"/>
          <p:cNvSpPr>
            <a:spLocks noGrp="1"/>
          </p:cNvSpPr>
          <p:nvPr>
            <p:ph idx="1"/>
          </p:nvPr>
        </p:nvSpPr>
        <p:spPr/>
        <p:txBody>
          <a:bodyPr/>
          <a:lstStyle/>
          <a:p>
            <a:pPr>
              <a:buNone/>
            </a:pPr>
            <a:r>
              <a:rPr lang="en-US" sz="2800" dirty="0" smtClean="0">
                <a:solidFill>
                  <a:srgbClr val="FF0000"/>
                </a:solidFill>
              </a:rPr>
              <a:t>   AUTOMATED TISSUE PROCESSING</a:t>
            </a:r>
          </a:p>
          <a:p>
            <a:r>
              <a:rPr lang="en-US" dirty="0" smtClean="0"/>
              <a:t>Dehydration, clearing and preparation for embedding are usually accomplished by the use of automated tissue processors</a:t>
            </a:r>
          </a:p>
          <a:p>
            <a:r>
              <a:rPr lang="en-US" dirty="0" smtClean="0"/>
              <a:t>They work on the principle of a central, rotating spindle that carries a “basket” suspended from the outer  end of a radial arm. The spindle is automatically lowered, bringing the basket into the solution.</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704088"/>
            <a:ext cx="6858000" cy="1143000"/>
          </a:xfrm>
        </p:spPr>
        <p:txBody>
          <a:bodyPr>
            <a:noAutofit/>
          </a:bodyPr>
          <a:lstStyle/>
          <a:p>
            <a:r>
              <a:rPr lang="en-US" sz="4400" dirty="0" smtClean="0"/>
              <a:t>PROCESSING TISSUES FOR </a:t>
            </a:r>
            <a:br>
              <a:rPr lang="en-US" sz="4400" dirty="0" smtClean="0"/>
            </a:br>
            <a:r>
              <a:rPr lang="en-US" sz="4400" dirty="0" smtClean="0"/>
              <a:t>HISTOTECHNOLOGY</a:t>
            </a:r>
            <a:endParaRPr lang="en-US" sz="4000" dirty="0"/>
          </a:p>
        </p:txBody>
      </p:sp>
      <p:sp>
        <p:nvSpPr>
          <p:cNvPr id="3" name="Content Placeholder 2"/>
          <p:cNvSpPr>
            <a:spLocks noGrp="1"/>
          </p:cNvSpPr>
          <p:nvPr>
            <p:ph idx="1"/>
          </p:nvPr>
        </p:nvSpPr>
        <p:spPr/>
        <p:txBody>
          <a:bodyPr/>
          <a:lstStyle/>
          <a:p>
            <a:pPr>
              <a:buNone/>
            </a:pPr>
            <a:r>
              <a:rPr lang="en-US" sz="2800" dirty="0" smtClean="0">
                <a:solidFill>
                  <a:srgbClr val="FF0000"/>
                </a:solidFill>
              </a:rPr>
              <a:t>   AUTOMATED TISSUE PROCESSING </a:t>
            </a:r>
          </a:p>
          <a:p>
            <a:r>
              <a:rPr lang="en-US" dirty="0" smtClean="0"/>
              <a:t>A short, repetitive, up an down motion of the entire head assembly or arm, or a separate motor  on the basket-carrying arm, continuously moves the basket  in the solutions</a:t>
            </a:r>
          </a:p>
          <a:p>
            <a:r>
              <a:rPr lang="en-US" dirty="0" smtClean="0"/>
              <a:t>This movement is important as it speeds up the interchange between chemicals and tissues</a:t>
            </a:r>
          </a:p>
          <a:p>
            <a:r>
              <a:rPr lang="en-US" dirty="0" smtClean="0"/>
              <a:t>2 metal beakers or containers hold the wax, which is kept molten and at a constant temperature by thermostats within the walls of the beakers</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sc02.alicdn.com/kf/HTB10YypHpXXXXaYXpXXq6xXFXXXl/200656950/HTB10YypHpXXXXaYXpXXq6xXFXXXl.jpg"/>
          <p:cNvPicPr>
            <a:picLocks noChangeAspect="1" noChangeArrowheads="1"/>
          </p:cNvPicPr>
          <p:nvPr/>
        </p:nvPicPr>
        <p:blipFill>
          <a:blip r:embed="rId2"/>
          <a:srcRect/>
          <a:stretch>
            <a:fillRect/>
          </a:stretch>
        </p:blipFill>
        <p:spPr bwMode="auto">
          <a:xfrm>
            <a:off x="0" y="741612"/>
            <a:ext cx="9144001" cy="6116388"/>
          </a:xfrm>
          <a:prstGeom prst="rect">
            <a:avLst/>
          </a:prstGeom>
          <a:noFill/>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Autofit/>
          </a:bodyPr>
          <a:lstStyle/>
          <a:p>
            <a:r>
              <a:rPr lang="en-US" sz="4400" dirty="0" smtClean="0">
                <a:solidFill>
                  <a:srgbClr val="FF0000"/>
                </a:solidFill>
              </a:rPr>
              <a:t>AUTOMATED TISSUE PROCESSING</a:t>
            </a:r>
            <a:endParaRPr lang="en-US" sz="4000" dirty="0"/>
          </a:p>
        </p:txBody>
      </p:sp>
      <p:sp>
        <p:nvSpPr>
          <p:cNvPr id="3" name="Content Placeholder 2"/>
          <p:cNvSpPr>
            <a:spLocks noGrp="1"/>
          </p:cNvSpPr>
          <p:nvPr>
            <p:ph idx="1"/>
          </p:nvPr>
        </p:nvSpPr>
        <p:spPr>
          <a:xfrm>
            <a:off x="457200" y="1371600"/>
            <a:ext cx="8229600" cy="4953000"/>
          </a:xfrm>
        </p:spPr>
        <p:txBody>
          <a:bodyPr/>
          <a:lstStyle/>
          <a:p>
            <a:pPr>
              <a:buNone/>
            </a:pPr>
            <a:r>
              <a:rPr lang="en-US" dirty="0" smtClean="0"/>
              <a:t>   16- Hour Schedule</a:t>
            </a:r>
          </a:p>
          <a:p>
            <a:r>
              <a:rPr lang="en-US" dirty="0" smtClean="0"/>
              <a:t>Starting time: 4 P.M.</a:t>
            </a:r>
          </a:p>
          <a:p>
            <a:r>
              <a:rPr lang="en-US" dirty="0" smtClean="0"/>
              <a:t>10% (buffered neutral formalin		4 hr</a:t>
            </a:r>
          </a:p>
          <a:p>
            <a:pPr>
              <a:buNone/>
            </a:pPr>
            <a:r>
              <a:rPr lang="en-US" dirty="0" smtClean="0"/>
              <a:t>        Changed daily</a:t>
            </a:r>
          </a:p>
          <a:p>
            <a:r>
              <a:rPr lang="en-US" dirty="0" smtClean="0"/>
              <a:t>70% Ethyl alcohol				 1 hr</a:t>
            </a:r>
          </a:p>
          <a:p>
            <a:r>
              <a:rPr lang="en-US" dirty="0" smtClean="0"/>
              <a:t>80% Ethyl alcohol				 1 hr</a:t>
            </a:r>
          </a:p>
          <a:p>
            <a:r>
              <a:rPr lang="en-US" dirty="0" smtClean="0"/>
              <a:t>90% Ethyl alcohol				 1 hr</a:t>
            </a:r>
          </a:p>
          <a:p>
            <a:r>
              <a:rPr lang="en-US" dirty="0" smtClean="0"/>
              <a:t>100% Ethyl alcohol				 1 hr</a:t>
            </a:r>
          </a:p>
          <a:p>
            <a:r>
              <a:rPr lang="en-US" dirty="0" smtClean="0"/>
              <a:t>100% Ethyl alcohol				 1 hr</a:t>
            </a:r>
          </a:p>
          <a:p>
            <a:r>
              <a:rPr lang="en-US" dirty="0" smtClean="0"/>
              <a:t>100% Ethyl alcohol				 1 hr</a:t>
            </a:r>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solidFill>
                  <a:srgbClr val="FF0000"/>
                </a:solidFill>
              </a:rPr>
              <a:t>AUTOMATED TISSUE PROCESSING</a:t>
            </a:r>
            <a:endParaRPr lang="en-US" sz="4000" dirty="0"/>
          </a:p>
        </p:txBody>
      </p:sp>
      <p:sp>
        <p:nvSpPr>
          <p:cNvPr id="3" name="Content Placeholder 2"/>
          <p:cNvSpPr>
            <a:spLocks noGrp="1"/>
          </p:cNvSpPr>
          <p:nvPr>
            <p:ph idx="1"/>
          </p:nvPr>
        </p:nvSpPr>
        <p:spPr/>
        <p:txBody>
          <a:bodyPr/>
          <a:lstStyle/>
          <a:p>
            <a:r>
              <a:rPr lang="en-US" dirty="0" smtClean="0"/>
              <a:t>Toluene or chloroform				 1 hr</a:t>
            </a:r>
          </a:p>
          <a:p>
            <a:r>
              <a:rPr lang="en-US" dirty="0" smtClean="0"/>
              <a:t>Toluene or chloroform				 1 hr</a:t>
            </a:r>
          </a:p>
          <a:p>
            <a:r>
              <a:rPr lang="en-US" dirty="0" smtClean="0"/>
              <a:t>Toluene or chloroform				 1 hr</a:t>
            </a:r>
          </a:p>
          <a:p>
            <a:r>
              <a:rPr lang="en-US" dirty="0" smtClean="0"/>
              <a:t>Wax </a:t>
            </a:r>
            <a:r>
              <a:rPr lang="en-US" dirty="0" err="1" smtClean="0"/>
              <a:t>Paraplast</a:t>
            </a:r>
            <a:r>
              <a:rPr lang="en-US" dirty="0" smtClean="0"/>
              <a:t>					 1 hr</a:t>
            </a:r>
          </a:p>
          <a:p>
            <a:r>
              <a:rPr lang="en-US" dirty="0" smtClean="0"/>
              <a:t>Wax </a:t>
            </a:r>
            <a:r>
              <a:rPr lang="en-US" dirty="0" err="1" smtClean="0"/>
              <a:t>Paraplast</a:t>
            </a:r>
            <a:r>
              <a:rPr lang="en-US" dirty="0" smtClean="0"/>
              <a:t>					 2 hr</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895600"/>
            <a:ext cx="6437555" cy="1702160"/>
          </a:xfrm>
        </p:spPr>
        <p:txBody>
          <a:bodyPr>
            <a:normAutofit fontScale="90000"/>
          </a:bodyPr>
          <a:lstStyle/>
          <a:p>
            <a:r>
              <a:rPr lang="en-US" b="1" dirty="0"/>
              <a:t>PRINCIPLES OF TISSUE PROCESSING </a:t>
            </a:r>
            <a:r>
              <a:rPr lang="en-US" dirty="0"/>
              <a:t/>
            </a:r>
            <a:br>
              <a:rPr lang="en-US" dirty="0"/>
            </a:br>
            <a:endParaRPr lang="en-US" dirty="0"/>
          </a:p>
        </p:txBody>
      </p:sp>
    </p:spTree>
    <p:extLst>
      <p:ext uri="{BB962C8B-B14F-4D97-AF65-F5344CB8AC3E}">
        <p14:creationId xmlns:p14="http://schemas.microsoft.com/office/powerpoint/2010/main" xmlns="" val="95977822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1371600"/>
            <a:ext cx="7010400" cy="1143000"/>
          </a:xfrm>
        </p:spPr>
        <p:txBody>
          <a:bodyPr>
            <a:normAutofit fontScale="90000"/>
          </a:bodyPr>
          <a:lstStyle/>
          <a:p>
            <a:r>
              <a:rPr lang="en-US" b="1" dirty="0" smtClean="0"/>
              <a:t>PRINCIPLES OF TISSUE PROCESSING </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sz="2800" dirty="0" smtClean="0"/>
              <a:t>Tissue processing is designed to remove all extractable water from the tissue, replacing it with a support medium that provides sufficient rigidity to enable sectioning of the tissue without damage or distortion.</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371600"/>
            <a:ext cx="7162800" cy="1143000"/>
          </a:xfrm>
        </p:spPr>
        <p:txBody>
          <a:bodyPr>
            <a:normAutofit fontScale="90000"/>
          </a:bodyPr>
          <a:lstStyle/>
          <a:p>
            <a:r>
              <a:rPr lang="en-US" b="1" dirty="0" smtClean="0"/>
              <a:t>PRINCIPLES OF TISSUE PROCESSING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a:bodyPr>
          <a:lstStyle/>
          <a:p>
            <a:pPr marL="68580" indent="0">
              <a:buNone/>
            </a:pPr>
            <a:r>
              <a:rPr lang="en-US" sz="2800" dirty="0" smtClean="0"/>
              <a:t>Stages of tissue processing are: </a:t>
            </a:r>
          </a:p>
          <a:p>
            <a:pPr lvl="0"/>
            <a:r>
              <a:rPr lang="en-US" sz="2800" dirty="0" smtClean="0"/>
              <a:t>dehydration: removal of water and fixative from </a:t>
            </a:r>
            <a:br>
              <a:rPr lang="en-US" sz="2800" dirty="0" smtClean="0"/>
            </a:br>
            <a:r>
              <a:rPr lang="en-US" sz="2800" dirty="0" smtClean="0"/>
              <a:t>the tissue </a:t>
            </a:r>
          </a:p>
          <a:p>
            <a:pPr lvl="0"/>
            <a:r>
              <a:rPr lang="en-US" sz="2800" dirty="0" smtClean="0"/>
              <a:t>clearing: removal of dehydrating solutions. making </a:t>
            </a:r>
            <a:br>
              <a:rPr lang="en-US" sz="2800" dirty="0" smtClean="0"/>
            </a:br>
            <a:r>
              <a:rPr lang="en-US" sz="2800" dirty="0" smtClean="0"/>
              <a:t>the tissue components receptive to the infiltrating </a:t>
            </a:r>
            <a:br>
              <a:rPr lang="en-US" sz="2800" dirty="0" smtClean="0"/>
            </a:br>
            <a:r>
              <a:rPr lang="en-US" sz="2800" dirty="0" smtClean="0"/>
              <a:t>medium </a:t>
            </a:r>
          </a:p>
          <a:p>
            <a:pPr lvl="0"/>
            <a:r>
              <a:rPr lang="en-US" sz="2800" dirty="0" smtClean="0"/>
              <a:t>infiltrating: permeating the tissue with a support </a:t>
            </a:r>
            <a:br>
              <a:rPr lang="en-US" sz="2800" dirty="0" smtClean="0"/>
            </a:br>
            <a:r>
              <a:rPr lang="en-US" sz="2800" dirty="0" smtClean="0"/>
              <a:t>medium </a:t>
            </a:r>
          </a:p>
          <a:p>
            <a:pPr lvl="0"/>
            <a:r>
              <a:rPr lang="en-US" sz="2800" dirty="0" smtClean="0"/>
              <a:t>embedding: orienting the tissue sample in a support </a:t>
            </a:r>
            <a:br>
              <a:rPr lang="en-US" sz="2800" dirty="0" smtClean="0"/>
            </a:br>
            <a:r>
              <a:rPr lang="en-US" sz="2800" dirty="0" smtClean="0"/>
              <a:t>medium and allowing it to solidify</a:t>
            </a:r>
          </a:p>
          <a:p>
            <a:endParaRPr lang="en-US" sz="2800" dirty="0" smtClean="0"/>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219200"/>
            <a:ext cx="7024744" cy="1447800"/>
          </a:xfrm>
        </p:spPr>
        <p:txBody>
          <a:bodyPr>
            <a:normAutofit fontScale="90000"/>
          </a:bodyPr>
          <a:lstStyle/>
          <a:p>
            <a:r>
              <a:rPr lang="en-US" b="1" dirty="0"/>
              <a:t>Factors influencing the rate </a:t>
            </a:r>
            <a:br>
              <a:rPr lang="en-US" b="1" dirty="0"/>
            </a:br>
            <a:r>
              <a:rPr lang="en-US" b="1" dirty="0"/>
              <a:t>of processing </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dirty="0"/>
              <a:t>When tissue is immersed in fluid, interchange occurs </a:t>
            </a:r>
            <a:br>
              <a:rPr lang="en-US" dirty="0"/>
            </a:br>
            <a:r>
              <a:rPr lang="en-US" dirty="0"/>
              <a:t>between </a:t>
            </a:r>
            <a:r>
              <a:rPr lang="en-US" dirty="0" smtClean="0"/>
              <a:t>the </a:t>
            </a:r>
            <a:r>
              <a:rPr lang="en-US" dirty="0"/>
              <a:t>tissue and </a:t>
            </a:r>
            <a:r>
              <a:rPr lang="en-US" dirty="0" smtClean="0"/>
              <a:t>the surrounding fluid</a:t>
            </a:r>
            <a:r>
              <a:rPr lang="en-US" dirty="0"/>
              <a:t>. Several </a:t>
            </a:r>
            <a:r>
              <a:rPr lang="en-US" dirty="0" smtClean="0"/>
              <a:t>factors </a:t>
            </a:r>
            <a:r>
              <a:rPr lang="en-US" dirty="0"/>
              <a:t>influence the rate </a:t>
            </a:r>
            <a:r>
              <a:rPr lang="en-US" dirty="0" smtClean="0"/>
              <a:t>at </a:t>
            </a:r>
            <a:r>
              <a:rPr lang="en-US" dirty="0"/>
              <a:t>which interchange occurs</a:t>
            </a:r>
            <a:r>
              <a:rPr lang="en-US" dirty="0" smtClean="0"/>
              <a:t>.</a:t>
            </a:r>
          </a:p>
          <a:p>
            <a:r>
              <a:rPr lang="en-US" dirty="0" smtClean="0"/>
              <a:t>Agitation</a:t>
            </a:r>
          </a:p>
          <a:p>
            <a:r>
              <a:rPr lang="en-US" dirty="0" smtClean="0"/>
              <a:t>Heat</a:t>
            </a:r>
          </a:p>
          <a:p>
            <a:r>
              <a:rPr lang="en-US" dirty="0" smtClean="0"/>
              <a:t>Viscosity</a:t>
            </a:r>
          </a:p>
          <a:p>
            <a:r>
              <a:rPr lang="en-US" dirty="0" smtClean="0"/>
              <a:t>Vacuum </a:t>
            </a:r>
          </a:p>
          <a:p>
            <a:r>
              <a:rPr lang="en-US" dirty="0" smtClean="0"/>
              <a:t>Fixation</a:t>
            </a:r>
          </a:p>
          <a:p>
            <a:r>
              <a:rPr lang="en-US" dirty="0" smtClean="0"/>
              <a:t>Dehydration </a:t>
            </a:r>
          </a:p>
          <a:p>
            <a:endParaRPr lang="en-US" dirty="0"/>
          </a:p>
          <a:p>
            <a:pPr marL="68580" indent="0">
              <a:buNone/>
            </a:pPr>
            <a:endParaRPr lang="en-US" dirty="0"/>
          </a:p>
        </p:txBody>
      </p:sp>
    </p:spTree>
    <p:extLst>
      <p:ext uri="{BB962C8B-B14F-4D97-AF65-F5344CB8AC3E}">
        <p14:creationId xmlns:p14="http://schemas.microsoft.com/office/powerpoint/2010/main" xmlns="" val="311230845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   Agitation</a:t>
            </a:r>
            <a:endParaRPr lang="en-US" dirty="0"/>
          </a:p>
        </p:txBody>
      </p:sp>
      <p:sp>
        <p:nvSpPr>
          <p:cNvPr id="3" name="Content Placeholder 2"/>
          <p:cNvSpPr>
            <a:spLocks noGrp="1"/>
          </p:cNvSpPr>
          <p:nvPr>
            <p:ph idx="1"/>
          </p:nvPr>
        </p:nvSpPr>
        <p:spPr/>
        <p:txBody>
          <a:bodyPr>
            <a:normAutofit lnSpcReduction="10000"/>
          </a:bodyPr>
          <a:lstStyle/>
          <a:p>
            <a:r>
              <a:rPr lang="en-US" dirty="0"/>
              <a:t>The rate </a:t>
            </a:r>
            <a:r>
              <a:rPr lang="en-US" dirty="0" smtClean="0"/>
              <a:t>of fluid </a:t>
            </a:r>
            <a:r>
              <a:rPr lang="en-US" dirty="0"/>
              <a:t>exchange is dependent upon the exposed </a:t>
            </a:r>
            <a:r>
              <a:rPr lang="en-US" dirty="0" smtClean="0"/>
              <a:t>surface </a:t>
            </a:r>
            <a:r>
              <a:rPr lang="en-US" dirty="0"/>
              <a:t>of the tissue that is in contact with the processing </a:t>
            </a:r>
            <a:r>
              <a:rPr lang="en-US" dirty="0" smtClean="0"/>
              <a:t>reagent.</a:t>
            </a:r>
          </a:p>
          <a:p>
            <a:r>
              <a:rPr lang="en-US" dirty="0" smtClean="0"/>
              <a:t> </a:t>
            </a:r>
            <a:r>
              <a:rPr lang="en-US" dirty="0"/>
              <a:t>Agitation increases the flow of fresh solutions </a:t>
            </a:r>
            <a:r>
              <a:rPr lang="en-US" dirty="0" smtClean="0"/>
              <a:t>around </a:t>
            </a:r>
            <a:r>
              <a:rPr lang="en-US" dirty="0"/>
              <a:t>the tissue</a:t>
            </a:r>
            <a:r>
              <a:rPr lang="en-US" dirty="0" smtClean="0"/>
              <a:t>.</a:t>
            </a:r>
          </a:p>
          <a:p>
            <a:r>
              <a:rPr lang="en-US" dirty="0" smtClean="0"/>
              <a:t> </a:t>
            </a:r>
            <a:r>
              <a:rPr lang="en-US" dirty="0"/>
              <a:t>Automated processors incorporate </a:t>
            </a:r>
            <a:r>
              <a:rPr lang="en-US" dirty="0" smtClean="0"/>
              <a:t>vertical </a:t>
            </a:r>
            <a:r>
              <a:rPr lang="en-US" dirty="0"/>
              <a:t>or rotary oscillation or pressurized removal and </a:t>
            </a:r>
            <a:r>
              <a:rPr lang="en-US" dirty="0" smtClean="0"/>
              <a:t>replacement </a:t>
            </a:r>
            <a:r>
              <a:rPr lang="en-US" dirty="0"/>
              <a:t>of fluids at timed intervals as the </a:t>
            </a:r>
            <a:r>
              <a:rPr lang="en-US" dirty="0" smtClean="0"/>
              <a:t>mechanism </a:t>
            </a:r>
            <a:r>
              <a:rPr lang="en-US" dirty="0"/>
              <a:t>for </a:t>
            </a:r>
            <a:r>
              <a:rPr lang="en-US" dirty="0" smtClean="0"/>
              <a:t>agitation. </a:t>
            </a:r>
          </a:p>
          <a:p>
            <a:r>
              <a:rPr lang="en-US" dirty="0" smtClean="0"/>
              <a:t>Efficient </a:t>
            </a:r>
            <a:r>
              <a:rPr lang="en-US" dirty="0"/>
              <a:t>agitation can reduce the </a:t>
            </a:r>
            <a:r>
              <a:rPr lang="en-US" dirty="0" smtClean="0"/>
              <a:t>overall </a:t>
            </a:r>
            <a:r>
              <a:rPr lang="en-US" dirty="0"/>
              <a:t>processing time by 30%. </a:t>
            </a:r>
          </a:p>
        </p:txBody>
      </p:sp>
    </p:spTree>
    <p:extLst>
      <p:ext uri="{BB962C8B-B14F-4D97-AF65-F5344CB8AC3E}">
        <p14:creationId xmlns:p14="http://schemas.microsoft.com/office/powerpoint/2010/main" xmlns="" val="664162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704088"/>
            <a:ext cx="6934200" cy="1143000"/>
          </a:xfrm>
        </p:spPr>
        <p:txBody>
          <a:bodyPr>
            <a:noAutofit/>
          </a:bodyPr>
          <a:lstStyle/>
          <a:p>
            <a:r>
              <a:rPr lang="en-US" sz="4400" dirty="0" smtClean="0"/>
              <a:t>PROCESSING TISSUES FOR </a:t>
            </a:r>
            <a:br>
              <a:rPr lang="en-US" sz="4400" dirty="0" smtClean="0"/>
            </a:br>
            <a:r>
              <a:rPr lang="en-US" sz="4400" dirty="0" smtClean="0"/>
              <a:t>HISTOTECHNOLOGY</a:t>
            </a:r>
            <a:endParaRPr lang="en-US" sz="4000" dirty="0"/>
          </a:p>
        </p:txBody>
      </p:sp>
      <p:sp>
        <p:nvSpPr>
          <p:cNvPr id="3" name="Content Placeholder 2"/>
          <p:cNvSpPr>
            <a:spLocks noGrp="1"/>
          </p:cNvSpPr>
          <p:nvPr>
            <p:ph idx="1"/>
          </p:nvPr>
        </p:nvSpPr>
        <p:spPr/>
        <p:txBody>
          <a:bodyPr/>
          <a:lstStyle/>
          <a:p>
            <a:pPr>
              <a:buNone/>
            </a:pPr>
            <a:r>
              <a:rPr lang="en-US" dirty="0" smtClean="0"/>
              <a:t>   </a:t>
            </a:r>
            <a:r>
              <a:rPr lang="en-US" sz="2800" dirty="0" smtClean="0"/>
              <a:t>FIXATION</a:t>
            </a:r>
            <a:endParaRPr lang="en-US" dirty="0" smtClean="0"/>
          </a:p>
          <a:p>
            <a:pPr>
              <a:buNone/>
            </a:pPr>
            <a:r>
              <a:rPr lang="en-US" u="sng" dirty="0" smtClean="0"/>
              <a:t> Ideally a fixative should</a:t>
            </a:r>
          </a:p>
          <a:p>
            <a:r>
              <a:rPr lang="en-US" dirty="0" smtClean="0"/>
              <a:t>Penetrate the tissue quickly</a:t>
            </a:r>
          </a:p>
          <a:p>
            <a:r>
              <a:rPr lang="en-US" dirty="0" smtClean="0"/>
              <a:t>Be rapid in action</a:t>
            </a:r>
          </a:p>
          <a:p>
            <a:r>
              <a:rPr lang="en-US" dirty="0" smtClean="0"/>
              <a:t>Be isotonic</a:t>
            </a:r>
          </a:p>
          <a:p>
            <a:r>
              <a:rPr lang="en-US" dirty="0" smtClean="0"/>
              <a:t>Cause a minimum loss and minimum physical and chemical alteration of tissue and its components</a:t>
            </a:r>
          </a:p>
          <a:p>
            <a:r>
              <a:rPr lang="en-US" dirty="0" smtClean="0"/>
              <a:t>Be cheap, stable and safe to handle</a:t>
            </a:r>
          </a:p>
          <a:p>
            <a:r>
              <a:rPr lang="en-US" dirty="0" smtClean="0"/>
              <a:t>It should not bind with staining chemicals</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  Heat</a:t>
            </a:r>
            <a:endParaRPr lang="en-US" dirty="0"/>
          </a:p>
        </p:txBody>
      </p:sp>
      <p:sp>
        <p:nvSpPr>
          <p:cNvPr id="3" name="Content Placeholder 2"/>
          <p:cNvSpPr>
            <a:spLocks noGrp="1"/>
          </p:cNvSpPr>
          <p:nvPr>
            <p:ph idx="1"/>
          </p:nvPr>
        </p:nvSpPr>
        <p:spPr/>
        <p:txBody>
          <a:bodyPr>
            <a:normAutofit/>
          </a:bodyPr>
          <a:lstStyle/>
          <a:p>
            <a:r>
              <a:rPr lang="en-US" dirty="0"/>
              <a:t>Heat increases the rate of penetration and fluid exchange</a:t>
            </a:r>
            <a:r>
              <a:rPr lang="en-US" dirty="0" smtClean="0"/>
              <a:t>.</a:t>
            </a:r>
          </a:p>
          <a:p>
            <a:r>
              <a:rPr lang="en-US" dirty="0" smtClean="0"/>
              <a:t>It </a:t>
            </a:r>
            <a:r>
              <a:rPr lang="en-US" dirty="0"/>
              <a:t>must be used sparingly to reduce the possibility of </a:t>
            </a:r>
            <a:r>
              <a:rPr lang="en-US" dirty="0" smtClean="0"/>
              <a:t>shrinkage, hardening</a:t>
            </a:r>
            <a:r>
              <a:rPr lang="en-US" dirty="0"/>
              <a:t>, and brittleness of the tissue</a:t>
            </a:r>
            <a:r>
              <a:rPr lang="en-US" dirty="0" smtClean="0"/>
              <a:t>.</a:t>
            </a:r>
          </a:p>
          <a:p>
            <a:r>
              <a:rPr lang="en-US" dirty="0" smtClean="0"/>
              <a:t>Temperatures </a:t>
            </a:r>
            <a:r>
              <a:rPr lang="en-US" dirty="0"/>
              <a:t>limited to 45°C can be used effectively; higher </a:t>
            </a:r>
            <a:r>
              <a:rPr lang="en-US" dirty="0" smtClean="0"/>
              <a:t>temperatures </a:t>
            </a:r>
            <a:r>
              <a:rPr lang="en-US" dirty="0"/>
              <a:t>may be deleterious to subsequent </a:t>
            </a:r>
            <a:r>
              <a:rPr lang="en-US" dirty="0" err="1" smtClean="0"/>
              <a:t>immuno-histochemical</a:t>
            </a:r>
            <a:r>
              <a:rPr lang="en-US" dirty="0" smtClean="0"/>
              <a:t> </a:t>
            </a:r>
            <a:r>
              <a:rPr lang="en-US" dirty="0"/>
              <a:t>staining.</a:t>
            </a:r>
          </a:p>
        </p:txBody>
      </p:sp>
    </p:spTree>
    <p:extLst>
      <p:ext uri="{BB962C8B-B14F-4D97-AF65-F5344CB8AC3E}">
        <p14:creationId xmlns:p14="http://schemas.microsoft.com/office/powerpoint/2010/main" xmlns="" val="124496893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  Viscosity</a:t>
            </a:r>
            <a:endParaRPr lang="en-US" dirty="0"/>
          </a:p>
        </p:txBody>
      </p:sp>
      <p:sp>
        <p:nvSpPr>
          <p:cNvPr id="3" name="Content Placeholder 2"/>
          <p:cNvSpPr>
            <a:spLocks noGrp="1"/>
          </p:cNvSpPr>
          <p:nvPr>
            <p:ph idx="1"/>
          </p:nvPr>
        </p:nvSpPr>
        <p:spPr/>
        <p:txBody>
          <a:bodyPr>
            <a:noAutofit/>
          </a:bodyPr>
          <a:lstStyle/>
          <a:p>
            <a:r>
              <a:rPr lang="en-US" sz="2800" dirty="0"/>
              <a:t>Viscosity is the property of resistance to the flow of </a:t>
            </a:r>
            <a:r>
              <a:rPr lang="en-US" sz="2800" dirty="0" smtClean="0"/>
              <a:t>a fluid</a:t>
            </a:r>
            <a:r>
              <a:rPr lang="en-US" sz="2800" dirty="0"/>
              <a:t>. The smaller the size of the molecules in the </a:t>
            </a:r>
            <a:r>
              <a:rPr lang="en-US" sz="2800" dirty="0" smtClean="0"/>
              <a:t>solution</a:t>
            </a:r>
            <a:r>
              <a:rPr lang="en-US" sz="2800" dirty="0"/>
              <a:t>,</a:t>
            </a:r>
            <a:r>
              <a:rPr lang="en-US" sz="2800" dirty="0" smtClean="0"/>
              <a:t> </a:t>
            </a:r>
            <a:r>
              <a:rPr lang="en-US" sz="2800" dirty="0"/>
              <a:t>the faster the rate of </a:t>
            </a:r>
            <a:r>
              <a:rPr lang="en-US" sz="2800" dirty="0" smtClean="0"/>
              <a:t>fluid penetration </a:t>
            </a:r>
            <a:r>
              <a:rPr lang="en-US" sz="2800" dirty="0"/>
              <a:t>(low </a:t>
            </a:r>
            <a:r>
              <a:rPr lang="en-US" sz="2800" dirty="0" smtClean="0"/>
              <a:t>viscosity). </a:t>
            </a:r>
          </a:p>
          <a:p>
            <a:r>
              <a:rPr lang="en-US" sz="2800" dirty="0" smtClean="0"/>
              <a:t>Embedding </a:t>
            </a:r>
            <a:r>
              <a:rPr lang="en-US" sz="2800" dirty="0"/>
              <a:t>mediums have varying viscosities. Paraffin </a:t>
            </a:r>
            <a:r>
              <a:rPr lang="en-US" sz="2800" dirty="0" smtClean="0"/>
              <a:t>has </a:t>
            </a:r>
            <a:r>
              <a:rPr lang="en-US" sz="2800" dirty="0"/>
              <a:t>a lower </a:t>
            </a:r>
            <a:r>
              <a:rPr lang="en-US" sz="2800" dirty="0" smtClean="0"/>
              <a:t> viscosity </a:t>
            </a:r>
            <a:r>
              <a:rPr lang="en-US" sz="2800" dirty="0"/>
              <a:t>in the fluid (melted) </a:t>
            </a:r>
            <a:r>
              <a:rPr lang="en-US" sz="2800" dirty="0" smtClean="0"/>
              <a:t>state, enhancing </a:t>
            </a:r>
            <a:r>
              <a:rPr lang="en-US" sz="2800" dirty="0"/>
              <a:t>the rapidity of the impregnation. </a:t>
            </a:r>
          </a:p>
          <a:p>
            <a:pPr marL="68580" indent="0">
              <a:buNone/>
            </a:pPr>
            <a:endParaRPr lang="en-US" sz="1800" dirty="0"/>
          </a:p>
        </p:txBody>
      </p:sp>
    </p:spTree>
    <p:extLst>
      <p:ext uri="{BB962C8B-B14F-4D97-AF65-F5344CB8AC3E}">
        <p14:creationId xmlns:p14="http://schemas.microsoft.com/office/powerpoint/2010/main" xmlns="" val="24082172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457200"/>
            <a:ext cx="7024744" cy="1143000"/>
          </a:xfrm>
        </p:spPr>
        <p:txBody>
          <a:bodyPr/>
          <a:lstStyle/>
          <a:p>
            <a:r>
              <a:rPr lang="en-US" b="1" i="1" dirty="0"/>
              <a:t>Vacuum</a:t>
            </a:r>
            <a:endParaRPr lang="en-US" dirty="0"/>
          </a:p>
        </p:txBody>
      </p:sp>
      <p:sp>
        <p:nvSpPr>
          <p:cNvPr id="3" name="Content Placeholder 2"/>
          <p:cNvSpPr>
            <a:spLocks noGrp="1"/>
          </p:cNvSpPr>
          <p:nvPr>
            <p:ph idx="1"/>
          </p:nvPr>
        </p:nvSpPr>
        <p:spPr>
          <a:xfrm>
            <a:off x="787101" y="1752600"/>
            <a:ext cx="7290100" cy="4343399"/>
          </a:xfrm>
        </p:spPr>
        <p:txBody>
          <a:bodyPr>
            <a:normAutofit/>
          </a:bodyPr>
          <a:lstStyle/>
          <a:p>
            <a:r>
              <a:rPr lang="en-US" sz="2400" dirty="0"/>
              <a:t>Using reduced pressure to increase the rate of infiltration </a:t>
            </a:r>
            <a:r>
              <a:rPr lang="en-US" sz="2400" dirty="0" smtClean="0"/>
              <a:t>decreases </a:t>
            </a:r>
            <a:r>
              <a:rPr lang="en-US" sz="2400" dirty="0"/>
              <a:t>the time necessary to complete each step in </a:t>
            </a:r>
            <a:r>
              <a:rPr lang="en-US" sz="2400" dirty="0" smtClean="0"/>
              <a:t>the </a:t>
            </a:r>
            <a:r>
              <a:rPr lang="en-US" sz="2400" dirty="0"/>
              <a:t>processing of tissue samples. </a:t>
            </a:r>
            <a:endParaRPr lang="en-US" sz="2400" dirty="0" smtClean="0"/>
          </a:p>
          <a:p>
            <a:r>
              <a:rPr lang="en-US" sz="2400" dirty="0" smtClean="0"/>
              <a:t>Vacuum </a:t>
            </a:r>
            <a:r>
              <a:rPr lang="en-US" sz="2400" dirty="0"/>
              <a:t>used on the </a:t>
            </a:r>
            <a:r>
              <a:rPr lang="en-US" sz="2400" dirty="0" smtClean="0"/>
              <a:t>automated </a:t>
            </a:r>
            <a:r>
              <a:rPr lang="en-US" sz="2400" dirty="0"/>
              <a:t>processor should not exceed 15 inches of Hg </a:t>
            </a:r>
            <a:r>
              <a:rPr lang="en-US" sz="2400" dirty="0" smtClean="0"/>
              <a:t>(</a:t>
            </a:r>
            <a:r>
              <a:rPr lang="en-US" sz="2400" dirty="0"/>
              <a:t>mercury) to prevent damage and deterioration to the </a:t>
            </a:r>
            <a:r>
              <a:rPr lang="en-US" sz="2400" dirty="0" smtClean="0"/>
              <a:t>tissue</a:t>
            </a:r>
            <a:r>
              <a:rPr lang="en-US" sz="2400" dirty="0"/>
              <a:t>. Vacuum can aid in the removal of trapped air in </a:t>
            </a:r>
            <a:r>
              <a:rPr lang="en-US" sz="2400" dirty="0" smtClean="0"/>
              <a:t>porous </a:t>
            </a:r>
            <a:r>
              <a:rPr lang="en-US" sz="2400" dirty="0"/>
              <a:t>tissue. </a:t>
            </a:r>
            <a:endParaRPr lang="en-US" sz="2400" dirty="0" smtClean="0"/>
          </a:p>
          <a:p>
            <a:r>
              <a:rPr lang="en-US" sz="2400" dirty="0" smtClean="0"/>
              <a:t>Impregnation </a:t>
            </a:r>
            <a:r>
              <a:rPr lang="en-US" sz="2400" dirty="0"/>
              <a:t>time of </a:t>
            </a:r>
            <a:r>
              <a:rPr lang="en-US" sz="2400" dirty="0" smtClean="0"/>
              <a:t>dense, </a:t>
            </a:r>
            <a:r>
              <a:rPr lang="en-US" sz="2400" dirty="0"/>
              <a:t>fatty tissue </a:t>
            </a:r>
            <a:r>
              <a:rPr lang="en-US" sz="2400" dirty="0" smtClean="0"/>
              <a:t>can </a:t>
            </a:r>
            <a:r>
              <a:rPr lang="en-US" sz="2400" dirty="0"/>
              <a:t>be greatly reduced with the addition of vacuum </a:t>
            </a:r>
            <a:r>
              <a:rPr lang="en-US" sz="2400" dirty="0" smtClean="0"/>
              <a:t>during </a:t>
            </a:r>
            <a:r>
              <a:rPr lang="en-US" sz="2400" dirty="0"/>
              <a:t>processing. </a:t>
            </a:r>
          </a:p>
          <a:p>
            <a:pPr marL="68580" indent="0">
              <a:buNone/>
            </a:pPr>
            <a:endParaRPr lang="en-US" sz="800" dirty="0"/>
          </a:p>
        </p:txBody>
      </p:sp>
    </p:spTree>
    <p:extLst>
      <p:ext uri="{BB962C8B-B14F-4D97-AF65-F5344CB8AC3E}">
        <p14:creationId xmlns:p14="http://schemas.microsoft.com/office/powerpoint/2010/main" xmlns="" val="31803295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Fixation</a:t>
            </a:r>
            <a:endParaRPr lang="en-US" dirty="0"/>
          </a:p>
        </p:txBody>
      </p:sp>
      <p:sp>
        <p:nvSpPr>
          <p:cNvPr id="3" name="Content Placeholder 2"/>
          <p:cNvSpPr>
            <a:spLocks noGrp="1"/>
          </p:cNvSpPr>
          <p:nvPr>
            <p:ph idx="1"/>
          </p:nvPr>
        </p:nvSpPr>
        <p:spPr/>
        <p:txBody>
          <a:bodyPr>
            <a:normAutofit/>
          </a:bodyPr>
          <a:lstStyle/>
          <a:p>
            <a:r>
              <a:rPr lang="en-US" dirty="0"/>
              <a:t>Preserving cells and tissue components with minimal </a:t>
            </a:r>
            <a:r>
              <a:rPr lang="en-US" dirty="0" smtClean="0"/>
              <a:t>distortion </a:t>
            </a:r>
            <a:r>
              <a:rPr lang="en-US" dirty="0"/>
              <a:t>is the most important step in the processing of </a:t>
            </a:r>
            <a:r>
              <a:rPr lang="en-US" dirty="0" smtClean="0"/>
              <a:t>tissue samples</a:t>
            </a:r>
          </a:p>
          <a:p>
            <a:r>
              <a:rPr lang="en-US" dirty="0" smtClean="0"/>
              <a:t>Fixation </a:t>
            </a:r>
            <a:r>
              <a:rPr lang="en-US" dirty="0"/>
              <a:t>stabilizes </a:t>
            </a:r>
            <a:r>
              <a:rPr lang="en-US" dirty="0" smtClean="0"/>
              <a:t>proteins, rendering </a:t>
            </a:r>
            <a:r>
              <a:rPr lang="en-US" dirty="0"/>
              <a:t>the cell and its </a:t>
            </a:r>
            <a:r>
              <a:rPr lang="en-US" dirty="0" smtClean="0"/>
              <a:t>components </a:t>
            </a:r>
            <a:r>
              <a:rPr lang="en-US" dirty="0"/>
              <a:t>resistant to further autolysis by inactivating </a:t>
            </a:r>
            <a:r>
              <a:rPr lang="en-US" dirty="0" err="1" smtClean="0"/>
              <a:t>lysosomal</a:t>
            </a:r>
            <a:r>
              <a:rPr lang="en-US" dirty="0" smtClean="0"/>
              <a:t> </a:t>
            </a:r>
            <a:r>
              <a:rPr lang="en-US" dirty="0"/>
              <a:t>enzymes, and changes the tissues </a:t>
            </a:r>
            <a:r>
              <a:rPr lang="en-US" dirty="0" smtClean="0"/>
              <a:t>receptiveness </a:t>
            </a:r>
            <a:r>
              <a:rPr lang="en-US" dirty="0"/>
              <a:t>to further processing. Fixation must be complete </a:t>
            </a:r>
            <a:r>
              <a:rPr lang="en-US" dirty="0" smtClean="0"/>
              <a:t>before </a:t>
            </a:r>
            <a:r>
              <a:rPr lang="en-US" dirty="0"/>
              <a:t>subsequent steps in the processing schedule are </a:t>
            </a:r>
            <a:r>
              <a:rPr lang="en-US" dirty="0" smtClean="0"/>
              <a:t>initiated</a:t>
            </a:r>
            <a:r>
              <a:rPr lang="en-US" dirty="0"/>
              <a:t>.</a:t>
            </a:r>
          </a:p>
        </p:txBody>
      </p:sp>
    </p:spTree>
    <p:extLst>
      <p:ext uri="{BB962C8B-B14F-4D97-AF65-F5344CB8AC3E}">
        <p14:creationId xmlns:p14="http://schemas.microsoft.com/office/powerpoint/2010/main" xmlns="" val="239380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Autofit/>
          </a:bodyPr>
          <a:lstStyle/>
          <a:p>
            <a:r>
              <a:rPr lang="en-US" sz="4000" dirty="0" smtClean="0"/>
              <a:t>Maintenance of Automated Processor</a:t>
            </a:r>
            <a:endParaRPr lang="en-US" sz="4000" dirty="0"/>
          </a:p>
        </p:txBody>
      </p:sp>
      <p:sp>
        <p:nvSpPr>
          <p:cNvPr id="3" name="Content Placeholder 2"/>
          <p:cNvSpPr>
            <a:spLocks noGrp="1"/>
          </p:cNvSpPr>
          <p:nvPr>
            <p:ph idx="1"/>
          </p:nvPr>
        </p:nvSpPr>
        <p:spPr/>
        <p:txBody>
          <a:bodyPr>
            <a:normAutofit lnSpcReduction="10000"/>
          </a:bodyPr>
          <a:lstStyle/>
          <a:p>
            <a:r>
              <a:rPr lang="en-US" dirty="0" smtClean="0"/>
              <a:t>An adequate exhaust ventilating system</a:t>
            </a:r>
          </a:p>
          <a:p>
            <a:r>
              <a:rPr lang="en-US" dirty="0" smtClean="0"/>
              <a:t>Electrical supply should be ensured</a:t>
            </a:r>
          </a:p>
          <a:p>
            <a:r>
              <a:rPr lang="en-US" dirty="0" smtClean="0"/>
              <a:t>An automatic switch to an emergency generator in case of a power failure</a:t>
            </a:r>
          </a:p>
          <a:p>
            <a:r>
              <a:rPr lang="en-US" dirty="0" smtClean="0"/>
              <a:t>All beakers should be kept filled with correct strength fluids to correct levels</a:t>
            </a:r>
          </a:p>
          <a:p>
            <a:r>
              <a:rPr lang="en-US" dirty="0" smtClean="0"/>
              <a:t>Beakers are firmly placed </a:t>
            </a:r>
          </a:p>
          <a:p>
            <a:r>
              <a:rPr lang="en-US" dirty="0" smtClean="0"/>
              <a:t>Any spillage should be cleaned immediately</a:t>
            </a:r>
          </a:p>
          <a:p>
            <a:r>
              <a:rPr lang="en-US" dirty="0" smtClean="0"/>
              <a:t>Temperatures of paraffin wax containers is maintained by an electrical supply, so that it is molten all the time</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533400"/>
            <a:ext cx="6705600" cy="1143000"/>
          </a:xfrm>
        </p:spPr>
        <p:txBody>
          <a:bodyPr/>
          <a:lstStyle/>
          <a:p>
            <a:r>
              <a:rPr lang="en-US" b="1" dirty="0"/>
              <a:t>DEHYDRATION</a:t>
            </a:r>
            <a:endParaRPr lang="en-US" dirty="0"/>
          </a:p>
        </p:txBody>
      </p:sp>
      <p:sp>
        <p:nvSpPr>
          <p:cNvPr id="3" name="Content Placeholder 2"/>
          <p:cNvSpPr>
            <a:spLocks noGrp="1"/>
          </p:cNvSpPr>
          <p:nvPr>
            <p:ph idx="1"/>
          </p:nvPr>
        </p:nvSpPr>
        <p:spPr/>
        <p:txBody>
          <a:bodyPr>
            <a:normAutofit/>
          </a:bodyPr>
          <a:lstStyle/>
          <a:p>
            <a:r>
              <a:rPr lang="en-US" dirty="0"/>
              <a:t>The first stage of processing is the removal </a:t>
            </a:r>
            <a:r>
              <a:rPr lang="en-US" dirty="0" smtClean="0"/>
              <a:t>of unbound water </a:t>
            </a:r>
            <a:r>
              <a:rPr lang="en-US" dirty="0"/>
              <a:t>and aqueous fixatives from the tissue components. </a:t>
            </a:r>
            <a:endParaRPr lang="en-US" dirty="0" smtClean="0"/>
          </a:p>
          <a:p>
            <a:r>
              <a:rPr lang="en-US" dirty="0" smtClean="0"/>
              <a:t>Many </a:t>
            </a:r>
            <a:r>
              <a:rPr lang="en-US" dirty="0"/>
              <a:t>dehydrating reagents are hydrophilic ('water </a:t>
            </a:r>
            <a:r>
              <a:rPr lang="en-US" dirty="0" smtClean="0"/>
              <a:t>loving') </a:t>
            </a:r>
            <a:r>
              <a:rPr lang="en-US" dirty="0"/>
              <a:t>possessing strong polar groups that interact </a:t>
            </a:r>
            <a:r>
              <a:rPr lang="en-US" dirty="0" smtClean="0"/>
              <a:t>with </a:t>
            </a:r>
            <a:r>
              <a:rPr lang="en-US" dirty="0"/>
              <a:t>the water molecules in the tissue. Other reagents </a:t>
            </a:r>
            <a:r>
              <a:rPr lang="en-US" dirty="0" smtClean="0"/>
              <a:t>affect </a:t>
            </a:r>
            <a:r>
              <a:rPr lang="en-US" dirty="0"/>
              <a:t>dehydration by repeated dilution of the aqueous </a:t>
            </a:r>
            <a:r>
              <a:rPr lang="en-US" dirty="0" smtClean="0"/>
              <a:t>tissue </a:t>
            </a:r>
            <a:r>
              <a:rPr lang="en-US" dirty="0"/>
              <a:t>fluids. Dehydration should be accomplished </a:t>
            </a:r>
            <a:r>
              <a:rPr lang="en-US" dirty="0" smtClean="0"/>
              <a:t>slowly</a:t>
            </a:r>
            <a:r>
              <a:rPr lang="en-US" dirty="0"/>
              <a:t>. </a:t>
            </a:r>
            <a:endParaRPr lang="en-US" dirty="0" smtClean="0"/>
          </a:p>
          <a:p>
            <a:pPr>
              <a:buNone/>
            </a:pPr>
            <a:endParaRPr lang="en-US" dirty="0"/>
          </a:p>
        </p:txBody>
      </p:sp>
    </p:spTree>
    <p:extLst>
      <p:ext uri="{BB962C8B-B14F-4D97-AF65-F5344CB8AC3E}">
        <p14:creationId xmlns:p14="http://schemas.microsoft.com/office/powerpoint/2010/main" xmlns="" val="368278842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133600" y="704088"/>
            <a:ext cx="6553200" cy="1143000"/>
          </a:xfrm>
        </p:spPr>
        <p:txBody>
          <a:bodyPr/>
          <a:lstStyle/>
          <a:p>
            <a:r>
              <a:rPr lang="en-US" b="1" dirty="0" smtClean="0"/>
              <a:t>DEHYDRATION</a:t>
            </a:r>
            <a:endParaRPr lang="en-US" dirty="0"/>
          </a:p>
        </p:txBody>
      </p:sp>
      <p:sp>
        <p:nvSpPr>
          <p:cNvPr id="3" name="Content Placeholder 2"/>
          <p:cNvSpPr>
            <a:spLocks noGrp="1"/>
          </p:cNvSpPr>
          <p:nvPr>
            <p:ph idx="1"/>
          </p:nvPr>
        </p:nvSpPr>
        <p:spPr/>
        <p:txBody>
          <a:bodyPr>
            <a:normAutofit/>
          </a:bodyPr>
          <a:lstStyle/>
          <a:p>
            <a:r>
              <a:rPr lang="en-US" dirty="0" smtClean="0"/>
              <a:t>If the concentration gradient between the fluid inside </a:t>
            </a:r>
            <a:r>
              <a:rPr lang="en-US" dirty="0"/>
              <a:t>and outside the tissue is excessive, </a:t>
            </a:r>
            <a:r>
              <a:rPr lang="en-US" dirty="0" smtClean="0"/>
              <a:t>diffusion currents </a:t>
            </a:r>
            <a:r>
              <a:rPr lang="en-US" dirty="0"/>
              <a:t>cross the cell membranes during </a:t>
            </a:r>
            <a:r>
              <a:rPr lang="en-US" dirty="0" smtClean="0"/>
              <a:t>fluid exchange</a:t>
            </a:r>
            <a:r>
              <a:rPr lang="en-US" dirty="0"/>
              <a:t>, increasing the possibility of cell distortion. </a:t>
            </a:r>
            <a:endParaRPr lang="en-US" dirty="0" smtClean="0"/>
          </a:p>
          <a:p>
            <a:r>
              <a:rPr lang="en-US" dirty="0" smtClean="0"/>
              <a:t>For this </a:t>
            </a:r>
            <a:r>
              <a:rPr lang="en-US" dirty="0"/>
              <a:t>reason specimens are always processed through a </a:t>
            </a:r>
            <a:r>
              <a:rPr lang="en-US" dirty="0" smtClean="0"/>
              <a:t>graded </a:t>
            </a:r>
            <a:r>
              <a:rPr lang="en-US" dirty="0"/>
              <a:t>series of reagents of increasing concentration. </a:t>
            </a:r>
            <a:endParaRPr lang="en-US" dirty="0" smtClean="0"/>
          </a:p>
          <a:p>
            <a:r>
              <a:rPr lang="en-US" dirty="0" smtClean="0"/>
              <a:t>Excessive </a:t>
            </a:r>
            <a:r>
              <a:rPr lang="en-US" dirty="0"/>
              <a:t>dehydration may cause the tissue to become </a:t>
            </a:r>
            <a:r>
              <a:rPr lang="en-US" dirty="0" smtClean="0"/>
              <a:t>hard</a:t>
            </a:r>
            <a:r>
              <a:rPr lang="en-US" dirty="0"/>
              <a:t>, brittle, and shrunken. </a:t>
            </a:r>
            <a:endParaRPr lang="en-US" dirty="0" smtClean="0"/>
          </a:p>
        </p:txBody>
      </p:sp>
    </p:spTree>
    <p:extLst>
      <p:ext uri="{BB962C8B-B14F-4D97-AF65-F5344CB8AC3E}">
        <p14:creationId xmlns:p14="http://schemas.microsoft.com/office/powerpoint/2010/main" xmlns="" val="138335107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704088"/>
            <a:ext cx="6553200" cy="1143000"/>
          </a:xfrm>
        </p:spPr>
        <p:txBody>
          <a:bodyPr/>
          <a:lstStyle/>
          <a:p>
            <a:r>
              <a:rPr lang="en-US" b="1" dirty="0" smtClean="0"/>
              <a:t>DEHYDRATION</a:t>
            </a:r>
            <a:endParaRPr lang="en-US" dirty="0"/>
          </a:p>
        </p:txBody>
      </p:sp>
      <p:sp>
        <p:nvSpPr>
          <p:cNvPr id="3" name="Content Placeholder 2"/>
          <p:cNvSpPr>
            <a:spLocks noGrp="1"/>
          </p:cNvSpPr>
          <p:nvPr>
            <p:ph idx="1"/>
          </p:nvPr>
        </p:nvSpPr>
        <p:spPr/>
        <p:txBody>
          <a:bodyPr>
            <a:normAutofit lnSpcReduction="10000"/>
          </a:bodyPr>
          <a:lstStyle/>
          <a:p>
            <a:r>
              <a:rPr lang="en-US" dirty="0" smtClean="0"/>
              <a:t>Incomplete dehydration will prohibit the penetration of the clearing reagents into the tissue, leaving the specimen soft and non-receptive to infiltration. </a:t>
            </a:r>
          </a:p>
          <a:p>
            <a:r>
              <a:rPr lang="en-US" dirty="0" smtClean="0"/>
              <a:t>There are numerous dehydrating agents: ethanol, ethanol acetone, methanol, isopropyl, glycol and denatured alcohols. </a:t>
            </a:r>
          </a:p>
          <a:p>
            <a:r>
              <a:rPr lang="en-US" dirty="0" smtClean="0"/>
              <a:t>If the </a:t>
            </a:r>
            <a:r>
              <a:rPr lang="en-US" dirty="0" err="1" smtClean="0"/>
              <a:t>dehydrant</a:t>
            </a:r>
            <a:r>
              <a:rPr lang="en-US" dirty="0" smtClean="0"/>
              <a:t> of choice is ethanol, the tissue is first immersed in 70% ethanol in water, followed by 95% and 100% solutions. For delicate tissue it is recommended that the processing start in 30% ethanol. </a:t>
            </a:r>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85800"/>
            <a:ext cx="7024744" cy="1143000"/>
          </a:xfrm>
        </p:spPr>
        <p:txBody>
          <a:bodyPr>
            <a:normAutofit fontScale="90000"/>
          </a:bodyPr>
          <a:lstStyle/>
          <a:p>
            <a:r>
              <a:rPr lang="en-US" sz="4400" b="1" dirty="0" smtClean="0"/>
              <a:t> </a:t>
            </a:r>
            <a:r>
              <a:rPr lang="en-US" sz="4400" b="1" i="1" dirty="0" smtClean="0"/>
              <a:t>Ethanol </a:t>
            </a:r>
            <a:r>
              <a:rPr lang="en-US" sz="4400" b="1" i="1" dirty="0"/>
              <a:t>C</a:t>
            </a:r>
            <a:r>
              <a:rPr lang="en-US" sz="4400" b="1" i="1" baseline="-25000" dirty="0"/>
              <a:t>2</a:t>
            </a:r>
            <a:r>
              <a:rPr lang="en-US" sz="4400" b="1" i="1" dirty="0"/>
              <a:t>H</a:t>
            </a:r>
            <a:r>
              <a:rPr lang="en-US" sz="4400" b="1" i="1" baseline="-25000" dirty="0"/>
              <a:t>5</a:t>
            </a:r>
            <a:r>
              <a:rPr lang="en-US" sz="4400" b="1" i="1" dirty="0"/>
              <a:t>0H </a:t>
            </a:r>
            <a:r>
              <a:rPr lang="en-US" dirty="0"/>
              <a:t/>
            </a:r>
            <a:br>
              <a:rPr lang="en-US" dirty="0"/>
            </a:br>
            <a:endParaRPr lang="en-US" dirty="0"/>
          </a:p>
        </p:txBody>
      </p:sp>
      <p:sp>
        <p:nvSpPr>
          <p:cNvPr id="3" name="Content Placeholder 2"/>
          <p:cNvSpPr>
            <a:spLocks noGrp="1"/>
          </p:cNvSpPr>
          <p:nvPr>
            <p:ph idx="1"/>
          </p:nvPr>
        </p:nvSpPr>
        <p:spPr>
          <a:xfrm>
            <a:off x="863301" y="1143000"/>
            <a:ext cx="7137700" cy="5108281"/>
          </a:xfrm>
        </p:spPr>
        <p:txBody>
          <a:bodyPr>
            <a:normAutofit/>
          </a:bodyPr>
          <a:lstStyle/>
          <a:p>
            <a:r>
              <a:rPr lang="en-US" dirty="0"/>
              <a:t>This is a clear, colorless, flammable liquid. </a:t>
            </a:r>
            <a:endParaRPr lang="en-US" dirty="0" smtClean="0"/>
          </a:p>
          <a:p>
            <a:r>
              <a:rPr lang="en-US" dirty="0" smtClean="0"/>
              <a:t>It </a:t>
            </a:r>
            <a:r>
              <a:rPr lang="en-US" dirty="0"/>
              <a:t>is </a:t>
            </a:r>
            <a:r>
              <a:rPr lang="en-US" dirty="0" smtClean="0"/>
              <a:t>hydrophilic</a:t>
            </a:r>
            <a:r>
              <a:rPr lang="en-US" dirty="0"/>
              <a:t>, miscible with water and </a:t>
            </a:r>
            <a:r>
              <a:rPr lang="en-US" dirty="0" smtClean="0"/>
              <a:t>other organic </a:t>
            </a:r>
            <a:r>
              <a:rPr lang="en-US" dirty="0"/>
              <a:t>solvents, </a:t>
            </a:r>
            <a:r>
              <a:rPr lang="en-US" dirty="0" smtClean="0"/>
              <a:t>fast </a:t>
            </a:r>
            <a:r>
              <a:rPr lang="en-US" dirty="0"/>
              <a:t>acting, and reliable. </a:t>
            </a:r>
            <a:endParaRPr lang="en-US" dirty="0" smtClean="0"/>
          </a:p>
          <a:p>
            <a:r>
              <a:rPr lang="en-US" dirty="0" smtClean="0"/>
              <a:t>Ethanol </a:t>
            </a:r>
            <a:r>
              <a:rPr lang="en-US" dirty="0"/>
              <a:t>is </a:t>
            </a:r>
            <a:r>
              <a:rPr lang="en-US" dirty="0" smtClean="0"/>
              <a:t>taxable controlled </a:t>
            </a:r>
            <a:r>
              <a:rPr lang="en-US" dirty="0"/>
              <a:t>by </a:t>
            </a:r>
            <a:r>
              <a:rPr lang="en-US" dirty="0" smtClean="0"/>
              <a:t>the </a:t>
            </a:r>
            <a:r>
              <a:rPr lang="en-US" dirty="0"/>
              <a:t>federal government, and requires careful record </a:t>
            </a:r>
            <a:br>
              <a:rPr lang="en-US" dirty="0"/>
            </a:br>
            <a:r>
              <a:rPr lang="en-US" dirty="0"/>
              <a:t>keeping. </a:t>
            </a:r>
            <a:endParaRPr lang="en-US" dirty="0" smtClean="0"/>
          </a:p>
          <a:p>
            <a:r>
              <a:rPr lang="en-US" dirty="0" smtClean="0"/>
              <a:t>Graded concentrations of ethanol are used for dehydration. Ethanol ensures total dehydration, making it the reagent of choice for the processing of electron microscopy specimens. </a:t>
            </a:r>
            <a:endParaRPr lang="en-US" dirty="0"/>
          </a:p>
        </p:txBody>
      </p:sp>
    </p:spTree>
    <p:extLst>
      <p:ext uri="{BB962C8B-B14F-4D97-AF65-F5344CB8AC3E}">
        <p14:creationId xmlns:p14="http://schemas.microsoft.com/office/powerpoint/2010/main" xmlns="" val="73033728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04088"/>
            <a:ext cx="7772400" cy="1143000"/>
          </a:xfrm>
        </p:spPr>
        <p:txBody>
          <a:bodyPr>
            <a:noAutofit/>
          </a:bodyPr>
          <a:lstStyle/>
          <a:p>
            <a:r>
              <a:rPr lang="en-US" sz="4000" b="1" i="1" dirty="0"/>
              <a:t>Industrial methylated spirit </a:t>
            </a:r>
            <a:br>
              <a:rPr lang="en-US" sz="4000" b="1" i="1" dirty="0"/>
            </a:br>
            <a:r>
              <a:rPr lang="en-US" sz="2800" b="1" i="1" dirty="0" smtClean="0"/>
              <a:t>( denatured ethyl alcohol)</a:t>
            </a:r>
            <a:endParaRPr lang="en-US" sz="4000" dirty="0"/>
          </a:p>
        </p:txBody>
      </p:sp>
      <p:sp>
        <p:nvSpPr>
          <p:cNvPr id="3" name="Content Placeholder 2"/>
          <p:cNvSpPr>
            <a:spLocks noGrp="1"/>
          </p:cNvSpPr>
          <p:nvPr>
            <p:ph idx="1"/>
          </p:nvPr>
        </p:nvSpPr>
        <p:spPr/>
        <p:txBody>
          <a:bodyPr>
            <a:normAutofit/>
          </a:bodyPr>
          <a:lstStyle/>
          <a:p>
            <a:r>
              <a:rPr lang="en-US" dirty="0"/>
              <a:t>This has the same physical properties as ethanol. </a:t>
            </a:r>
            <a:r>
              <a:rPr lang="en-US" dirty="0" smtClean="0"/>
              <a:t>Denatured </a:t>
            </a:r>
            <a:r>
              <a:rPr lang="en-US" dirty="0"/>
              <a:t>alcohol consists of ethanol, with the addition of </a:t>
            </a:r>
            <a:r>
              <a:rPr lang="en-US" dirty="0" smtClean="0"/>
              <a:t>methanol </a:t>
            </a:r>
            <a:r>
              <a:rPr lang="en-US" dirty="0"/>
              <a:t>(about 1 </a:t>
            </a:r>
            <a:r>
              <a:rPr lang="en-US" dirty="0" smtClean="0"/>
              <a:t>%), </a:t>
            </a:r>
            <a:r>
              <a:rPr lang="en-US" dirty="0"/>
              <a:t>isopropyl alcohol, or a </a:t>
            </a:r>
            <a:r>
              <a:rPr lang="en-US" dirty="0" smtClean="0"/>
              <a:t>combination </a:t>
            </a:r>
            <a:r>
              <a:rPr lang="en-US" dirty="0"/>
              <a:t>of alcohols. For purposes of tissue processing it is </a:t>
            </a:r>
            <a:r>
              <a:rPr lang="en-US" dirty="0" smtClean="0"/>
              <a:t>used </a:t>
            </a:r>
            <a:r>
              <a:rPr lang="en-US" dirty="0"/>
              <a:t>in the same manner as ethanol. </a:t>
            </a:r>
          </a:p>
          <a:p>
            <a:pPr>
              <a:buNone/>
            </a:pPr>
            <a:endParaRPr lang="en-US" dirty="0"/>
          </a:p>
        </p:txBody>
      </p:sp>
    </p:spTree>
    <p:extLst>
      <p:ext uri="{BB962C8B-B14F-4D97-AF65-F5344CB8AC3E}">
        <p14:creationId xmlns:p14="http://schemas.microsoft.com/office/powerpoint/2010/main" xmlns="" val="1430489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704088"/>
            <a:ext cx="6858000" cy="1143000"/>
          </a:xfrm>
        </p:spPr>
        <p:txBody>
          <a:bodyPr>
            <a:noAutofit/>
          </a:bodyPr>
          <a:lstStyle/>
          <a:p>
            <a:r>
              <a:rPr lang="en-US" sz="4400" dirty="0" smtClean="0"/>
              <a:t>PROCESSING TISSUES FOR </a:t>
            </a:r>
            <a:br>
              <a:rPr lang="en-US" sz="4400" dirty="0" smtClean="0"/>
            </a:br>
            <a:r>
              <a:rPr lang="en-US" sz="4400" dirty="0" smtClean="0"/>
              <a:t>HISTOTECHNOLOGY</a:t>
            </a:r>
            <a:endParaRPr lang="en-US" sz="4000" dirty="0"/>
          </a:p>
        </p:txBody>
      </p:sp>
      <p:sp>
        <p:nvSpPr>
          <p:cNvPr id="3" name="Content Placeholder 2"/>
          <p:cNvSpPr>
            <a:spLocks noGrp="1"/>
          </p:cNvSpPr>
          <p:nvPr>
            <p:ph idx="1"/>
          </p:nvPr>
        </p:nvSpPr>
        <p:spPr/>
        <p:txBody>
          <a:bodyPr>
            <a:normAutofit lnSpcReduction="10000"/>
          </a:bodyPr>
          <a:lstStyle/>
          <a:p>
            <a:pPr>
              <a:buNone/>
            </a:pPr>
            <a:r>
              <a:rPr lang="en-US" sz="2800" u="sng" dirty="0" smtClean="0"/>
              <a:t>    EFFECTS OF FIXATIVES ON TISSUES</a:t>
            </a:r>
          </a:p>
          <a:p>
            <a:r>
              <a:rPr lang="en-US" dirty="0" smtClean="0"/>
              <a:t>Most fixatives produce tissue hardening</a:t>
            </a:r>
          </a:p>
          <a:p>
            <a:r>
              <a:rPr lang="en-US" dirty="0" smtClean="0"/>
              <a:t>Certain fixatives act as </a:t>
            </a:r>
            <a:r>
              <a:rPr lang="en-US" dirty="0" err="1" smtClean="0"/>
              <a:t>mordants</a:t>
            </a:r>
            <a:r>
              <a:rPr lang="en-US" dirty="0" smtClean="0"/>
              <a:t> for stains e.g., mercuric fixatives</a:t>
            </a:r>
          </a:p>
          <a:p>
            <a:r>
              <a:rPr lang="en-US" dirty="0" smtClean="0"/>
              <a:t>They usually increase the optical differentiation of cell and tissue components</a:t>
            </a:r>
          </a:p>
          <a:p>
            <a:r>
              <a:rPr lang="en-US" dirty="0" smtClean="0"/>
              <a:t>They render the cells insensitive to hypo- and hypertonic solutions</a:t>
            </a:r>
          </a:p>
          <a:p>
            <a:r>
              <a:rPr lang="en-US" dirty="0" smtClean="0"/>
              <a:t>Microorganisms also get fixed and prevent decomposition</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68580" indent="0">
              <a:buNone/>
            </a:pPr>
            <a:r>
              <a:rPr lang="en-US" b="1" i="1" dirty="0" smtClean="0"/>
              <a:t>   Methanol </a:t>
            </a:r>
            <a:endParaRPr lang="en-US" dirty="0" smtClean="0"/>
          </a:p>
          <a:p>
            <a:r>
              <a:rPr lang="en-US" dirty="0" smtClean="0"/>
              <a:t>This is a clear, colorless and flammable fluid which is highly toxic</a:t>
            </a:r>
          </a:p>
          <a:p>
            <a:r>
              <a:rPr lang="en-US" dirty="0" smtClean="0"/>
              <a:t>It is miscible with water, ethanol, and most organic solvents.</a:t>
            </a:r>
          </a:p>
          <a:p>
            <a:r>
              <a:rPr lang="en-US" dirty="0" smtClean="0"/>
              <a:t>It can be substituted for ethanol. </a:t>
            </a:r>
          </a:p>
          <a:p>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990600"/>
            <a:ext cx="6777317" cy="5105400"/>
          </a:xfrm>
        </p:spPr>
        <p:txBody>
          <a:bodyPr>
            <a:normAutofit/>
          </a:bodyPr>
          <a:lstStyle/>
          <a:p>
            <a:pPr marL="68580" indent="0">
              <a:buNone/>
            </a:pPr>
            <a:r>
              <a:rPr lang="en-US" b="1" i="1" dirty="0"/>
              <a:t>Acetone CH</a:t>
            </a:r>
            <a:r>
              <a:rPr lang="en-US" b="1" i="1" baseline="-25000" dirty="0"/>
              <a:t>3</a:t>
            </a:r>
            <a:r>
              <a:rPr lang="en-US" b="1" i="1" dirty="0"/>
              <a:t>COCH</a:t>
            </a:r>
            <a:r>
              <a:rPr lang="en-US" b="1" i="1" baseline="-25000" dirty="0"/>
              <a:t>3</a:t>
            </a:r>
            <a:r>
              <a:rPr lang="en-US" b="1" i="1" dirty="0"/>
              <a:t> </a:t>
            </a:r>
            <a:endParaRPr lang="en-US" dirty="0"/>
          </a:p>
          <a:p>
            <a:r>
              <a:rPr lang="en-US" dirty="0"/>
              <a:t>Acetone is a clear, colorless, flammable </a:t>
            </a:r>
            <a:r>
              <a:rPr lang="en-US" dirty="0" smtClean="0"/>
              <a:t>fluid, very volatile, miscible with </a:t>
            </a:r>
            <a:r>
              <a:rPr lang="en-US" dirty="0"/>
              <a:t>water, ethanol, and most organic solvents</a:t>
            </a:r>
            <a:r>
              <a:rPr lang="en-US" dirty="0" smtClean="0"/>
              <a:t>.</a:t>
            </a:r>
          </a:p>
          <a:p>
            <a:r>
              <a:rPr lang="en-US" dirty="0" smtClean="0"/>
              <a:t> </a:t>
            </a:r>
            <a:r>
              <a:rPr lang="en-US" dirty="0"/>
              <a:t>It is </a:t>
            </a:r>
            <a:r>
              <a:rPr lang="en-US" dirty="0" smtClean="0"/>
              <a:t>rapid </a:t>
            </a:r>
            <a:r>
              <a:rPr lang="en-US" dirty="0"/>
              <a:t>in action, with poor penetration, and causes </a:t>
            </a:r>
            <a:r>
              <a:rPr lang="en-US" dirty="0" smtClean="0"/>
              <a:t>brittleness </a:t>
            </a:r>
            <a:r>
              <a:rPr lang="en-US" dirty="0"/>
              <a:t>in tissues if use is prolonged. Acetone removes </a:t>
            </a:r>
            <a:r>
              <a:rPr lang="en-US" dirty="0" smtClean="0"/>
              <a:t>lipids </a:t>
            </a:r>
            <a:r>
              <a:rPr lang="en-US" dirty="0"/>
              <a:t>from tissue during processing. </a:t>
            </a:r>
          </a:p>
        </p:txBody>
      </p:sp>
    </p:spTree>
    <p:extLst>
      <p:ext uri="{BB962C8B-B14F-4D97-AF65-F5344CB8AC3E}">
        <p14:creationId xmlns:p14="http://schemas.microsoft.com/office/powerpoint/2010/main" xmlns="" val="397640111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68580" indent="0">
              <a:buNone/>
            </a:pPr>
            <a:r>
              <a:rPr lang="en-US" b="1" i="1" dirty="0" smtClean="0"/>
              <a:t>  </a:t>
            </a:r>
            <a:r>
              <a:rPr lang="en-US" sz="2800" b="1" i="1" dirty="0" smtClean="0"/>
              <a:t>Additives </a:t>
            </a:r>
            <a:r>
              <a:rPr lang="en-US" sz="2800" b="1" dirty="0" smtClean="0"/>
              <a:t>to </a:t>
            </a:r>
            <a:r>
              <a:rPr lang="en-US" sz="2800" b="1" i="1" dirty="0" smtClean="0"/>
              <a:t>dehydrating agents </a:t>
            </a:r>
            <a:endParaRPr lang="en-US" b="1" dirty="0" smtClean="0"/>
          </a:p>
          <a:p>
            <a:r>
              <a:rPr lang="en-US" dirty="0" smtClean="0"/>
              <a:t>When added to dehydrating agents such as phenol acts as a softening agent for hard tissues </a:t>
            </a:r>
            <a:r>
              <a:rPr lang="en-US" dirty="0" err="1" smtClean="0"/>
              <a:t>e.g</a:t>
            </a:r>
            <a:r>
              <a:rPr lang="en-US" dirty="0" smtClean="0"/>
              <a:t>; tendons, nail, dense fibrous tissue, and keratin masses. </a:t>
            </a:r>
          </a:p>
          <a:p>
            <a:r>
              <a:rPr lang="en-US" dirty="0" smtClean="0"/>
              <a:t>A 4% solution is added to each of the 95% ethanol stations. </a:t>
            </a:r>
          </a:p>
          <a:p>
            <a:r>
              <a:rPr lang="en-US" dirty="0" smtClean="0"/>
              <a:t>Alternatively, hard tissue can be immersed in a glycerol-alcohol mixture. </a:t>
            </a:r>
          </a:p>
          <a:p>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024744" cy="1143000"/>
          </a:xfrm>
        </p:spPr>
        <p:txBody>
          <a:bodyPr/>
          <a:lstStyle/>
          <a:p>
            <a:r>
              <a:rPr lang="en-US" b="1" dirty="0" smtClean="0"/>
              <a:t>   CLEARING</a:t>
            </a:r>
            <a:endParaRPr lang="en-US" dirty="0"/>
          </a:p>
        </p:txBody>
      </p:sp>
      <p:sp>
        <p:nvSpPr>
          <p:cNvPr id="3" name="Content Placeholder 2"/>
          <p:cNvSpPr>
            <a:spLocks noGrp="1"/>
          </p:cNvSpPr>
          <p:nvPr>
            <p:ph idx="1"/>
          </p:nvPr>
        </p:nvSpPr>
        <p:spPr>
          <a:xfrm>
            <a:off x="1043492" y="1676400"/>
            <a:ext cx="6777317" cy="4495800"/>
          </a:xfrm>
        </p:spPr>
        <p:txBody>
          <a:bodyPr>
            <a:normAutofit/>
          </a:bodyPr>
          <a:lstStyle/>
          <a:p>
            <a:r>
              <a:rPr lang="en-US" dirty="0"/>
              <a:t>A clearing reagent acts as an intermediary 'between the </a:t>
            </a:r>
            <a:r>
              <a:rPr lang="en-US" dirty="0" smtClean="0"/>
              <a:t>dehydration </a:t>
            </a:r>
            <a:r>
              <a:rPr lang="en-US" dirty="0"/>
              <a:t>and infiltration solutions. It should be </a:t>
            </a:r>
            <a:r>
              <a:rPr lang="en-US" dirty="0" smtClean="0"/>
              <a:t>miscible </a:t>
            </a:r>
            <a:r>
              <a:rPr lang="en-US" dirty="0"/>
              <a:t>with both solutions. Most </a:t>
            </a:r>
            <a:r>
              <a:rPr lang="en-US" dirty="0" err="1"/>
              <a:t>clearants</a:t>
            </a:r>
            <a:r>
              <a:rPr lang="en-US" dirty="0"/>
              <a:t> are </a:t>
            </a:r>
            <a:r>
              <a:rPr lang="en-US" dirty="0" smtClean="0"/>
              <a:t>hydrocarbons </a:t>
            </a:r>
            <a:r>
              <a:rPr lang="en-US" dirty="0"/>
              <a:t>with refractive indices similar to protein. </a:t>
            </a:r>
          </a:p>
          <a:p>
            <a:r>
              <a:rPr lang="en-US" dirty="0" smtClean="0"/>
              <a:t>When </a:t>
            </a:r>
            <a:r>
              <a:rPr lang="en-US" dirty="0"/>
              <a:t>the </a:t>
            </a:r>
            <a:r>
              <a:rPr lang="en-US" dirty="0" smtClean="0"/>
              <a:t>dehydrating </a:t>
            </a:r>
            <a:r>
              <a:rPr lang="en-US" dirty="0"/>
              <a:t>agent has been entirely replaced by most of </a:t>
            </a:r>
            <a:r>
              <a:rPr lang="en-US" dirty="0" smtClean="0"/>
              <a:t>these </a:t>
            </a:r>
            <a:r>
              <a:rPr lang="en-US" dirty="0"/>
              <a:t>solvents the tissue has a translucent appearance, </a:t>
            </a:r>
            <a:r>
              <a:rPr lang="en-US" dirty="0" smtClean="0"/>
              <a:t>hence </a:t>
            </a:r>
            <a:r>
              <a:rPr lang="en-US" dirty="0"/>
              <a:t>the term 'clearing agent'. </a:t>
            </a:r>
          </a:p>
          <a:p>
            <a:pPr marL="68580" indent="0">
              <a:buNone/>
            </a:pPr>
            <a:endParaRPr lang="en-US" dirty="0"/>
          </a:p>
        </p:txBody>
      </p:sp>
    </p:spTree>
    <p:extLst>
      <p:ext uri="{BB962C8B-B14F-4D97-AF65-F5344CB8AC3E}">
        <p14:creationId xmlns:p14="http://schemas.microsoft.com/office/powerpoint/2010/main" xmlns="" val="245015658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219200"/>
            <a:ext cx="6777317" cy="4343400"/>
          </a:xfrm>
        </p:spPr>
        <p:txBody>
          <a:bodyPr>
            <a:normAutofit/>
          </a:bodyPr>
          <a:lstStyle/>
          <a:p>
            <a:pPr marL="68580" indent="0">
              <a:buNone/>
            </a:pPr>
            <a:r>
              <a:rPr lang="en-US" dirty="0"/>
              <a:t>The criteria for choosing a suitable clearing agent </a:t>
            </a:r>
            <a:r>
              <a:rPr lang="en-US" dirty="0" smtClean="0"/>
              <a:t>are</a:t>
            </a:r>
            <a:r>
              <a:rPr lang="en-US" dirty="0"/>
              <a:t>: </a:t>
            </a:r>
          </a:p>
          <a:p>
            <a:pPr lvl="0"/>
            <a:r>
              <a:rPr lang="en-US" dirty="0"/>
              <a:t>rapid removal of dehydrating agent </a:t>
            </a:r>
          </a:p>
          <a:p>
            <a:pPr lvl="0"/>
            <a:r>
              <a:rPr lang="en-US" dirty="0"/>
              <a:t>ease of removal by melted paraffin </a:t>
            </a:r>
          </a:p>
          <a:p>
            <a:pPr lvl="0"/>
            <a:r>
              <a:rPr lang="en-US" dirty="0"/>
              <a:t>minimal tissue damage </a:t>
            </a:r>
          </a:p>
          <a:p>
            <a:pPr lvl="0"/>
            <a:r>
              <a:rPr lang="en-US" dirty="0"/>
              <a:t>flammability </a:t>
            </a:r>
          </a:p>
          <a:p>
            <a:pPr lvl="0"/>
            <a:r>
              <a:rPr lang="en-US" dirty="0"/>
              <a:t>toxicity </a:t>
            </a:r>
          </a:p>
          <a:p>
            <a:pPr lvl="0"/>
            <a:r>
              <a:rPr lang="en-US" dirty="0" smtClean="0"/>
              <a:t>cost. </a:t>
            </a:r>
            <a:endParaRPr lang="en-US" dirty="0"/>
          </a:p>
          <a:p>
            <a:pPr marL="68580" indent="0">
              <a:buNone/>
            </a:pPr>
            <a:endParaRPr lang="en-US" dirty="0"/>
          </a:p>
        </p:txBody>
      </p:sp>
    </p:spTree>
    <p:extLst>
      <p:ext uri="{BB962C8B-B14F-4D97-AF65-F5344CB8AC3E}">
        <p14:creationId xmlns:p14="http://schemas.microsoft.com/office/powerpoint/2010/main" xmlns="" val="300855824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1" y="1143000"/>
            <a:ext cx="7340300" cy="5105400"/>
          </a:xfrm>
        </p:spPr>
        <p:txBody>
          <a:bodyPr>
            <a:normAutofit/>
          </a:bodyPr>
          <a:lstStyle/>
          <a:p>
            <a:r>
              <a:rPr lang="en-US" dirty="0"/>
              <a:t>Most clearing agents are flammable liquids, which </a:t>
            </a:r>
            <a:r>
              <a:rPr lang="en-US" dirty="0" smtClean="0"/>
              <a:t>warrants </a:t>
            </a:r>
            <a:r>
              <a:rPr lang="en-US" dirty="0"/>
              <a:t>caution in their use. </a:t>
            </a:r>
            <a:endParaRPr lang="en-US" dirty="0" smtClean="0"/>
          </a:p>
          <a:p>
            <a:r>
              <a:rPr lang="en-US" dirty="0" smtClean="0"/>
              <a:t>The </a:t>
            </a:r>
            <a:r>
              <a:rPr lang="en-US" dirty="0"/>
              <a:t>boiling point of the </a:t>
            </a:r>
            <a:r>
              <a:rPr lang="en-US" dirty="0" smtClean="0"/>
              <a:t>clearing </a:t>
            </a:r>
            <a:r>
              <a:rPr lang="en-US" dirty="0"/>
              <a:t>agent gives an indication of its speed of </a:t>
            </a:r>
            <a:r>
              <a:rPr lang="en-US" dirty="0" smtClean="0"/>
              <a:t>replacement </a:t>
            </a:r>
            <a:r>
              <a:rPr lang="en-US" dirty="0"/>
              <a:t>by melted paraffin. </a:t>
            </a:r>
            <a:endParaRPr lang="en-US" dirty="0" smtClean="0"/>
          </a:p>
          <a:p>
            <a:r>
              <a:rPr lang="en-US" dirty="0" smtClean="0"/>
              <a:t>Fluids </a:t>
            </a:r>
            <a:r>
              <a:rPr lang="en-US" dirty="0"/>
              <a:t>with a low boiling point </a:t>
            </a:r>
            <a:r>
              <a:rPr lang="en-US" dirty="0" smtClean="0"/>
              <a:t>are </a:t>
            </a:r>
            <a:r>
              <a:rPr lang="en-US" dirty="0"/>
              <a:t>generally more readily replaced. </a:t>
            </a:r>
            <a:endParaRPr lang="en-US" dirty="0" smtClean="0"/>
          </a:p>
          <a:p>
            <a:r>
              <a:rPr lang="en-US" dirty="0" smtClean="0"/>
              <a:t>Viscosity </a:t>
            </a:r>
            <a:r>
              <a:rPr lang="en-US" dirty="0"/>
              <a:t>influences </a:t>
            </a:r>
            <a:r>
              <a:rPr lang="en-US" dirty="0" smtClean="0"/>
              <a:t>the </a:t>
            </a:r>
            <a:r>
              <a:rPr lang="en-US" dirty="0"/>
              <a:t>speed of penetration of the clearing agent. </a:t>
            </a:r>
            <a:endParaRPr lang="en-US" dirty="0" smtClean="0"/>
          </a:p>
          <a:p>
            <a:r>
              <a:rPr lang="en-US" dirty="0" smtClean="0"/>
              <a:t>Prolonged exposure </a:t>
            </a:r>
            <a:r>
              <a:rPr lang="en-US" dirty="0"/>
              <a:t>to most clearing agents causes the tissue to </a:t>
            </a:r>
            <a:r>
              <a:rPr lang="en-US" dirty="0" smtClean="0"/>
              <a:t>become </a:t>
            </a:r>
            <a:r>
              <a:rPr lang="en-US" dirty="0"/>
              <a:t>brittle. </a:t>
            </a:r>
          </a:p>
          <a:p>
            <a:endParaRPr lang="en-US" dirty="0"/>
          </a:p>
        </p:txBody>
      </p:sp>
    </p:spTree>
    <p:extLst>
      <p:ext uri="{BB962C8B-B14F-4D97-AF65-F5344CB8AC3E}">
        <p14:creationId xmlns:p14="http://schemas.microsoft.com/office/powerpoint/2010/main" xmlns="" val="106443491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704088"/>
            <a:ext cx="6781800" cy="1143000"/>
          </a:xfrm>
        </p:spPr>
        <p:txBody>
          <a:bodyPr>
            <a:normAutofit/>
          </a:bodyPr>
          <a:lstStyle/>
          <a:p>
            <a:r>
              <a:rPr lang="en-US" b="1" dirty="0"/>
              <a:t>Clearing </a:t>
            </a:r>
            <a:r>
              <a:rPr lang="en-US" b="1" dirty="0" smtClean="0"/>
              <a:t>agents</a:t>
            </a:r>
            <a:endParaRPr lang="en-US" dirty="0"/>
          </a:p>
        </p:txBody>
      </p:sp>
      <p:sp>
        <p:nvSpPr>
          <p:cNvPr id="3" name="Content Placeholder 2"/>
          <p:cNvSpPr>
            <a:spLocks noGrp="1"/>
          </p:cNvSpPr>
          <p:nvPr>
            <p:ph idx="1"/>
          </p:nvPr>
        </p:nvSpPr>
        <p:spPr>
          <a:xfrm>
            <a:off x="609600" y="1828800"/>
            <a:ext cx="7848600" cy="4495800"/>
          </a:xfrm>
        </p:spPr>
        <p:txBody>
          <a:bodyPr>
            <a:normAutofit fontScale="92500" lnSpcReduction="20000"/>
          </a:bodyPr>
          <a:lstStyle/>
          <a:p>
            <a:pPr marL="68580" indent="0">
              <a:buNone/>
            </a:pPr>
            <a:r>
              <a:rPr lang="en-US" b="1" i="1" dirty="0" smtClean="0"/>
              <a:t>   </a:t>
            </a:r>
            <a:r>
              <a:rPr lang="en-US" b="1" i="1" dirty="0" err="1" smtClean="0"/>
              <a:t>Xylene</a:t>
            </a:r>
            <a:r>
              <a:rPr lang="en-US" b="1" i="1" dirty="0" smtClean="0"/>
              <a:t> (</a:t>
            </a:r>
            <a:r>
              <a:rPr lang="en-US" b="1" i="1" dirty="0" err="1" smtClean="0"/>
              <a:t>Xylol</a:t>
            </a:r>
            <a:r>
              <a:rPr lang="en-US" b="1" i="1" dirty="0" smtClean="0"/>
              <a:t>) </a:t>
            </a:r>
            <a:endParaRPr lang="en-US" dirty="0"/>
          </a:p>
          <a:p>
            <a:r>
              <a:rPr lang="en-US" dirty="0" smtClean="0"/>
              <a:t>Its an excellent and true clearing agent </a:t>
            </a:r>
          </a:p>
          <a:p>
            <a:r>
              <a:rPr lang="en-US" dirty="0" smtClean="0"/>
              <a:t>Its cheap</a:t>
            </a:r>
          </a:p>
          <a:p>
            <a:r>
              <a:rPr lang="en-US" dirty="0" smtClean="0"/>
              <a:t>A flammable, colorless </a:t>
            </a:r>
            <a:r>
              <a:rPr lang="en-US" dirty="0"/>
              <a:t>liquid with a characteristic </a:t>
            </a:r>
            <a:br>
              <a:rPr lang="en-US" dirty="0"/>
            </a:br>
            <a:r>
              <a:rPr lang="en-US" dirty="0"/>
              <a:t>petroleum or aromatic odor</a:t>
            </a:r>
            <a:r>
              <a:rPr lang="en-US" dirty="0" smtClean="0"/>
              <a:t>. </a:t>
            </a:r>
          </a:p>
          <a:p>
            <a:r>
              <a:rPr lang="en-US" dirty="0" smtClean="0"/>
              <a:t>Its miscible </a:t>
            </a:r>
            <a:r>
              <a:rPr lang="en-US" dirty="0"/>
              <a:t>with most organic </a:t>
            </a:r>
            <a:r>
              <a:rPr lang="en-US" dirty="0" smtClean="0"/>
              <a:t>solvents </a:t>
            </a:r>
            <a:r>
              <a:rPr lang="en-US" dirty="0"/>
              <a:t>and paraffin. </a:t>
            </a:r>
            <a:endParaRPr lang="en-US" dirty="0" smtClean="0"/>
          </a:p>
          <a:p>
            <a:r>
              <a:rPr lang="en-US" dirty="0" smtClean="0"/>
              <a:t>Suitable </a:t>
            </a:r>
            <a:r>
              <a:rPr lang="en-US" dirty="0"/>
              <a:t>for blocks that are less </a:t>
            </a:r>
            <a:r>
              <a:rPr lang="en-US" dirty="0" smtClean="0"/>
              <a:t>than </a:t>
            </a:r>
            <a:r>
              <a:rPr lang="en-US" dirty="0"/>
              <a:t>5 </a:t>
            </a:r>
            <a:r>
              <a:rPr lang="en-US" dirty="0" err="1"/>
              <a:t>mrn</a:t>
            </a:r>
            <a:r>
              <a:rPr lang="en-US" dirty="0"/>
              <a:t> in thickness</a:t>
            </a:r>
            <a:r>
              <a:rPr lang="en-US" dirty="0" smtClean="0"/>
              <a:t>.</a:t>
            </a:r>
          </a:p>
          <a:p>
            <a:r>
              <a:rPr lang="en-US" dirty="0" smtClean="0"/>
              <a:t> </a:t>
            </a:r>
            <a:r>
              <a:rPr lang="en-US" dirty="0"/>
              <a:t>Over-exposure during </a:t>
            </a:r>
            <a:r>
              <a:rPr lang="en-US" dirty="0" smtClean="0"/>
              <a:t>processing </a:t>
            </a:r>
            <a:r>
              <a:rPr lang="en-US" dirty="0"/>
              <a:t>will cause over-hardening. </a:t>
            </a:r>
            <a:endParaRPr lang="en-US" dirty="0" smtClean="0"/>
          </a:p>
          <a:p>
            <a:r>
              <a:rPr lang="en-US" dirty="0" smtClean="0"/>
              <a:t>Its not suitable for lymph nodes and brain</a:t>
            </a:r>
          </a:p>
          <a:p>
            <a:r>
              <a:rPr lang="en-US" dirty="0" err="1" smtClean="0"/>
              <a:t>Xylene</a:t>
            </a:r>
            <a:r>
              <a:rPr lang="en-US" dirty="0" smtClean="0"/>
              <a:t> </a:t>
            </a:r>
            <a:r>
              <a:rPr lang="en-US" dirty="0"/>
              <a:t>is commonly used </a:t>
            </a:r>
            <a:r>
              <a:rPr lang="en-US" dirty="0" smtClean="0"/>
              <a:t>in </a:t>
            </a:r>
            <a:r>
              <a:rPr lang="en-US" dirty="0"/>
              <a:t>routine histology laboratories and is recyclable. </a:t>
            </a:r>
          </a:p>
          <a:p>
            <a:endParaRPr lang="en-US" dirty="0"/>
          </a:p>
        </p:txBody>
      </p:sp>
    </p:spTree>
    <p:extLst>
      <p:ext uri="{BB962C8B-B14F-4D97-AF65-F5344CB8AC3E}">
        <p14:creationId xmlns:p14="http://schemas.microsoft.com/office/powerpoint/2010/main" xmlns="" val="78525209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68580" indent="0">
              <a:buNone/>
            </a:pPr>
            <a:r>
              <a:rPr lang="en-US" b="1" i="1" dirty="0" smtClean="0"/>
              <a:t>   Toluene (</a:t>
            </a:r>
            <a:r>
              <a:rPr lang="en-US" b="1" i="1" dirty="0" err="1" smtClean="0"/>
              <a:t>Toluol</a:t>
            </a:r>
            <a:r>
              <a:rPr lang="en-US" b="1" i="1" dirty="0" smtClean="0"/>
              <a:t>) </a:t>
            </a:r>
            <a:endParaRPr lang="en-US" dirty="0" smtClean="0"/>
          </a:p>
          <a:p>
            <a:r>
              <a:rPr lang="en-US" dirty="0" smtClean="0"/>
              <a:t>Similar properties to </a:t>
            </a:r>
            <a:r>
              <a:rPr lang="en-US" dirty="0" err="1" smtClean="0"/>
              <a:t>xylene</a:t>
            </a:r>
            <a:r>
              <a:rPr lang="en-US" dirty="0" smtClean="0"/>
              <a:t>.</a:t>
            </a:r>
          </a:p>
          <a:p>
            <a:r>
              <a:rPr lang="en-US" dirty="0" smtClean="0"/>
              <a:t> Although it is less damaging with prolonged immersion of tissue.</a:t>
            </a:r>
          </a:p>
          <a:p>
            <a:r>
              <a:rPr lang="en-US" dirty="0" smtClean="0"/>
              <a:t>It is flammable and more volatile than </a:t>
            </a:r>
            <a:r>
              <a:rPr lang="en-US" dirty="0" err="1" smtClean="0"/>
              <a:t>xylene</a:t>
            </a:r>
            <a:r>
              <a:rPr lang="en-US" dirty="0" smtClean="0"/>
              <a:t>. </a:t>
            </a:r>
          </a:p>
          <a:p>
            <a:r>
              <a:rPr lang="en-US" dirty="0" smtClean="0"/>
              <a:t>Its slower in action than </a:t>
            </a:r>
            <a:r>
              <a:rPr lang="en-US" dirty="0" err="1" smtClean="0"/>
              <a:t>xylene</a:t>
            </a:r>
            <a:endParaRPr lang="en-US" dirty="0" smtClean="0"/>
          </a:p>
          <a:p>
            <a:r>
              <a:rPr lang="en-US" dirty="0" smtClean="0"/>
              <a:t>Its fumes may be toxic</a:t>
            </a:r>
          </a:p>
          <a:p>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3301" y="1371600"/>
            <a:ext cx="7137700" cy="4461029"/>
          </a:xfrm>
        </p:spPr>
        <p:txBody>
          <a:bodyPr>
            <a:normAutofit fontScale="92500" lnSpcReduction="20000"/>
          </a:bodyPr>
          <a:lstStyle/>
          <a:p>
            <a:pPr>
              <a:buNone/>
            </a:pPr>
            <a:r>
              <a:rPr lang="en-US" sz="3500" b="1" i="1" dirty="0" smtClean="0"/>
              <a:t>   Chloroform </a:t>
            </a:r>
            <a:endParaRPr lang="en-US" sz="3500" dirty="0"/>
          </a:p>
          <a:p>
            <a:r>
              <a:rPr lang="en-US" dirty="0"/>
              <a:t>Chloroform is slower in action than xylene but causes </a:t>
            </a:r>
            <a:r>
              <a:rPr lang="en-US" dirty="0" smtClean="0"/>
              <a:t>less </a:t>
            </a:r>
            <a:r>
              <a:rPr lang="en-US" dirty="0"/>
              <a:t>brittleness. Thicker tissue blocks can be </a:t>
            </a:r>
            <a:r>
              <a:rPr lang="en-US" dirty="0" smtClean="0"/>
              <a:t>processed</a:t>
            </a:r>
          </a:p>
          <a:p>
            <a:r>
              <a:rPr lang="en-US" dirty="0" smtClean="0"/>
              <a:t>Tissues </a:t>
            </a:r>
            <a:r>
              <a:rPr lang="en-US" dirty="0"/>
              <a:t>placed in </a:t>
            </a:r>
            <a:r>
              <a:rPr lang="en-US" dirty="0" smtClean="0"/>
              <a:t>chloroform </a:t>
            </a:r>
            <a:r>
              <a:rPr lang="en-US" dirty="0"/>
              <a:t>do not become translucent. </a:t>
            </a:r>
            <a:endParaRPr lang="en-US" dirty="0" smtClean="0"/>
          </a:p>
          <a:p>
            <a:r>
              <a:rPr lang="en-US" dirty="0" smtClean="0"/>
              <a:t>It </a:t>
            </a:r>
            <a:r>
              <a:rPr lang="en-US" dirty="0"/>
              <a:t>is non-flammable </a:t>
            </a:r>
            <a:r>
              <a:rPr lang="en-US" dirty="0" smtClean="0"/>
              <a:t>but </a:t>
            </a:r>
            <a:r>
              <a:rPr lang="en-US" dirty="0"/>
              <a:t>highly </a:t>
            </a:r>
            <a:r>
              <a:rPr lang="en-US" dirty="0" smtClean="0"/>
              <a:t>toxic. It must be used in tightly closed containers. </a:t>
            </a:r>
          </a:p>
          <a:p>
            <a:r>
              <a:rPr lang="en-US" dirty="0" smtClean="0"/>
              <a:t>Phosgene </a:t>
            </a:r>
            <a:r>
              <a:rPr lang="en-US" dirty="0"/>
              <a:t>gas is given off when </a:t>
            </a:r>
            <a:r>
              <a:rPr lang="en-US" dirty="0" smtClean="0"/>
              <a:t>chloroform </a:t>
            </a:r>
            <a:r>
              <a:rPr lang="en-US" dirty="0"/>
              <a:t>is heated. </a:t>
            </a:r>
            <a:endParaRPr lang="en-US" dirty="0" smtClean="0"/>
          </a:p>
          <a:p>
            <a:r>
              <a:rPr lang="en-US" dirty="0" smtClean="0"/>
              <a:t>Often </a:t>
            </a:r>
            <a:r>
              <a:rPr lang="en-US" dirty="0"/>
              <a:t>used when processing </a:t>
            </a:r>
            <a:r>
              <a:rPr lang="en-US" dirty="0" smtClean="0"/>
              <a:t>specimens </a:t>
            </a:r>
            <a:r>
              <a:rPr lang="en-US" dirty="0"/>
              <a:t>of the central nervous </a:t>
            </a:r>
            <a:r>
              <a:rPr lang="en-US" dirty="0" smtClean="0"/>
              <a:t>system, lymph nodes, and embryos. </a:t>
            </a:r>
            <a:endParaRPr lang="en-US" dirty="0"/>
          </a:p>
          <a:p>
            <a:endParaRPr lang="en-US" dirty="0"/>
          </a:p>
        </p:txBody>
      </p:sp>
    </p:spTree>
    <p:extLst>
      <p:ext uri="{BB962C8B-B14F-4D97-AF65-F5344CB8AC3E}">
        <p14:creationId xmlns:p14="http://schemas.microsoft.com/office/powerpoint/2010/main" xmlns="" val="129926070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609600"/>
            <a:ext cx="6186544" cy="838200"/>
          </a:xfrm>
        </p:spPr>
        <p:txBody>
          <a:bodyPr/>
          <a:lstStyle/>
          <a:p>
            <a:r>
              <a:rPr lang="en-US" b="1" dirty="0" smtClean="0"/>
              <a:t>           Safety</a:t>
            </a:r>
            <a:endParaRPr lang="en-US" dirty="0"/>
          </a:p>
        </p:txBody>
      </p:sp>
      <p:sp>
        <p:nvSpPr>
          <p:cNvPr id="3" name="Content Placeholder 2"/>
          <p:cNvSpPr>
            <a:spLocks noGrp="1"/>
          </p:cNvSpPr>
          <p:nvPr>
            <p:ph idx="1"/>
          </p:nvPr>
        </p:nvSpPr>
        <p:spPr>
          <a:xfrm>
            <a:off x="939501" y="1600199"/>
            <a:ext cx="6985300" cy="4267201"/>
          </a:xfrm>
        </p:spPr>
        <p:txBody>
          <a:bodyPr>
            <a:normAutofit lnSpcReduction="10000"/>
          </a:bodyPr>
          <a:lstStyle/>
          <a:p>
            <a:r>
              <a:rPr lang="en-US" dirty="0" smtClean="0"/>
              <a:t>Every </a:t>
            </a:r>
            <a:r>
              <a:rPr lang="en-US" dirty="0"/>
              <a:t>histology laboratory should </a:t>
            </a:r>
            <a:r>
              <a:rPr lang="en-US" dirty="0" smtClean="0"/>
              <a:t>have </a:t>
            </a:r>
            <a:r>
              <a:rPr lang="en-US" dirty="0"/>
              <a:t>a chemical hygiene plan that incorporates specific </a:t>
            </a:r>
            <a:r>
              <a:rPr lang="en-US" dirty="0" smtClean="0"/>
              <a:t>work </a:t>
            </a:r>
            <a:r>
              <a:rPr lang="en-US" dirty="0"/>
              <a:t>practices to protect workers from potentially </a:t>
            </a:r>
            <a:r>
              <a:rPr lang="en-US" dirty="0" smtClean="0"/>
              <a:t>hazardous </a:t>
            </a:r>
            <a:r>
              <a:rPr lang="en-US" dirty="0"/>
              <a:t>chemicals. </a:t>
            </a:r>
            <a:endParaRPr lang="en-US" dirty="0" smtClean="0"/>
          </a:p>
          <a:p>
            <a:r>
              <a:rPr lang="en-US" dirty="0" smtClean="0"/>
              <a:t>Information </a:t>
            </a:r>
            <a:r>
              <a:rPr lang="en-US" dirty="0"/>
              <a:t>sheets should be </a:t>
            </a:r>
            <a:r>
              <a:rPr lang="en-US" dirty="0" smtClean="0"/>
              <a:t>available </a:t>
            </a:r>
            <a:r>
              <a:rPr lang="en-US" dirty="0"/>
              <a:t>for all the chemicals used in the laboratory. </a:t>
            </a:r>
            <a:endParaRPr lang="en-US" dirty="0" smtClean="0"/>
          </a:p>
          <a:p>
            <a:r>
              <a:rPr lang="en-US" dirty="0" smtClean="0"/>
              <a:t>The basic </a:t>
            </a:r>
            <a:r>
              <a:rPr lang="en-US" dirty="0"/>
              <a:t>information includes exposure </a:t>
            </a:r>
            <a:r>
              <a:rPr lang="en-US" dirty="0" smtClean="0"/>
              <a:t>limits and target organs, storage, disposal, and </a:t>
            </a:r>
            <a:r>
              <a:rPr lang="en-US" dirty="0"/>
              <a:t>how to handle spills</a:t>
            </a:r>
            <a:r>
              <a:rPr lang="en-US" dirty="0" smtClean="0"/>
              <a:t>.</a:t>
            </a:r>
          </a:p>
          <a:p>
            <a:r>
              <a:rPr lang="en-US" dirty="0" smtClean="0"/>
              <a:t>These sheets </a:t>
            </a:r>
            <a:r>
              <a:rPr lang="en-US" dirty="0"/>
              <a:t>are placed in an easily accessible place for quick </a:t>
            </a:r>
            <a:r>
              <a:rPr lang="en-US" dirty="0" smtClean="0"/>
              <a:t>reference</a:t>
            </a:r>
            <a:r>
              <a:rPr lang="en-US" dirty="0"/>
              <a:t>. </a:t>
            </a:r>
          </a:p>
        </p:txBody>
      </p:sp>
    </p:spTree>
    <p:extLst>
      <p:ext uri="{BB962C8B-B14F-4D97-AF65-F5344CB8AC3E}">
        <p14:creationId xmlns:p14="http://schemas.microsoft.com/office/powerpoint/2010/main" xmlns="" val="68269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457200"/>
            <a:ext cx="6781800" cy="1219200"/>
          </a:xfrm>
        </p:spPr>
        <p:txBody>
          <a:bodyPr>
            <a:noAutofit/>
          </a:bodyPr>
          <a:lstStyle/>
          <a:p>
            <a:r>
              <a:rPr lang="en-US" sz="4400" dirty="0" smtClean="0"/>
              <a:t>PROCESSING TISSUES FOR </a:t>
            </a:r>
            <a:br>
              <a:rPr lang="en-US" sz="4400" dirty="0" smtClean="0"/>
            </a:br>
            <a:r>
              <a:rPr lang="en-US" sz="4400" dirty="0" smtClean="0"/>
              <a:t>HISTOTECHNOLOGY</a:t>
            </a:r>
            <a:endParaRPr lang="en-US" sz="4000" dirty="0"/>
          </a:p>
        </p:txBody>
      </p:sp>
      <p:sp>
        <p:nvSpPr>
          <p:cNvPr id="3" name="Content Placeholder 2"/>
          <p:cNvSpPr>
            <a:spLocks noGrp="1"/>
          </p:cNvSpPr>
          <p:nvPr>
            <p:ph idx="1"/>
          </p:nvPr>
        </p:nvSpPr>
        <p:spPr/>
        <p:txBody>
          <a:bodyPr>
            <a:normAutofit lnSpcReduction="10000"/>
          </a:bodyPr>
          <a:lstStyle/>
          <a:p>
            <a:r>
              <a:rPr lang="en-US" dirty="0" smtClean="0"/>
              <a:t>THE IDEAL FIXATIVE</a:t>
            </a:r>
          </a:p>
          <a:p>
            <a:pPr>
              <a:buNone/>
            </a:pPr>
            <a:r>
              <a:rPr lang="en-US" dirty="0" smtClean="0"/>
              <a:t>1-  Prevent autolysis and bacterial decomposition</a:t>
            </a:r>
          </a:p>
          <a:p>
            <a:pPr>
              <a:buNone/>
            </a:pPr>
            <a:r>
              <a:rPr lang="en-US" dirty="0" smtClean="0"/>
              <a:t>2- Preserve tissue in their natural state and fix all components</a:t>
            </a:r>
          </a:p>
          <a:p>
            <a:pPr>
              <a:buNone/>
            </a:pPr>
            <a:r>
              <a:rPr lang="en-US" dirty="0" smtClean="0"/>
              <a:t>3- Makes the cellular components insoluble to liquids encountered in the tissue processing</a:t>
            </a:r>
          </a:p>
          <a:p>
            <a:pPr>
              <a:buNone/>
            </a:pPr>
            <a:r>
              <a:rPr lang="en-US" dirty="0" smtClean="0"/>
              <a:t>4- Preserves tissue volume</a:t>
            </a:r>
          </a:p>
          <a:p>
            <a:pPr>
              <a:buNone/>
            </a:pPr>
            <a:r>
              <a:rPr lang="en-US" dirty="0" smtClean="0"/>
              <a:t>5- Avoid excessive hardness of fixed tissue</a:t>
            </a:r>
          </a:p>
          <a:p>
            <a:pPr>
              <a:buNone/>
            </a:pPr>
            <a:r>
              <a:rPr lang="en-US" dirty="0" smtClean="0"/>
              <a:t>6- Allow enhanced staining of tissues</a:t>
            </a:r>
          </a:p>
          <a:p>
            <a:pPr>
              <a:buNone/>
            </a:pPr>
            <a:r>
              <a:rPr lang="en-US" dirty="0" smtClean="0"/>
              <a:t>7- Be nontoxic and non-allergenic</a:t>
            </a:r>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8229600" cy="1143000"/>
          </a:xfrm>
        </p:spPr>
        <p:txBody>
          <a:bodyPr>
            <a:normAutofit/>
          </a:bodyPr>
          <a:lstStyle/>
          <a:p>
            <a:r>
              <a:rPr lang="en-US" sz="4400" dirty="0" smtClean="0"/>
              <a:t>Impregnation and embedding</a:t>
            </a:r>
            <a:endParaRPr lang="en-US" sz="4400" dirty="0"/>
          </a:p>
        </p:txBody>
      </p:sp>
      <p:sp>
        <p:nvSpPr>
          <p:cNvPr id="3" name="Content Placeholder 2"/>
          <p:cNvSpPr>
            <a:spLocks noGrp="1"/>
          </p:cNvSpPr>
          <p:nvPr>
            <p:ph idx="1"/>
          </p:nvPr>
        </p:nvSpPr>
        <p:spPr>
          <a:xfrm>
            <a:off x="457200" y="1600200"/>
            <a:ext cx="8229600" cy="4724400"/>
          </a:xfrm>
        </p:spPr>
        <p:txBody>
          <a:bodyPr>
            <a:normAutofit lnSpcReduction="10000"/>
          </a:bodyPr>
          <a:lstStyle/>
          <a:p>
            <a:r>
              <a:rPr lang="en-US" dirty="0" smtClean="0"/>
              <a:t>This process involves the impregnation of the tissues with a medium that will fill all natural cavities, spaces and interstices of the tissues, even the spaces within the cell constituents that will allow the cutting of suitably thin sections without undue distortion of tissue and cell elements</a:t>
            </a:r>
          </a:p>
          <a:p>
            <a:pPr>
              <a:buNone/>
            </a:pPr>
            <a:r>
              <a:rPr lang="en-US" dirty="0" smtClean="0"/>
              <a:t>   2 methods of embedding  are used</a:t>
            </a:r>
          </a:p>
          <a:p>
            <a:r>
              <a:rPr lang="en-US" dirty="0" smtClean="0"/>
              <a:t>Paraffin wax embedding</a:t>
            </a:r>
          </a:p>
          <a:p>
            <a:r>
              <a:rPr lang="en-US" dirty="0" err="1" smtClean="0"/>
              <a:t>Celloidin</a:t>
            </a:r>
            <a:r>
              <a:rPr lang="en-US" dirty="0" smtClean="0"/>
              <a:t> embedding</a:t>
            </a:r>
          </a:p>
          <a:p>
            <a:pPr>
              <a:buNone/>
            </a:pPr>
            <a:r>
              <a:rPr lang="en-US" dirty="0" smtClean="0"/>
              <a:t>    Volume of the impregnating medium should be at least 25 times the volume of tissue</a:t>
            </a:r>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dirty="0" smtClean="0"/>
              <a:t>Impregnation and embedding</a:t>
            </a:r>
            <a:endParaRPr lang="en-US" dirty="0"/>
          </a:p>
        </p:txBody>
      </p:sp>
      <p:sp>
        <p:nvSpPr>
          <p:cNvPr id="3" name="Content Placeholder 2"/>
          <p:cNvSpPr>
            <a:spLocks noGrp="1"/>
          </p:cNvSpPr>
          <p:nvPr>
            <p:ph idx="1"/>
          </p:nvPr>
        </p:nvSpPr>
        <p:spPr/>
        <p:txBody>
          <a:bodyPr/>
          <a:lstStyle/>
          <a:p>
            <a:r>
              <a:rPr lang="en-US" dirty="0" smtClean="0"/>
              <a:t>Impregnation with paraffin wax or </a:t>
            </a:r>
            <a:r>
              <a:rPr lang="en-US" dirty="0" err="1" smtClean="0"/>
              <a:t>Paraplast</a:t>
            </a:r>
            <a:r>
              <a:rPr lang="en-US" dirty="0" smtClean="0"/>
              <a:t> is done by immersion in a succession of molten wax baths.</a:t>
            </a:r>
          </a:p>
          <a:p>
            <a:r>
              <a:rPr lang="en-US" dirty="0" smtClean="0"/>
              <a:t>It is usually done by agitation on an automatic tissue processor</a:t>
            </a:r>
          </a:p>
          <a:p>
            <a:r>
              <a:rPr lang="en-US" dirty="0" smtClean="0"/>
              <a:t>Following impregnation, tissues are embedded in a wax block that enables them to be cut into thin sections (2-8 microns thick) on a microtome </a:t>
            </a:r>
          </a:p>
          <a:p>
            <a:r>
              <a:rPr lang="en-US" dirty="0" smtClean="0"/>
              <a:t>If temperature in the laboratory is high then blocks may be cooled in the refrigerator  before cutting and further cooled with ice cubes during cutting </a:t>
            </a:r>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dirty="0" smtClean="0"/>
              <a:t>Impregnation and embedding</a:t>
            </a:r>
            <a:endParaRPr lang="en-US" dirty="0"/>
          </a:p>
        </p:txBody>
      </p:sp>
      <p:sp>
        <p:nvSpPr>
          <p:cNvPr id="3" name="Content Placeholder 2"/>
          <p:cNvSpPr>
            <a:spLocks noGrp="1"/>
          </p:cNvSpPr>
          <p:nvPr>
            <p:ph idx="1"/>
          </p:nvPr>
        </p:nvSpPr>
        <p:spPr/>
        <p:txBody>
          <a:bodyPr/>
          <a:lstStyle/>
          <a:p>
            <a:pPr>
              <a:buNone/>
            </a:pPr>
            <a:r>
              <a:rPr lang="en-US" dirty="0" smtClean="0"/>
              <a:t>    </a:t>
            </a:r>
            <a:r>
              <a:rPr lang="en-US" dirty="0" smtClean="0">
                <a:solidFill>
                  <a:srgbClr val="FF0000"/>
                </a:solidFill>
              </a:rPr>
              <a:t>SUBSTITUTES FOR PARAFFIN WAX</a:t>
            </a:r>
          </a:p>
          <a:p>
            <a:r>
              <a:rPr lang="en-US" dirty="0" err="1" smtClean="0"/>
              <a:t>Paraplast</a:t>
            </a:r>
            <a:endParaRPr lang="en-US" dirty="0" smtClean="0"/>
          </a:p>
          <a:p>
            <a:r>
              <a:rPr lang="en-US" dirty="0" err="1" smtClean="0"/>
              <a:t>Carbowax</a:t>
            </a:r>
            <a:endParaRPr lang="en-US" dirty="0" smtClean="0"/>
          </a:p>
          <a:p>
            <a:pPr>
              <a:buNone/>
            </a:pPr>
            <a:r>
              <a:rPr lang="en-US" dirty="0" smtClean="0"/>
              <a:t>   </a:t>
            </a:r>
            <a:r>
              <a:rPr lang="en-US" dirty="0" smtClean="0">
                <a:solidFill>
                  <a:srgbClr val="FF0000"/>
                </a:solidFill>
              </a:rPr>
              <a:t>Resin-Paraffin Additives</a:t>
            </a:r>
            <a:endParaRPr lang="en-US" dirty="0">
              <a:solidFill>
                <a:srgbClr val="FF0000"/>
              </a:solidFill>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   Impregnation and embedding</a:t>
            </a:r>
            <a:endParaRPr lang="en-US" dirty="0"/>
          </a:p>
        </p:txBody>
      </p:sp>
      <p:sp>
        <p:nvSpPr>
          <p:cNvPr id="3" name="Content Placeholder 2"/>
          <p:cNvSpPr>
            <a:spLocks noGrp="1"/>
          </p:cNvSpPr>
          <p:nvPr>
            <p:ph idx="1"/>
          </p:nvPr>
        </p:nvSpPr>
        <p:spPr/>
        <p:txBody>
          <a:bodyPr/>
          <a:lstStyle/>
          <a:p>
            <a:pPr>
              <a:buNone/>
            </a:pPr>
            <a:r>
              <a:rPr lang="en-US" dirty="0" smtClean="0"/>
              <a:t>   </a:t>
            </a:r>
            <a:r>
              <a:rPr lang="en-US" sz="2800" dirty="0" smtClean="0">
                <a:solidFill>
                  <a:srgbClr val="FF0000"/>
                </a:solidFill>
              </a:rPr>
              <a:t>Disadvantages of wax</a:t>
            </a:r>
            <a:endParaRPr lang="en-US" dirty="0" smtClean="0">
              <a:solidFill>
                <a:srgbClr val="FF0000"/>
              </a:solidFill>
            </a:endParaRPr>
          </a:p>
          <a:p>
            <a:r>
              <a:rPr lang="en-US" dirty="0" smtClean="0"/>
              <a:t>Insufficient impregnation with wax will produce a “moist” block that tends to crumble and that smells of the clearing agent</a:t>
            </a:r>
          </a:p>
          <a:p>
            <a:r>
              <a:rPr lang="en-US" dirty="0" smtClean="0"/>
              <a:t>Prolonged wax impregnation, on the other hand, will give a tissue block that is hard and unduly shrunken</a:t>
            </a:r>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    Blocking Out Molds</a:t>
            </a:r>
            <a:endParaRPr lang="en-US" dirty="0"/>
          </a:p>
        </p:txBody>
      </p:sp>
      <p:sp>
        <p:nvSpPr>
          <p:cNvPr id="3" name="Content Placeholder 2"/>
          <p:cNvSpPr>
            <a:spLocks noGrp="1"/>
          </p:cNvSpPr>
          <p:nvPr>
            <p:ph idx="1"/>
          </p:nvPr>
        </p:nvSpPr>
        <p:spPr/>
        <p:txBody>
          <a:bodyPr/>
          <a:lstStyle/>
          <a:p>
            <a:pPr>
              <a:buNone/>
            </a:pPr>
            <a:r>
              <a:rPr lang="en-US" dirty="0" smtClean="0"/>
              <a:t>   These may be of many types</a:t>
            </a:r>
          </a:p>
          <a:p>
            <a:r>
              <a:rPr lang="en-US" dirty="0" err="1" smtClean="0"/>
              <a:t>Leuckhart’s</a:t>
            </a:r>
            <a:r>
              <a:rPr lang="en-US" dirty="0" smtClean="0"/>
              <a:t> embedding irons</a:t>
            </a:r>
          </a:p>
          <a:p>
            <a:r>
              <a:rPr lang="en-US" dirty="0" smtClean="0"/>
              <a:t>Trays or cups</a:t>
            </a:r>
          </a:p>
          <a:p>
            <a:r>
              <a:rPr lang="en-US" dirty="0" smtClean="0"/>
              <a:t>Tissue-</a:t>
            </a:r>
            <a:r>
              <a:rPr lang="en-US" dirty="0" err="1" smtClean="0"/>
              <a:t>Tek</a:t>
            </a:r>
            <a:r>
              <a:rPr lang="en-US" dirty="0" smtClean="0"/>
              <a:t> system</a:t>
            </a:r>
          </a:p>
          <a:p>
            <a:r>
              <a:rPr lang="en-US" dirty="0" smtClean="0"/>
              <a:t>Peel-A-Way</a:t>
            </a:r>
          </a:p>
          <a:p>
            <a:r>
              <a:rPr lang="en-US" dirty="0" smtClean="0"/>
              <a:t>TIMS tissue processing and embedding system </a:t>
            </a:r>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		Blocking Out Molds</a:t>
            </a:r>
            <a:endParaRPr lang="en-US" dirty="0"/>
          </a:p>
        </p:txBody>
      </p:sp>
      <p:sp>
        <p:nvSpPr>
          <p:cNvPr id="3" name="Content Placeholder 2"/>
          <p:cNvSpPr>
            <a:spLocks noGrp="1"/>
          </p:cNvSpPr>
          <p:nvPr>
            <p:ph idx="1"/>
          </p:nvPr>
        </p:nvSpPr>
        <p:spPr/>
        <p:txBody>
          <a:bodyPr/>
          <a:lstStyle/>
          <a:p>
            <a:r>
              <a:rPr lang="en-US" dirty="0" smtClean="0"/>
              <a:t>The wax is kept molten in a wax oven</a:t>
            </a:r>
          </a:p>
          <a:p>
            <a:r>
              <a:rPr lang="en-US" dirty="0" smtClean="0"/>
              <a:t>The final wax beaker is moved to sit-down work bench</a:t>
            </a:r>
          </a:p>
          <a:p>
            <a:r>
              <a:rPr lang="en-US" dirty="0" smtClean="0"/>
              <a:t>The small metal buttons are fished out containing the tissue</a:t>
            </a:r>
          </a:p>
          <a:p>
            <a:r>
              <a:rPr lang="en-US" dirty="0" smtClean="0"/>
              <a:t>The button is opened, the number is noted and a suitable mold is chosen and marked with the number</a:t>
            </a:r>
          </a:p>
          <a:p>
            <a:r>
              <a:rPr lang="en-US" dirty="0" smtClean="0"/>
              <a:t>The mold is then filled with molten wax, the tissue is picked up with a blunt </a:t>
            </a:r>
            <a:r>
              <a:rPr lang="en-US" dirty="0" err="1" smtClean="0"/>
              <a:t>foreceps</a:t>
            </a:r>
            <a:r>
              <a:rPr lang="en-US" dirty="0" smtClean="0"/>
              <a:t> and is placed in the mold of molten wax</a:t>
            </a:r>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dell\Pictures\th.jpg"/>
          <p:cNvPicPr>
            <a:picLocks noGrp="1" noChangeAspect="1" noChangeArrowheads="1"/>
          </p:cNvPicPr>
          <p:nvPr>
            <p:ph idx="1"/>
          </p:nvPr>
        </p:nvPicPr>
        <p:blipFill>
          <a:blip r:embed="rId2"/>
          <a:srcRect/>
          <a:stretch>
            <a:fillRect/>
          </a:stretch>
        </p:blipFill>
        <p:spPr bwMode="auto">
          <a:xfrm>
            <a:off x="361950" y="1341120"/>
            <a:ext cx="8477250" cy="4069080"/>
          </a:xfrm>
          <a:prstGeom prst="rect">
            <a:avLst/>
          </a:prstGeom>
          <a:noFill/>
        </p:spPr>
      </p:pic>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dell\Pictures\62520.jpg"/>
          <p:cNvPicPr>
            <a:picLocks noChangeAspect="1" noChangeArrowheads="1"/>
          </p:cNvPicPr>
          <p:nvPr/>
        </p:nvPicPr>
        <p:blipFill>
          <a:blip r:embed="rId2"/>
          <a:srcRect/>
          <a:stretch>
            <a:fillRect/>
          </a:stretch>
        </p:blipFill>
        <p:spPr bwMode="auto">
          <a:xfrm>
            <a:off x="1828800" y="662940"/>
            <a:ext cx="5917150" cy="5966460"/>
          </a:xfrm>
          <a:prstGeom prst="rect">
            <a:avLst/>
          </a:prstGeom>
          <a:noFill/>
        </p:spPr>
      </p:pic>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dell\Pictures\0.6_mm_core_Tissue_MicroArray_Block.jpg"/>
          <p:cNvPicPr>
            <a:picLocks noChangeAspect="1" noChangeArrowheads="1"/>
          </p:cNvPicPr>
          <p:nvPr/>
        </p:nvPicPr>
        <p:blipFill>
          <a:blip r:embed="rId2"/>
          <a:srcRect/>
          <a:stretch>
            <a:fillRect/>
          </a:stretch>
        </p:blipFill>
        <p:spPr bwMode="auto">
          <a:xfrm>
            <a:off x="1524000" y="1284478"/>
            <a:ext cx="5538964" cy="3897122"/>
          </a:xfrm>
          <a:prstGeom prst="rect">
            <a:avLst/>
          </a:prstGeom>
          <a:noFill/>
        </p:spPr>
      </p:pic>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dell\Pictures\Sakura-Tissue-Tek-5-Embedding-Center-5.jpg"/>
          <p:cNvPicPr>
            <a:picLocks noChangeAspect="1" noChangeArrowheads="1"/>
          </p:cNvPicPr>
          <p:nvPr/>
        </p:nvPicPr>
        <p:blipFill>
          <a:blip r:embed="rId2"/>
          <a:srcRect/>
          <a:stretch>
            <a:fillRect/>
          </a:stretch>
        </p:blipFill>
        <p:spPr bwMode="auto">
          <a:xfrm>
            <a:off x="762000" y="1219200"/>
            <a:ext cx="7941733" cy="527279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704088"/>
            <a:ext cx="6934200" cy="1143000"/>
          </a:xfrm>
        </p:spPr>
        <p:txBody>
          <a:bodyPr>
            <a:noAutofit/>
          </a:bodyPr>
          <a:lstStyle/>
          <a:p>
            <a:r>
              <a:rPr lang="en-US" sz="4400" dirty="0" smtClean="0"/>
              <a:t>PROCESSING TISSUES FOR </a:t>
            </a:r>
            <a:br>
              <a:rPr lang="en-US" sz="4400" dirty="0" smtClean="0"/>
            </a:br>
            <a:r>
              <a:rPr lang="en-US" sz="4400" dirty="0" smtClean="0"/>
              <a:t>    HISTOTECHNOLOGY</a:t>
            </a:r>
            <a:endParaRPr lang="en-US" sz="4000" dirty="0"/>
          </a:p>
        </p:txBody>
      </p:sp>
      <p:sp>
        <p:nvSpPr>
          <p:cNvPr id="3" name="Content Placeholder 2"/>
          <p:cNvSpPr>
            <a:spLocks noGrp="1"/>
          </p:cNvSpPr>
          <p:nvPr>
            <p:ph idx="1"/>
          </p:nvPr>
        </p:nvSpPr>
        <p:spPr/>
        <p:txBody>
          <a:bodyPr>
            <a:normAutofit fontScale="92500" lnSpcReduction="10000"/>
          </a:bodyPr>
          <a:lstStyle/>
          <a:p>
            <a:r>
              <a:rPr lang="en-US" dirty="0" smtClean="0"/>
              <a:t>GENERAL PRINCIPLES IN HANDLING AND FIXATION OF SPECIMENS </a:t>
            </a:r>
          </a:p>
          <a:p>
            <a:pPr>
              <a:buNone/>
            </a:pPr>
            <a:r>
              <a:rPr lang="en-US" dirty="0" smtClean="0"/>
              <a:t> 1- Amount of fixing fluid</a:t>
            </a:r>
          </a:p>
          <a:p>
            <a:pPr>
              <a:buNone/>
            </a:pPr>
            <a:r>
              <a:rPr lang="en-US" dirty="0" smtClean="0"/>
              <a:t>     It should be 10-20 times the volume of specimen</a:t>
            </a:r>
          </a:p>
          <a:p>
            <a:pPr>
              <a:buNone/>
            </a:pPr>
            <a:r>
              <a:rPr lang="en-US" dirty="0" smtClean="0"/>
              <a:t> 2- Surgical specimens</a:t>
            </a:r>
          </a:p>
          <a:p>
            <a:pPr>
              <a:buNone/>
            </a:pPr>
            <a:r>
              <a:rPr lang="en-US" dirty="0" smtClean="0"/>
              <a:t>     These should be placed in an adequate amount of     fixative as soon as possible after removal</a:t>
            </a:r>
          </a:p>
          <a:p>
            <a:pPr>
              <a:buNone/>
            </a:pPr>
            <a:r>
              <a:rPr lang="en-US" dirty="0" smtClean="0"/>
              <a:t> 3- Autopsy material</a:t>
            </a:r>
          </a:p>
          <a:p>
            <a:pPr>
              <a:buNone/>
            </a:pPr>
            <a:r>
              <a:rPr lang="en-US" dirty="0" smtClean="0"/>
              <a:t>     Autopsy examination should be performed as soon after death as possible. Slices of organs taken at autopsy should be thin to facilitate fixation.</a:t>
            </a:r>
            <a:endParaRPr 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dell\Pictures\18646B.jpg"/>
          <p:cNvPicPr>
            <a:picLocks noChangeAspect="1" noChangeArrowheads="1"/>
          </p:cNvPicPr>
          <p:nvPr/>
        </p:nvPicPr>
        <p:blipFill>
          <a:blip r:embed="rId2"/>
          <a:srcRect/>
          <a:stretch>
            <a:fillRect/>
          </a:stretch>
        </p:blipFill>
        <p:spPr bwMode="auto">
          <a:xfrm>
            <a:off x="1143000" y="685800"/>
            <a:ext cx="6858000" cy="6172200"/>
          </a:xfrm>
          <a:prstGeom prst="rect">
            <a:avLst/>
          </a:prstGeom>
          <a:noFill/>
        </p:spPr>
      </p:pic>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		Blocking Out Molds</a:t>
            </a:r>
            <a:endParaRPr lang="en-US" dirty="0"/>
          </a:p>
        </p:txBody>
      </p:sp>
      <p:sp>
        <p:nvSpPr>
          <p:cNvPr id="3" name="Content Placeholder 2"/>
          <p:cNvSpPr>
            <a:spLocks noGrp="1"/>
          </p:cNvSpPr>
          <p:nvPr>
            <p:ph idx="1"/>
          </p:nvPr>
        </p:nvSpPr>
        <p:spPr/>
        <p:txBody>
          <a:bodyPr/>
          <a:lstStyle/>
          <a:p>
            <a:r>
              <a:rPr lang="en-US" dirty="0" smtClean="0"/>
              <a:t>In case of a cyst, the walls of a cyst must be embedded  edge down and biopsies of skin must be embedded so that the plane of skin surface is vertical to the bottom of mold</a:t>
            </a:r>
          </a:p>
          <a:p>
            <a:r>
              <a:rPr lang="en-US" dirty="0" smtClean="0"/>
              <a:t>Its often necessary to press down the tissue specimen in the mold for a few seconds until it is held by the cooling wax</a:t>
            </a:r>
          </a:p>
          <a:p>
            <a:r>
              <a:rPr lang="en-US" dirty="0" smtClean="0"/>
              <a:t>When the tissue blocks have thus been embedded, the cups should be kept in a basin of cold water or in refrigerator </a:t>
            </a:r>
            <a:endParaRPr 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Users\dell\Pictures\tissue wax.jpg"/>
          <p:cNvPicPr>
            <a:picLocks noGrp="1" noChangeAspect="1" noChangeArrowheads="1"/>
          </p:cNvPicPr>
          <p:nvPr>
            <p:ph idx="1"/>
          </p:nvPr>
        </p:nvPicPr>
        <p:blipFill>
          <a:blip r:embed="rId2"/>
          <a:srcRect/>
          <a:stretch>
            <a:fillRect/>
          </a:stretch>
        </p:blipFill>
        <p:spPr bwMode="auto">
          <a:xfrm>
            <a:off x="1524000" y="1143000"/>
            <a:ext cx="5982611" cy="5114472"/>
          </a:xfrm>
          <a:prstGeom prst="rect">
            <a:avLst/>
          </a:prstGeom>
          <a:noFill/>
        </p:spPr>
      </p:pic>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C:\Users\dell\Pictures\3d01block.jpg"/>
          <p:cNvPicPr>
            <a:picLocks noGrp="1" noChangeAspect="1" noChangeArrowheads="1"/>
          </p:cNvPicPr>
          <p:nvPr>
            <p:ph idx="1"/>
          </p:nvPr>
        </p:nvPicPr>
        <p:blipFill>
          <a:blip r:embed="rId2"/>
          <a:srcRect/>
          <a:stretch>
            <a:fillRect/>
          </a:stretch>
        </p:blipFill>
        <p:spPr bwMode="auto">
          <a:xfrm>
            <a:off x="1676400" y="1447800"/>
            <a:ext cx="5714673" cy="4664627"/>
          </a:xfrm>
          <a:prstGeom prst="rect">
            <a:avLst/>
          </a:prstGeom>
          <a:noFill/>
        </p:spPr>
      </p:pic>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C:\Users\dell\Pictures\tissue_blocks_kinshasa_300_196.jpg"/>
          <p:cNvPicPr>
            <a:picLocks noChangeAspect="1" noChangeArrowheads="1"/>
          </p:cNvPicPr>
          <p:nvPr/>
        </p:nvPicPr>
        <p:blipFill>
          <a:blip r:embed="rId2"/>
          <a:srcRect/>
          <a:stretch>
            <a:fillRect/>
          </a:stretch>
        </p:blipFill>
        <p:spPr bwMode="auto">
          <a:xfrm>
            <a:off x="139959" y="770128"/>
            <a:ext cx="8851641" cy="5859272"/>
          </a:xfrm>
          <a:prstGeom prst="rect">
            <a:avLst/>
          </a:prstGeom>
          <a:noFill/>
        </p:spPr>
      </p:pic>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Trimming of Blocks</a:t>
            </a:r>
            <a:endParaRPr lang="en-US" dirty="0"/>
          </a:p>
        </p:txBody>
      </p:sp>
      <p:sp>
        <p:nvSpPr>
          <p:cNvPr id="3" name="Content Placeholder 2"/>
          <p:cNvSpPr>
            <a:spLocks noGrp="1"/>
          </p:cNvSpPr>
          <p:nvPr>
            <p:ph idx="1"/>
          </p:nvPr>
        </p:nvSpPr>
        <p:spPr/>
        <p:txBody>
          <a:bodyPr/>
          <a:lstStyle/>
          <a:p>
            <a:r>
              <a:rPr lang="en-US" dirty="0" smtClean="0"/>
              <a:t>When the blocks have hardened in the cold water they are removed, the number is noted, and the mold is removed</a:t>
            </a:r>
          </a:p>
          <a:p>
            <a:r>
              <a:rPr lang="en-US" dirty="0" smtClean="0"/>
              <a:t>If necessary, excess wax is removed</a:t>
            </a:r>
          </a:p>
          <a:p>
            <a:r>
              <a:rPr lang="en-US" dirty="0" smtClean="0"/>
              <a:t>So, the block forms a prism or a truncated pyramid, the opposite sides being parallel</a:t>
            </a:r>
          </a:p>
          <a:p>
            <a:r>
              <a:rPr lang="en-US" dirty="0" smtClean="0"/>
              <a:t>At least 2mm of wax must surround the tissue block</a:t>
            </a:r>
          </a:p>
          <a:p>
            <a:r>
              <a:rPr lang="en-US" dirty="0" smtClean="0"/>
              <a:t>The small paper tag bearing the number must then be affixed to the tissue block</a:t>
            </a:r>
            <a:endParaRPr 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Section Cutting </a:t>
            </a:r>
            <a:endParaRPr lang="en-US" dirty="0"/>
          </a:p>
        </p:txBody>
      </p:sp>
      <p:sp>
        <p:nvSpPr>
          <p:cNvPr id="3" name="Content Placeholder 2"/>
          <p:cNvSpPr>
            <a:spLocks noGrp="1"/>
          </p:cNvSpPr>
          <p:nvPr>
            <p:ph idx="1"/>
          </p:nvPr>
        </p:nvSpPr>
        <p:spPr/>
        <p:txBody>
          <a:bodyPr/>
          <a:lstStyle/>
          <a:p>
            <a:pPr>
              <a:buNone/>
            </a:pPr>
            <a:r>
              <a:rPr lang="en-US" dirty="0" smtClean="0"/>
              <a:t>    </a:t>
            </a:r>
            <a:r>
              <a:rPr lang="en-US" sz="2800" dirty="0" smtClean="0">
                <a:solidFill>
                  <a:srgbClr val="FF0000"/>
                </a:solidFill>
              </a:rPr>
              <a:t>MICROTOMES</a:t>
            </a:r>
            <a:endParaRPr lang="en-US" dirty="0" smtClean="0">
              <a:solidFill>
                <a:srgbClr val="FF0000"/>
              </a:solidFill>
            </a:endParaRPr>
          </a:p>
          <a:p>
            <a:r>
              <a:rPr lang="en-US" dirty="0" smtClean="0"/>
              <a:t>These are machines or instruments design for accurate cutting of thin slices or sections of tissue</a:t>
            </a:r>
          </a:p>
          <a:p>
            <a:r>
              <a:rPr lang="en-US" dirty="0" smtClean="0"/>
              <a:t>Many types of </a:t>
            </a:r>
            <a:r>
              <a:rPr lang="en-US" dirty="0" err="1" smtClean="0"/>
              <a:t>microtomes</a:t>
            </a:r>
            <a:r>
              <a:rPr lang="en-US" dirty="0" smtClean="0"/>
              <a:t> are used</a:t>
            </a:r>
          </a:p>
          <a:p>
            <a:pPr>
              <a:buNone/>
            </a:pPr>
            <a:r>
              <a:rPr lang="en-US" dirty="0" smtClean="0"/>
              <a:t>   1-  Sliding</a:t>
            </a:r>
          </a:p>
          <a:p>
            <a:pPr>
              <a:buNone/>
            </a:pPr>
            <a:r>
              <a:rPr lang="en-US" dirty="0" smtClean="0"/>
              <a:t>   2- Rotary</a:t>
            </a:r>
          </a:p>
          <a:p>
            <a:pPr>
              <a:buNone/>
            </a:pPr>
            <a:r>
              <a:rPr lang="en-US" dirty="0" smtClean="0"/>
              <a:t>   3- Rocker</a:t>
            </a:r>
          </a:p>
          <a:p>
            <a:pPr>
              <a:buNone/>
            </a:pPr>
            <a:r>
              <a:rPr lang="en-US" dirty="0" smtClean="0"/>
              <a:t>   4- Freezing</a:t>
            </a:r>
          </a:p>
          <a:p>
            <a:pPr>
              <a:buNone/>
            </a:pPr>
            <a:r>
              <a:rPr lang="en-US" dirty="0" smtClean="0"/>
              <a:t>   5- Ultra-thin section</a:t>
            </a:r>
            <a:endParaRPr 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dell\Pictures\RM2255_1_12.jpg"/>
          <p:cNvPicPr>
            <a:picLocks noGrp="1" noChangeAspect="1" noChangeArrowheads="1"/>
          </p:cNvPicPr>
          <p:nvPr>
            <p:ph idx="1"/>
          </p:nvPr>
        </p:nvPicPr>
        <p:blipFill>
          <a:blip r:embed="rId2"/>
          <a:srcRect/>
          <a:stretch>
            <a:fillRect/>
          </a:stretch>
        </p:blipFill>
        <p:spPr bwMode="auto">
          <a:xfrm>
            <a:off x="990599" y="1331222"/>
            <a:ext cx="7180889" cy="5069578"/>
          </a:xfrm>
          <a:prstGeom prst="rect">
            <a:avLst/>
          </a:prstGeom>
          <a:noFill/>
        </p:spPr>
      </p:pic>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dell\Pictures\th (1).jpg"/>
          <p:cNvPicPr>
            <a:picLocks noGrp="1" noChangeAspect="1" noChangeArrowheads="1"/>
          </p:cNvPicPr>
          <p:nvPr>
            <p:ph idx="1"/>
          </p:nvPr>
        </p:nvPicPr>
        <p:blipFill>
          <a:blip r:embed="rId2"/>
          <a:srcRect/>
          <a:stretch>
            <a:fillRect/>
          </a:stretch>
        </p:blipFill>
        <p:spPr bwMode="auto">
          <a:xfrm>
            <a:off x="876299" y="1524000"/>
            <a:ext cx="7595755" cy="3886200"/>
          </a:xfrm>
          <a:prstGeom prst="rect">
            <a:avLst/>
          </a:prstGeom>
          <a:noFill/>
        </p:spPr>
      </p:pic>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5112"/>
          </a:xfrm>
        </p:spPr>
        <p:txBody>
          <a:bodyPr>
            <a:normAutofit fontScale="90000"/>
          </a:bodyPr>
          <a:lstStyle/>
          <a:p>
            <a:r>
              <a:rPr lang="en-US" dirty="0" smtClean="0"/>
              <a:t>             Section Cutting </a:t>
            </a:r>
            <a:endParaRPr lang="en-US" dirty="0"/>
          </a:p>
        </p:txBody>
      </p:sp>
      <p:sp>
        <p:nvSpPr>
          <p:cNvPr id="3" name="Content Placeholder 2"/>
          <p:cNvSpPr>
            <a:spLocks noGrp="1"/>
          </p:cNvSpPr>
          <p:nvPr>
            <p:ph idx="1"/>
          </p:nvPr>
        </p:nvSpPr>
        <p:spPr>
          <a:xfrm>
            <a:off x="228600" y="1371600"/>
            <a:ext cx="8686800" cy="4953000"/>
          </a:xfrm>
        </p:spPr>
        <p:txBody>
          <a:bodyPr>
            <a:normAutofit fontScale="92500" lnSpcReduction="10000"/>
          </a:bodyPr>
          <a:lstStyle/>
          <a:p>
            <a:pPr>
              <a:buNone/>
            </a:pPr>
            <a:r>
              <a:rPr lang="en-US" dirty="0" smtClean="0"/>
              <a:t>    </a:t>
            </a:r>
            <a:r>
              <a:rPr lang="en-US" sz="2800" dirty="0" smtClean="0">
                <a:solidFill>
                  <a:srgbClr val="FF0000"/>
                </a:solidFill>
              </a:rPr>
              <a:t>Microtome Knives</a:t>
            </a:r>
            <a:endParaRPr lang="en-US" dirty="0" smtClean="0">
              <a:solidFill>
                <a:srgbClr val="FF0000"/>
              </a:solidFill>
            </a:endParaRPr>
          </a:p>
          <a:p>
            <a:r>
              <a:rPr lang="en-US" dirty="0" smtClean="0"/>
              <a:t>Most knives are wedge shaped</a:t>
            </a:r>
          </a:p>
          <a:p>
            <a:r>
              <a:rPr lang="en-US" dirty="0" smtClean="0"/>
              <a:t>The sides of wedge knives are inclined at an angle of approximately 15 degrees </a:t>
            </a:r>
          </a:p>
          <a:p>
            <a:r>
              <a:rPr lang="en-US" dirty="0" smtClean="0"/>
              <a:t>Surfaces of these knives are highly polished so that the sections will not adhere to them but will move on the surface</a:t>
            </a:r>
          </a:p>
          <a:p>
            <a:r>
              <a:rPr lang="en-US" dirty="0" smtClean="0"/>
              <a:t>It will reduce the chance of folding, distortion, and sticking and facilitating formation of good ribbon</a:t>
            </a:r>
          </a:p>
          <a:p>
            <a:r>
              <a:rPr lang="en-US" dirty="0" smtClean="0"/>
              <a:t>Missed sections or alternatively thick or thin sections are the result of neglecting to allow a proper angle or clearance between the block surface and the cutting facet</a:t>
            </a:r>
          </a:p>
          <a:p>
            <a:r>
              <a:rPr lang="en-US" dirty="0" smtClean="0"/>
              <a:t>Normally the plane of knife edge is at right angle to the plane of cutting</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704088"/>
            <a:ext cx="6934200" cy="1143000"/>
          </a:xfrm>
        </p:spPr>
        <p:txBody>
          <a:bodyPr>
            <a:noAutofit/>
          </a:bodyPr>
          <a:lstStyle/>
          <a:p>
            <a:r>
              <a:rPr lang="en-US" sz="4400" dirty="0" smtClean="0"/>
              <a:t>PROCESSING TISSUES FOR </a:t>
            </a:r>
            <a:br>
              <a:rPr lang="en-US" sz="4400" dirty="0" smtClean="0"/>
            </a:br>
            <a:r>
              <a:rPr lang="en-US" sz="4400" dirty="0" smtClean="0"/>
              <a:t>     HISTOTECHNOLOGY</a:t>
            </a:r>
            <a:endParaRPr lang="en-US" sz="4000" dirty="0"/>
          </a:p>
        </p:txBody>
      </p:sp>
      <p:sp>
        <p:nvSpPr>
          <p:cNvPr id="3" name="Content Placeholder 2"/>
          <p:cNvSpPr>
            <a:spLocks noGrp="1"/>
          </p:cNvSpPr>
          <p:nvPr>
            <p:ph idx="1"/>
          </p:nvPr>
        </p:nvSpPr>
        <p:spPr/>
        <p:txBody>
          <a:bodyPr/>
          <a:lstStyle/>
          <a:p>
            <a:pPr>
              <a:buNone/>
            </a:pPr>
            <a:r>
              <a:rPr lang="en-US" sz="2800" dirty="0" smtClean="0">
                <a:solidFill>
                  <a:srgbClr val="FF0000"/>
                </a:solidFill>
              </a:rPr>
              <a:t>   ROUTINE FIXATIVES</a:t>
            </a:r>
          </a:p>
          <a:p>
            <a:r>
              <a:rPr lang="en-US" dirty="0" smtClean="0"/>
              <a:t>Formaldehyde ; Formalin</a:t>
            </a:r>
          </a:p>
          <a:p>
            <a:r>
              <a:rPr lang="en-US" dirty="0" smtClean="0"/>
              <a:t>Metallic Fixatives ; include, Mercury fixatives, Chromate fixatives</a:t>
            </a:r>
          </a:p>
          <a:p>
            <a:r>
              <a:rPr lang="en-US" dirty="0" smtClean="0"/>
              <a:t>Picric Acid Fixatives</a:t>
            </a:r>
          </a:p>
          <a:p>
            <a:r>
              <a:rPr lang="en-US" dirty="0" smtClean="0"/>
              <a:t>Alcohol Fixatives </a:t>
            </a:r>
          </a:p>
          <a:p>
            <a:endParaRPr lang="en-US"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Section Cutting </a:t>
            </a:r>
            <a:endParaRPr lang="en-US" dirty="0"/>
          </a:p>
        </p:txBody>
      </p:sp>
      <p:sp>
        <p:nvSpPr>
          <p:cNvPr id="3" name="Content Placeholder 2"/>
          <p:cNvSpPr>
            <a:spLocks noGrp="1"/>
          </p:cNvSpPr>
          <p:nvPr>
            <p:ph idx="1"/>
          </p:nvPr>
        </p:nvSpPr>
        <p:spPr/>
        <p:txBody>
          <a:bodyPr/>
          <a:lstStyle/>
          <a:p>
            <a:pPr>
              <a:buNone/>
            </a:pPr>
            <a:r>
              <a:rPr lang="en-US" dirty="0" smtClean="0"/>
              <a:t>   </a:t>
            </a:r>
            <a:r>
              <a:rPr lang="en-US" sz="2800" dirty="0" smtClean="0">
                <a:solidFill>
                  <a:srgbClr val="FF0000"/>
                </a:solidFill>
              </a:rPr>
              <a:t>Sharpening of Microtome Knives</a:t>
            </a:r>
            <a:endParaRPr lang="en-US" dirty="0" smtClean="0">
              <a:solidFill>
                <a:srgbClr val="FF0000"/>
              </a:solidFill>
            </a:endParaRPr>
          </a:p>
          <a:p>
            <a:pPr>
              <a:buNone/>
            </a:pPr>
            <a:r>
              <a:rPr lang="en-US" dirty="0" smtClean="0"/>
              <a:t>   </a:t>
            </a:r>
            <a:r>
              <a:rPr lang="en-US" b="1" u="sng" dirty="0" smtClean="0"/>
              <a:t>Hand Sharpening</a:t>
            </a:r>
          </a:p>
          <a:p>
            <a:r>
              <a:rPr lang="en-US" dirty="0" smtClean="0"/>
              <a:t>By hones</a:t>
            </a:r>
          </a:p>
          <a:p>
            <a:r>
              <a:rPr lang="en-US" dirty="0" smtClean="0"/>
              <a:t>By plate glass and abrasives</a:t>
            </a:r>
          </a:p>
          <a:p>
            <a:pPr>
              <a:buNone/>
            </a:pPr>
            <a:r>
              <a:rPr lang="en-US" dirty="0" smtClean="0"/>
              <a:t>   Automatic Hones</a:t>
            </a:r>
          </a:p>
          <a:p>
            <a:pPr>
              <a:buNone/>
            </a:pPr>
            <a:r>
              <a:rPr lang="en-US" dirty="0" smtClean="0"/>
              <a:t>   </a:t>
            </a:r>
            <a:r>
              <a:rPr lang="en-US" b="1" u="sng" dirty="0" smtClean="0"/>
              <a:t>Factory Grinding of Microtome Knives</a:t>
            </a:r>
          </a:p>
          <a:p>
            <a:r>
              <a:rPr lang="en-US" dirty="0" smtClean="0"/>
              <a:t>Stropping </a:t>
            </a:r>
            <a:endParaRPr 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Section Cutting </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sz="2400" dirty="0" smtClean="0">
                <a:solidFill>
                  <a:srgbClr val="FF0000"/>
                </a:solidFill>
              </a:rPr>
              <a:t>    Sharpening of Microtome Knives </a:t>
            </a:r>
          </a:p>
          <a:p>
            <a:pPr>
              <a:buNone/>
            </a:pPr>
            <a:r>
              <a:rPr lang="en-US" sz="2400" dirty="0" smtClean="0">
                <a:solidFill>
                  <a:srgbClr val="FF0000"/>
                </a:solidFill>
              </a:rPr>
              <a:t>    By Hones</a:t>
            </a:r>
          </a:p>
          <a:p>
            <a:r>
              <a:rPr lang="en-US" dirty="0" smtClean="0"/>
              <a:t>A hone also called oil stone is a natural stone or hard grinding surface for sharpening a knife or for other cutting tools</a:t>
            </a:r>
          </a:p>
          <a:p>
            <a:r>
              <a:rPr lang="en-US" dirty="0" smtClean="0"/>
              <a:t>Good quality hones are expensive</a:t>
            </a:r>
          </a:p>
          <a:p>
            <a:r>
              <a:rPr lang="en-US" dirty="0" smtClean="0"/>
              <a:t>Finer grains or hard hones are considered good quality stones</a:t>
            </a:r>
          </a:p>
          <a:p>
            <a:r>
              <a:rPr lang="en-US" dirty="0" err="1" smtClean="0"/>
              <a:t>Carborundum</a:t>
            </a:r>
            <a:r>
              <a:rPr lang="en-US" dirty="0" smtClean="0"/>
              <a:t> hones, Arkansas stones (yellow Belgian and Belgian Black) are its examples</a:t>
            </a:r>
          </a:p>
          <a:p>
            <a:r>
              <a:rPr lang="en-US" dirty="0" smtClean="0"/>
              <a:t>It is good to take combination hones</a:t>
            </a:r>
          </a:p>
          <a:p>
            <a:endParaRPr lang="en-US"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Section Cutting </a:t>
            </a:r>
            <a:endParaRPr lang="en-US" dirty="0"/>
          </a:p>
        </p:txBody>
      </p:sp>
      <p:sp>
        <p:nvSpPr>
          <p:cNvPr id="3" name="Content Placeholder 2"/>
          <p:cNvSpPr>
            <a:spLocks noGrp="1"/>
          </p:cNvSpPr>
          <p:nvPr>
            <p:ph idx="1"/>
          </p:nvPr>
        </p:nvSpPr>
        <p:spPr/>
        <p:txBody>
          <a:bodyPr/>
          <a:lstStyle/>
          <a:p>
            <a:pPr>
              <a:buNone/>
            </a:pPr>
            <a:r>
              <a:rPr lang="en-US" sz="2800" dirty="0" smtClean="0">
                <a:solidFill>
                  <a:srgbClr val="FF0000"/>
                </a:solidFill>
              </a:rPr>
              <a:t>    Sharpening of Microtome Knives </a:t>
            </a:r>
          </a:p>
          <a:p>
            <a:pPr>
              <a:buNone/>
            </a:pPr>
            <a:r>
              <a:rPr lang="en-US" sz="2800" dirty="0" smtClean="0">
                <a:solidFill>
                  <a:srgbClr val="FF0000"/>
                </a:solidFill>
              </a:rPr>
              <a:t>    Plate Glass Honing</a:t>
            </a:r>
          </a:p>
          <a:p>
            <a:r>
              <a:rPr lang="en-US" dirty="0" smtClean="0"/>
              <a:t>This is excellent</a:t>
            </a:r>
          </a:p>
          <a:p>
            <a:r>
              <a:rPr lang="en-US" dirty="0" smtClean="0"/>
              <a:t>A piece of plate glass ¼ to 3/8 inch thick, about 14 inch long and 1-2 inch wider than the length of knife blade is used</a:t>
            </a:r>
          </a:p>
          <a:p>
            <a:r>
              <a:rPr lang="en-US" dirty="0" smtClean="0"/>
              <a:t>Abrasive powder is used for grinding and removing nicks</a:t>
            </a:r>
            <a:endParaRPr lang="en-US"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Section Cutting </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sz="3000" dirty="0" smtClean="0">
                <a:solidFill>
                  <a:srgbClr val="FF0000"/>
                </a:solidFill>
              </a:rPr>
              <a:t>    Factory grinding of microtome knife  </a:t>
            </a:r>
          </a:p>
          <a:p>
            <a:pPr>
              <a:buNone/>
            </a:pPr>
            <a:r>
              <a:rPr lang="en-US" sz="3000" dirty="0" smtClean="0">
                <a:solidFill>
                  <a:srgbClr val="FF0000"/>
                </a:solidFill>
              </a:rPr>
              <a:t>    </a:t>
            </a:r>
            <a:r>
              <a:rPr lang="en-US" sz="3000" dirty="0" err="1" smtClean="0">
                <a:solidFill>
                  <a:srgbClr val="FF0000"/>
                </a:solidFill>
              </a:rPr>
              <a:t>Stroping</a:t>
            </a:r>
            <a:endParaRPr lang="en-US" sz="3000" dirty="0" smtClean="0">
              <a:solidFill>
                <a:srgbClr val="FF0000"/>
              </a:solidFill>
            </a:endParaRPr>
          </a:p>
          <a:p>
            <a:r>
              <a:rPr lang="en-US" dirty="0" smtClean="0"/>
              <a:t>A perfectly honed knife does not require stropping</a:t>
            </a:r>
          </a:p>
          <a:p>
            <a:r>
              <a:rPr lang="en-US" dirty="0" smtClean="0"/>
              <a:t>Strops should be of the best quality shell-horse leather made from the rump or thick part of horse hide</a:t>
            </a:r>
          </a:p>
          <a:p>
            <a:r>
              <a:rPr lang="en-US" dirty="0" smtClean="0"/>
              <a:t>The strop surface must be of good size and be mounted on a wooden block</a:t>
            </a:r>
          </a:p>
          <a:p>
            <a:r>
              <a:rPr lang="en-US" dirty="0" smtClean="0"/>
              <a:t>2 types of Leather strops have to be mounted on a wooden block</a:t>
            </a:r>
          </a:p>
          <a:p>
            <a:r>
              <a:rPr lang="en-US" dirty="0" smtClean="0"/>
              <a:t>The one with fine leather and the other impregnated with a fine abrasive like diamond dust </a:t>
            </a:r>
            <a:endParaRPr lang="en-US"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Cryostat machine</a:t>
            </a:r>
            <a:endParaRPr lang="en-US" dirty="0"/>
          </a:p>
        </p:txBody>
      </p:sp>
      <p:pic>
        <p:nvPicPr>
          <p:cNvPr id="1026" name="Picture 2" descr="C:\Users\dell\Pictures\Leicacryostat_000.jpg"/>
          <p:cNvPicPr>
            <a:picLocks noGrp="1" noChangeAspect="1" noChangeArrowheads="1"/>
          </p:cNvPicPr>
          <p:nvPr>
            <p:ph idx="1"/>
          </p:nvPr>
        </p:nvPicPr>
        <p:blipFill>
          <a:blip r:embed="rId2"/>
          <a:srcRect/>
          <a:stretch>
            <a:fillRect/>
          </a:stretch>
        </p:blipFill>
        <p:spPr bwMode="auto">
          <a:xfrm>
            <a:off x="2466059" y="1905000"/>
            <a:ext cx="4471838" cy="4724400"/>
          </a:xfrm>
          <a:prstGeom prst="rect">
            <a:avLst/>
          </a:prstGeom>
          <a:noFill/>
        </p:spPr>
      </p:pic>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FROZEN SECTIONING </a:t>
            </a:r>
            <a:endParaRPr lang="en-US" dirty="0"/>
          </a:p>
        </p:txBody>
      </p:sp>
      <p:sp>
        <p:nvSpPr>
          <p:cNvPr id="3" name="Content Placeholder 2"/>
          <p:cNvSpPr>
            <a:spLocks noGrp="1"/>
          </p:cNvSpPr>
          <p:nvPr>
            <p:ph idx="1"/>
          </p:nvPr>
        </p:nvSpPr>
        <p:spPr/>
        <p:txBody>
          <a:bodyPr/>
          <a:lstStyle/>
          <a:p>
            <a:pPr>
              <a:buNone/>
            </a:pPr>
            <a:r>
              <a:rPr lang="en-US" dirty="0" smtClean="0"/>
              <a:t>    </a:t>
            </a:r>
            <a:r>
              <a:rPr lang="en-US" sz="2800" u="sng" dirty="0" smtClean="0">
                <a:solidFill>
                  <a:srgbClr val="FF0000"/>
                </a:solidFill>
              </a:rPr>
              <a:t>Advantages of frozen and cryostat sections</a:t>
            </a:r>
            <a:endParaRPr lang="en-US" u="sng" dirty="0" smtClean="0">
              <a:solidFill>
                <a:srgbClr val="FF0000"/>
              </a:solidFill>
            </a:endParaRPr>
          </a:p>
          <a:p>
            <a:r>
              <a:rPr lang="en-US" dirty="0" smtClean="0"/>
              <a:t>For certain staining procedures, e.g., the demonstration of fat by the oil O red method, for silver impregnation methods, and for certain methods in CNS frozen sections are required</a:t>
            </a:r>
          </a:p>
          <a:p>
            <a:r>
              <a:rPr lang="en-US" dirty="0" smtClean="0"/>
              <a:t>They are indispensible in rapid diagnosis during operations</a:t>
            </a:r>
          </a:p>
          <a:p>
            <a:r>
              <a:rPr lang="en-US" dirty="0" smtClean="0"/>
              <a:t>All enzymes except </a:t>
            </a:r>
            <a:r>
              <a:rPr lang="en-US" dirty="0" err="1" smtClean="0"/>
              <a:t>phosphatases</a:t>
            </a:r>
            <a:r>
              <a:rPr lang="en-US" dirty="0" smtClean="0"/>
              <a:t> are best studied in frozen sections</a:t>
            </a:r>
            <a:endParaRPr lang="en-US"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FROZEN SECTIONING </a:t>
            </a:r>
            <a:endParaRPr lang="en-US" dirty="0"/>
          </a:p>
        </p:txBody>
      </p:sp>
      <p:sp>
        <p:nvSpPr>
          <p:cNvPr id="3" name="Content Placeholder 2"/>
          <p:cNvSpPr>
            <a:spLocks noGrp="1"/>
          </p:cNvSpPr>
          <p:nvPr>
            <p:ph idx="1"/>
          </p:nvPr>
        </p:nvSpPr>
        <p:spPr>
          <a:xfrm>
            <a:off x="381000" y="1905000"/>
            <a:ext cx="8229600" cy="4389120"/>
          </a:xfrm>
        </p:spPr>
        <p:txBody>
          <a:bodyPr>
            <a:normAutofit fontScale="92500"/>
          </a:bodyPr>
          <a:lstStyle/>
          <a:p>
            <a:pPr>
              <a:buNone/>
            </a:pPr>
            <a:r>
              <a:rPr lang="en-US" sz="3000" dirty="0" smtClean="0">
                <a:solidFill>
                  <a:srgbClr val="FF0000"/>
                </a:solidFill>
              </a:rPr>
              <a:t>    Disadvantages</a:t>
            </a:r>
          </a:p>
          <a:p>
            <a:r>
              <a:rPr lang="en-US" dirty="0" smtClean="0"/>
              <a:t>It is almost impossible to obtain serial sections</a:t>
            </a:r>
          </a:p>
          <a:p>
            <a:r>
              <a:rPr lang="en-US" dirty="0" smtClean="0"/>
              <a:t>Because of lack of an embedding mass, structural details tend to be somewhat distorted during cutting and handling</a:t>
            </a:r>
          </a:p>
          <a:p>
            <a:r>
              <a:rPr lang="en-US" dirty="0" smtClean="0"/>
              <a:t>Staining of frozen sections of unfixed tissue is rarely as satisfactory as that obtained with properly stained material</a:t>
            </a:r>
          </a:p>
          <a:p>
            <a:r>
              <a:rPr lang="en-US" dirty="0" smtClean="0"/>
              <a:t>Freezing artifact may be produced by presence of; ice crystals in the tissue, nuclear ballooning and </a:t>
            </a:r>
            <a:r>
              <a:rPr lang="en-US" dirty="0" err="1" smtClean="0"/>
              <a:t>vacuolation</a:t>
            </a:r>
            <a:r>
              <a:rPr lang="en-US" dirty="0" smtClean="0"/>
              <a:t>  and separation of mucosal or epithelial surfaces</a:t>
            </a:r>
            <a:endParaRPr lang="en-US"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FROZEN SECTIONING</a:t>
            </a:r>
            <a:endParaRPr lang="en-US" dirty="0"/>
          </a:p>
        </p:txBody>
      </p:sp>
      <p:sp>
        <p:nvSpPr>
          <p:cNvPr id="3" name="Content Placeholder 2"/>
          <p:cNvSpPr>
            <a:spLocks noGrp="1"/>
          </p:cNvSpPr>
          <p:nvPr>
            <p:ph idx="1"/>
          </p:nvPr>
        </p:nvSpPr>
        <p:spPr/>
        <p:txBody>
          <a:bodyPr/>
          <a:lstStyle/>
          <a:p>
            <a:pPr>
              <a:buNone/>
            </a:pPr>
            <a:r>
              <a:rPr lang="en-US" dirty="0" smtClean="0"/>
              <a:t>    </a:t>
            </a:r>
            <a:r>
              <a:rPr lang="en-US" b="1" dirty="0" smtClean="0">
                <a:solidFill>
                  <a:srgbClr val="FF0000"/>
                </a:solidFill>
              </a:rPr>
              <a:t>THE CRYOSTAT</a:t>
            </a:r>
          </a:p>
          <a:p>
            <a:r>
              <a:rPr lang="en-US" dirty="0" smtClean="0"/>
              <a:t>It maintains the tissue block, knife, and section at the same temperature</a:t>
            </a:r>
          </a:p>
          <a:p>
            <a:r>
              <a:rPr lang="en-US" dirty="0" smtClean="0"/>
              <a:t>It does this by housing the entire operation in an insulated, thermostatically controlled, refrigerated cabinet</a:t>
            </a:r>
          </a:p>
          <a:p>
            <a:r>
              <a:rPr lang="en-US" dirty="0" smtClean="0"/>
              <a:t>Temperature control range varies from +10 to -30</a:t>
            </a:r>
            <a:r>
              <a:rPr lang="en-US" dirty="0" smtClean="0">
                <a:latin typeface="Lucida Sans Unicode"/>
                <a:cs typeface="Lucida Sans Unicode"/>
              </a:rPr>
              <a:t>℃</a:t>
            </a:r>
            <a:r>
              <a:rPr lang="en-US" dirty="0" smtClean="0"/>
              <a:t> </a:t>
            </a:r>
          </a:p>
          <a:p>
            <a:r>
              <a:rPr lang="en-US" dirty="0" smtClean="0"/>
              <a:t>The cryostat should be left on at all time, since several hours are required to obtain operating temperature from a room temperature start</a:t>
            </a:r>
            <a:endParaRPr lang="en-US"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FROZEN SECTIONING</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Because of differences in composition, </a:t>
            </a:r>
            <a:r>
              <a:rPr lang="en-US" dirty="0" err="1" smtClean="0"/>
              <a:t>cellularity</a:t>
            </a:r>
            <a:r>
              <a:rPr lang="en-US" dirty="0" smtClean="0"/>
              <a:t>, connective tissue and fat content, the optimum temperature varies</a:t>
            </a:r>
          </a:p>
          <a:p>
            <a:r>
              <a:rPr lang="en-US" dirty="0" smtClean="0"/>
              <a:t>Brain, lymph-nodes, liver, spleen, kidney, testis, uterine </a:t>
            </a:r>
            <a:r>
              <a:rPr lang="en-US" dirty="0" err="1" smtClean="0"/>
              <a:t>curettings</a:t>
            </a:r>
            <a:r>
              <a:rPr lang="en-US" dirty="0" smtClean="0"/>
              <a:t>, soft cellular tumors and thyroid sections best at -5 to -25</a:t>
            </a:r>
            <a:r>
              <a:rPr lang="en-US" dirty="0" smtClean="0">
                <a:latin typeface="Lucida Sans Unicode"/>
                <a:cs typeface="Lucida Sans Unicode"/>
              </a:rPr>
              <a:t>℃ </a:t>
            </a:r>
          </a:p>
          <a:p>
            <a:r>
              <a:rPr lang="en-US" dirty="0" smtClean="0">
                <a:latin typeface="Constantia" pitchFamily="18" charset="0"/>
                <a:cs typeface="Lucida Sans Unicode"/>
              </a:rPr>
              <a:t>Muscle, connective tissue, cervix, uterus, skin, non fatty breast tissue, ovary, tongue, prostate and gut sections best at-15 to -25℃</a:t>
            </a:r>
          </a:p>
          <a:p>
            <a:r>
              <a:rPr lang="en-US" dirty="0" smtClean="0">
                <a:latin typeface="Constantia" pitchFamily="18" charset="0"/>
                <a:cs typeface="Lucida Sans Unicode"/>
              </a:rPr>
              <a:t>Fatty tissue from skin, breast, </a:t>
            </a:r>
            <a:r>
              <a:rPr lang="en-US" dirty="0" err="1" smtClean="0">
                <a:latin typeface="Constantia" pitchFamily="18" charset="0"/>
                <a:cs typeface="Lucida Sans Unicode"/>
              </a:rPr>
              <a:t>omentum</a:t>
            </a:r>
            <a:r>
              <a:rPr lang="en-US" dirty="0" smtClean="0">
                <a:latin typeface="Constantia" pitchFamily="18" charset="0"/>
                <a:cs typeface="Lucida Sans Unicode"/>
              </a:rPr>
              <a:t> best at about -35℃. These tissues may be quickly frozen in CO2- freezing chamber before putting them in cryostat</a:t>
            </a:r>
            <a:endParaRPr lang="en-US" dirty="0">
              <a:latin typeface="Constantia" pitchFamily="18" charset="0"/>
            </a:endParaRP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FROZEN SECTIONING</a:t>
            </a:r>
            <a:endParaRPr lang="en-US" dirty="0"/>
          </a:p>
        </p:txBody>
      </p:sp>
      <p:sp>
        <p:nvSpPr>
          <p:cNvPr id="3" name="Content Placeholder 2"/>
          <p:cNvSpPr>
            <a:spLocks noGrp="1"/>
          </p:cNvSpPr>
          <p:nvPr>
            <p:ph idx="1"/>
          </p:nvPr>
        </p:nvSpPr>
        <p:spPr/>
        <p:txBody>
          <a:bodyPr>
            <a:normAutofit lnSpcReduction="10000"/>
          </a:bodyPr>
          <a:lstStyle/>
          <a:p>
            <a:r>
              <a:rPr lang="en-US" dirty="0" smtClean="0"/>
              <a:t>A suitable block of fresh tissue is selected and trimmed with a sharp scalpel</a:t>
            </a:r>
          </a:p>
          <a:p>
            <a:r>
              <a:rPr lang="en-US" dirty="0" smtClean="0"/>
              <a:t>Block should be 2-4 mm thick</a:t>
            </a:r>
          </a:p>
          <a:p>
            <a:r>
              <a:rPr lang="en-US" dirty="0" smtClean="0"/>
              <a:t>Blocks are then put in O.C.T compound( water, 20-30% bovine albumin, and von Apathy s gum syrup ) </a:t>
            </a:r>
          </a:p>
          <a:p>
            <a:r>
              <a:rPr lang="en-US" dirty="0" smtClean="0"/>
              <a:t>Small fragments of tissue are placed on a thick base of O.C.T compound</a:t>
            </a:r>
          </a:p>
          <a:p>
            <a:r>
              <a:rPr lang="en-US" dirty="0" smtClean="0"/>
              <a:t>Tissue blocks are then surrounded and covered with a matrix of O.C.T. compound and placed in freeze shelf of cryostat, where they will become adequately cooled and frozen in 1-3 minutes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3663</TotalTime>
  <Words>4690</Words>
  <Application>Microsoft Office PowerPoint</Application>
  <PresentationFormat>On-screen Show (4:3)</PresentationFormat>
  <Paragraphs>532</Paragraphs>
  <Slides>100</Slides>
  <Notes>1</Notes>
  <HiddenSlides>0</HiddenSlides>
  <MMClips>0</MMClips>
  <ScaleCrop>false</ScaleCrop>
  <HeadingPairs>
    <vt:vector size="4" baseType="variant">
      <vt:variant>
        <vt:lpstr>Theme</vt:lpstr>
      </vt:variant>
      <vt:variant>
        <vt:i4>1</vt:i4>
      </vt:variant>
      <vt:variant>
        <vt:lpstr>Slide Titles</vt:lpstr>
      </vt:variant>
      <vt:variant>
        <vt:i4>100</vt:i4>
      </vt:variant>
    </vt:vector>
  </HeadingPairs>
  <TitlesOfParts>
    <vt:vector size="101" baseType="lpstr">
      <vt:lpstr>Flow</vt:lpstr>
      <vt:lpstr>PROCESSING TISSUES FOR  HISTOTECHNOLOGY</vt:lpstr>
      <vt:lpstr>PROCESSING TISSUES FOR        HISTOTECHNOLOGY</vt:lpstr>
      <vt:lpstr>PROCESSING TISSUES FOR       HISTOTECHNOLOGY</vt:lpstr>
      <vt:lpstr>PROCESSING TISSUES FOR  HISTOTECHNOLOGY</vt:lpstr>
      <vt:lpstr>PROCESSING TISSUES FOR  HISTOTECHNOLOGY</vt:lpstr>
      <vt:lpstr>PROCESSING TISSUES FOR  HISTOTECHNOLOGY</vt:lpstr>
      <vt:lpstr>PROCESSING TISSUES FOR  HISTOTECHNOLOGY</vt:lpstr>
      <vt:lpstr>PROCESSING TISSUES FOR      HISTOTECHNOLOGY</vt:lpstr>
      <vt:lpstr>PROCESSING TISSUES FOR       HISTOTECHNOLOGY</vt:lpstr>
      <vt:lpstr>PROCESSING TISSUES FOR  HISTOTECHNOLOGY</vt:lpstr>
      <vt:lpstr>PROCESSING TISSUES FOR  HISTOTECHNOLOGY</vt:lpstr>
      <vt:lpstr>PROCESSING TISSUES FOR  HISTOTECHNOLOGY</vt:lpstr>
      <vt:lpstr>PROCESSING TISSUES FOR  HISTOTECHNOLOGY</vt:lpstr>
      <vt:lpstr>PROCESSING TISSUES FOR  HISTOTECHNOLOGY</vt:lpstr>
      <vt:lpstr>PROCESSING TISSUES FOR  HISTOTECHNOLOGY</vt:lpstr>
      <vt:lpstr>PROCESSING TISSUES FOR  HISTOTECHNOLOGY</vt:lpstr>
      <vt:lpstr>PROCESSING TISSUES FOR  HISTOTECHNOLOGY</vt:lpstr>
      <vt:lpstr>PROCESSING TISSUES FOR  HISTOTECHNOLOGY</vt:lpstr>
      <vt:lpstr>PROCESSING TISSUES FOR  HISTOTECHNOLOGY</vt:lpstr>
      <vt:lpstr>PROCESSING TISSUES FOR  HISTOTECHNOLOGY</vt:lpstr>
      <vt:lpstr>PROCESSING TISSUES FOR  HISTOTECHNOLOGY</vt:lpstr>
      <vt:lpstr>PROCESSING TISSUES FOR  HISTOTECHNOLOGY</vt:lpstr>
      <vt:lpstr>PROCESSING TISSUES FOR  HISTOTECHNOLOGY</vt:lpstr>
      <vt:lpstr>PROCESSING TISSUES FOR  HISTOTECHNOLOGY</vt:lpstr>
      <vt:lpstr>PROCESSING TISSUES FOR  HISTOTECHNOLOGY</vt:lpstr>
      <vt:lpstr>PROCESSING TISSUES FOR  HISTOTECHNOLOGY</vt:lpstr>
      <vt:lpstr>PROCESSING TISSUES FOR  HISTOTECHNOLOGY</vt:lpstr>
      <vt:lpstr>PROCESSING TISSUES FOR  HISTOTECHNOLOGY</vt:lpstr>
      <vt:lpstr>PROCESSING TISSUES FOR  HISTOTECHNOLOGY</vt:lpstr>
      <vt:lpstr>PROCESSING TISSUES FOR  HISTOTECHNOLOGY</vt:lpstr>
      <vt:lpstr>PROCESSING TISSUES FOR  HISTOTECHNOLOGY</vt:lpstr>
      <vt:lpstr>PROCESSING TISSUES FOR  HISTOTECHNOLOGY</vt:lpstr>
      <vt:lpstr>PROCESSING TISSUES FOR  HISTOTECHNOLOGY</vt:lpstr>
      <vt:lpstr>PROCESSING TISSUES FOR  HISTOTECHNOLOGY</vt:lpstr>
      <vt:lpstr>PROCESSING TISSUES FOR  HISTOTECHNOLOGY</vt:lpstr>
      <vt:lpstr>PROCESSING TISSUES FOR  HISTOTECHNOLOGY</vt:lpstr>
      <vt:lpstr>PROCESSING TISSUES FOR  HISTOTECHNOLOGY</vt:lpstr>
      <vt:lpstr>PROCESSING TISSUES FOR  HISTOTECHNOLOGY</vt:lpstr>
      <vt:lpstr>PROCESSING TISSUES FOR  HISTOTECHNOLOGY</vt:lpstr>
      <vt:lpstr>PROCESSING TISSUES FOR  HISTOTECHNOLOGY</vt:lpstr>
      <vt:lpstr>PROCESSING TISSUES FOR  HISTOTECHNOLOGY</vt:lpstr>
      <vt:lpstr>Slide 42</vt:lpstr>
      <vt:lpstr>AUTOMATED TISSUE PROCESSING</vt:lpstr>
      <vt:lpstr>AUTOMATED TISSUE PROCESSING</vt:lpstr>
      <vt:lpstr>PRINCIPLES OF TISSUE PROCESSING  </vt:lpstr>
      <vt:lpstr>PRINCIPLES OF TISSUE PROCESSING  </vt:lpstr>
      <vt:lpstr>PRINCIPLES OF TISSUE PROCESSING  </vt:lpstr>
      <vt:lpstr>Factors influencing the rate  of processing  </vt:lpstr>
      <vt:lpstr>   Agitation</vt:lpstr>
      <vt:lpstr>  Heat</vt:lpstr>
      <vt:lpstr>  Viscosity</vt:lpstr>
      <vt:lpstr>Vacuum</vt:lpstr>
      <vt:lpstr>  Fixation</vt:lpstr>
      <vt:lpstr>Maintenance of Automated Processor</vt:lpstr>
      <vt:lpstr>DEHYDRATION</vt:lpstr>
      <vt:lpstr>DEHYDRATION</vt:lpstr>
      <vt:lpstr>DEHYDRATION</vt:lpstr>
      <vt:lpstr> Ethanol C2H50H  </vt:lpstr>
      <vt:lpstr>Industrial methylated spirit  ( denatured ethyl alcohol)</vt:lpstr>
      <vt:lpstr>Slide 60</vt:lpstr>
      <vt:lpstr>Slide 61</vt:lpstr>
      <vt:lpstr>Slide 62</vt:lpstr>
      <vt:lpstr>   CLEARING</vt:lpstr>
      <vt:lpstr>Slide 64</vt:lpstr>
      <vt:lpstr>Slide 65</vt:lpstr>
      <vt:lpstr>Clearing agents</vt:lpstr>
      <vt:lpstr>Slide 67</vt:lpstr>
      <vt:lpstr>Slide 68</vt:lpstr>
      <vt:lpstr>           Safety</vt:lpstr>
      <vt:lpstr>Impregnation and embedding</vt:lpstr>
      <vt:lpstr>Impregnation and embedding</vt:lpstr>
      <vt:lpstr>Impregnation and embedding</vt:lpstr>
      <vt:lpstr>   Impregnation and embedding</vt:lpstr>
      <vt:lpstr>    Blocking Out Molds</vt:lpstr>
      <vt:lpstr>  Blocking Out Molds</vt:lpstr>
      <vt:lpstr>Slide 76</vt:lpstr>
      <vt:lpstr>Slide 77</vt:lpstr>
      <vt:lpstr>Slide 78</vt:lpstr>
      <vt:lpstr>Slide 79</vt:lpstr>
      <vt:lpstr>Slide 80</vt:lpstr>
      <vt:lpstr>  Blocking Out Molds</vt:lpstr>
      <vt:lpstr>Slide 82</vt:lpstr>
      <vt:lpstr>Slide 83</vt:lpstr>
      <vt:lpstr>Slide 84</vt:lpstr>
      <vt:lpstr>  Trimming of Blocks</vt:lpstr>
      <vt:lpstr>  Section Cutting </vt:lpstr>
      <vt:lpstr>Slide 87</vt:lpstr>
      <vt:lpstr>Slide 88</vt:lpstr>
      <vt:lpstr>             Section Cutting </vt:lpstr>
      <vt:lpstr>  Section Cutting </vt:lpstr>
      <vt:lpstr>  Section Cutting </vt:lpstr>
      <vt:lpstr>  Section Cutting </vt:lpstr>
      <vt:lpstr>  Section Cutting </vt:lpstr>
      <vt:lpstr>  Cryostat machine</vt:lpstr>
      <vt:lpstr>     FROZEN SECTIONING </vt:lpstr>
      <vt:lpstr>  FROZEN SECTIONING </vt:lpstr>
      <vt:lpstr> FROZEN SECTIONING</vt:lpstr>
      <vt:lpstr>        FROZEN SECTIONING</vt:lpstr>
      <vt:lpstr>         FROZEN SECTIONING</vt:lpstr>
      <vt:lpstr>     FROZEN SECTIONING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PROCESSING TISSUES FOR  HISTOTECHNOLOGY</dc:title>
  <dc:creator>dell</dc:creator>
  <cp:lastModifiedBy>dell</cp:lastModifiedBy>
  <cp:revision>66</cp:revision>
  <dcterms:created xsi:type="dcterms:W3CDTF">2018-01-01T10:00:47Z</dcterms:created>
  <dcterms:modified xsi:type="dcterms:W3CDTF">2020-03-29T17:13:19Z</dcterms:modified>
</cp:coreProperties>
</file>