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57" r:id="rId5"/>
    <p:sldId id="266" r:id="rId6"/>
    <p:sldId id="258" r:id="rId7"/>
    <p:sldId id="259" r:id="rId8"/>
    <p:sldId id="260" r:id="rId9"/>
    <p:sldId id="264" r:id="rId10"/>
    <p:sldId id="261"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E040BC-84D0-4677-B037-B620A9ACF03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38727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E040BC-84D0-4677-B037-B620A9ACF03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4037981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E040BC-84D0-4677-B037-B620A9ACF03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27835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E040BC-84D0-4677-B037-B620A9ACF03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89642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040BC-84D0-4677-B037-B620A9ACF03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15369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E040BC-84D0-4677-B037-B620A9ACF030}"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49659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E040BC-84D0-4677-B037-B620A9ACF030}"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8134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E040BC-84D0-4677-B037-B620A9ACF030}"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384391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040BC-84D0-4677-B037-B620A9ACF030}"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3820197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08345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1211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040BC-84D0-4677-B037-B620A9ACF030}" type="datetimeFigureOut">
              <a:rPr lang="en-US" smtClean="0"/>
              <a:t>3/19/2020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58072-FBDB-4888-95AF-2E3034E82421}" type="slidenum">
              <a:rPr lang="en-US" smtClean="0"/>
              <a:t>‹#›</a:t>
            </a:fld>
            <a:endParaRPr lang="en-US"/>
          </a:p>
        </p:txBody>
      </p:sp>
    </p:spTree>
    <p:extLst>
      <p:ext uri="{BB962C8B-B14F-4D97-AF65-F5344CB8AC3E}">
        <p14:creationId xmlns:p14="http://schemas.microsoft.com/office/powerpoint/2010/main" val="2043984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Statistics</a:t>
            </a:r>
          </a:p>
          <a:p>
            <a:r>
              <a:rPr lang="en-US" sz="3200" dirty="0" smtClean="0">
                <a:latin typeface="Times New Roman" pitchFamily="18" charset="0"/>
                <a:cs typeface="Times New Roman" pitchFamily="18" charset="0"/>
              </a:rPr>
              <a:t>Class:	BS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(Social Work)</a:t>
            </a:r>
          </a:p>
          <a:p>
            <a:r>
              <a:rPr lang="en-US" sz="3200" dirty="0" smtClean="0">
                <a:latin typeface="Times New Roman" pitchFamily="18" charset="0"/>
                <a:cs typeface="Times New Roman" pitchFamily="18" charset="0"/>
              </a:rPr>
              <a:t>Lecture: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Simple Linear Regression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4142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35894"/>
                <a:ext cx="8382000" cy="5651996"/>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Put all the values in the formula</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a:rPr>
                          </m:ctrlPr>
                        </m:fPr>
                        <m:num>
                          <m:r>
                            <a:rPr lang="en-US" sz="2000" i="1">
                              <a:latin typeface="Cambria Math"/>
                            </a:rPr>
                            <m:t>10</m:t>
                          </m:r>
                          <m:d>
                            <m:dPr>
                              <m:ctrlPr>
                                <a:rPr lang="en-US" sz="2000" i="1">
                                  <a:latin typeface="Cambria Math"/>
                                </a:rPr>
                              </m:ctrlPr>
                            </m:dPr>
                            <m:e>
                              <m:r>
                                <a:rPr lang="en-US" sz="2000" i="1">
                                  <a:latin typeface="Cambria Math"/>
                                </a:rPr>
                                <m:t>3467</m:t>
                              </m:r>
                            </m:e>
                          </m:d>
                          <m:r>
                            <a:rPr lang="en-US" sz="2000" i="1">
                              <a:latin typeface="Cambria Math"/>
                            </a:rPr>
                            <m:t>−(130)(220)</m:t>
                          </m:r>
                        </m:num>
                        <m:den>
                          <m:r>
                            <a:rPr lang="en-US" sz="2000" b="0" i="1" smtClean="0">
                              <a:latin typeface="Cambria Math"/>
                            </a:rPr>
                            <m:t>10</m:t>
                          </m:r>
                          <m:d>
                            <m:dPr>
                              <m:ctrlPr>
                                <a:rPr lang="en-US" sz="2000" b="0" i="1" smtClean="0">
                                  <a:latin typeface="Cambria Math"/>
                                </a:rPr>
                              </m:ctrlPr>
                            </m:dPr>
                            <m:e>
                              <m:r>
                                <a:rPr lang="en-US" sz="2000" b="0" i="1" smtClean="0">
                                  <a:latin typeface="Cambria Math"/>
                                </a:rPr>
                                <m:t>2288</m:t>
                              </m:r>
                            </m:e>
                          </m:d>
                          <m:r>
                            <a:rPr lang="en-US" sz="2000" b="0" i="1" smtClean="0">
                              <a:latin typeface="Cambria Math"/>
                            </a:rPr>
                            <m:t>−</m:t>
                          </m:r>
                          <m:sSup>
                            <m:sSupPr>
                              <m:ctrlPr>
                                <a:rPr lang="en-US" sz="2000" b="0" i="1" smtClean="0">
                                  <a:latin typeface="Cambria Math"/>
                                </a:rPr>
                              </m:ctrlPr>
                            </m:sSupPr>
                            <m:e>
                              <m:r>
                                <a:rPr lang="en-US" sz="2000" b="0" i="1" smtClean="0">
                                  <a:latin typeface="Cambria Math"/>
                                </a:rPr>
                                <m:t>(130)</m:t>
                              </m:r>
                            </m:e>
                            <m:sup>
                              <m:r>
                                <a:rPr lang="en-US" sz="2000" b="0" i="1" smtClean="0">
                                  <a:latin typeface="Cambria Math"/>
                                </a:rPr>
                                <m:t>2</m:t>
                              </m:r>
                            </m:sup>
                          </m:sSup>
                        </m:den>
                      </m:f>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a:rPr>
                          </m:ctrlPr>
                        </m:fPr>
                        <m:num>
                          <m:r>
                            <a:rPr lang="en-US" sz="2000" b="0" i="1" smtClean="0">
                              <a:latin typeface="Cambria Math"/>
                            </a:rPr>
                            <m:t>6070</m:t>
                          </m:r>
                        </m:num>
                        <m:den>
                          <m:r>
                            <a:rPr lang="en-US" sz="2000" b="0" i="1" smtClean="0">
                              <a:latin typeface="Cambria Math"/>
                            </a:rPr>
                            <m:t>5980</m:t>
                          </m:r>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=1.02</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To find the value of </a:t>
                </a:r>
                <a:r>
                  <a:rPr lang="en-US" sz="24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first we need </a:t>
                </a:r>
                <a14:m>
                  <m:oMath xmlns:m="http://schemas.openxmlformats.org/officeDocument/2006/math">
                    <m:acc>
                      <m:accPr>
                        <m:chr m:val="̅"/>
                        <m:ctrlPr>
                          <a:rPr lang="en-US" sz="2000" i="1" smtClean="0">
                            <a:latin typeface="Cambria Math"/>
                          </a:rPr>
                        </m:ctrlPr>
                      </m:accPr>
                      <m:e>
                        <m:r>
                          <a:rPr lang="en-US" sz="2000" b="0" i="1" smtClean="0">
                            <a:latin typeface="Cambria Math"/>
                          </a:rPr>
                          <m:t>𝑋</m:t>
                        </m:r>
                      </m:e>
                    </m:acc>
                    <m:r>
                      <a:rPr lang="en-US" sz="2000" b="0" i="1" smtClean="0">
                        <a:latin typeface="Cambria Math"/>
                      </a:rPr>
                      <m:t> </m:t>
                    </m:r>
                    <m:r>
                      <a:rPr lang="en-US" sz="2000" b="0" i="1" smtClean="0">
                        <a:latin typeface="Cambria Math"/>
                      </a:rPr>
                      <m:t>𝑎𝑛𝑑</m:t>
                    </m:r>
                    <m:r>
                      <a:rPr lang="en-US" sz="2000" b="0" i="1" smtClean="0">
                        <a:latin typeface="Cambria Math"/>
                      </a:rPr>
                      <m:t> </m:t>
                    </m:r>
                    <m:acc>
                      <m:accPr>
                        <m:chr m:val="̅"/>
                        <m:ctrlPr>
                          <a:rPr lang="en-US" sz="2000" b="0" i="1" smtClean="0">
                            <a:latin typeface="Cambria Math"/>
                          </a:rPr>
                        </m:ctrlPr>
                      </m:accPr>
                      <m:e>
                        <m:r>
                          <a:rPr lang="en-US" sz="2000" b="0" i="1" smtClean="0">
                            <a:latin typeface="Cambria Math"/>
                          </a:rPr>
                          <m:t>𝑌</m:t>
                        </m:r>
                        <m:r>
                          <a:rPr lang="en-US" sz="2000" b="0" i="1" smtClean="0">
                            <a:latin typeface="Cambria Math"/>
                          </a:rPr>
                          <m:t> </m:t>
                        </m:r>
                      </m:e>
                    </m:acc>
                    <m:r>
                      <a:rPr lang="en-US" sz="2000" b="0" i="0" smtClean="0">
                        <a:latin typeface="Cambria Math"/>
                      </a:rPr>
                      <m:t>.  </m:t>
                    </m:r>
                    <m:r>
                      <m:rPr>
                        <m:sty m:val="p"/>
                      </m:rPr>
                      <a:rPr lang="en-US" sz="2000" b="0" i="0" smtClean="0">
                        <a:latin typeface="Cambria Math"/>
                      </a:rPr>
                      <m:t>So</m:t>
                    </m:r>
                    <m:r>
                      <a:rPr lang="en-US" sz="2000" b="0" i="0" smtClean="0">
                        <a:latin typeface="Cambria Math"/>
                      </a:rPr>
                      <m:t> </m:t>
                    </m:r>
                    <m:r>
                      <m:rPr>
                        <m:sty m:val="p"/>
                      </m:rPr>
                      <a:rPr lang="en-US" sz="2000" b="0" i="0" smtClean="0">
                        <a:latin typeface="Cambria Math"/>
                      </a:rPr>
                      <m:t>these</m:t>
                    </m:r>
                    <m:r>
                      <a:rPr lang="en-US" sz="2000" b="0" i="0" smtClean="0">
                        <a:latin typeface="Cambria Math"/>
                      </a:rPr>
                      <m:t> </m:t>
                    </m:r>
                    <m:r>
                      <m:rPr>
                        <m:sty m:val="p"/>
                      </m:rPr>
                      <a:rPr lang="en-US" sz="2000" b="0" i="0" smtClean="0">
                        <a:latin typeface="Cambria Math"/>
                      </a:rPr>
                      <m:t>can</m:t>
                    </m:r>
                    <m:r>
                      <a:rPr lang="en-US" sz="2000" b="0" i="0" smtClean="0">
                        <a:latin typeface="Cambria Math"/>
                      </a:rPr>
                      <m:t> </m:t>
                    </m:r>
                    <m:r>
                      <m:rPr>
                        <m:sty m:val="p"/>
                      </m:rPr>
                      <a:rPr lang="en-US" sz="2000" b="0" i="0" smtClean="0">
                        <a:latin typeface="Cambria Math"/>
                      </a:rPr>
                      <m:t>be</m:t>
                    </m:r>
                    <m:r>
                      <a:rPr lang="en-US" sz="2000" b="0" i="0" smtClean="0">
                        <a:latin typeface="Cambria Math"/>
                      </a:rPr>
                      <m:t> </m:t>
                    </m:r>
                    <m:r>
                      <m:rPr>
                        <m:sty m:val="p"/>
                      </m:rPr>
                      <a:rPr lang="en-US" sz="2000" b="0" i="0" smtClean="0">
                        <a:latin typeface="Cambria Math"/>
                      </a:rPr>
                      <m:t>calculated</m:t>
                    </m:r>
                    <m:r>
                      <a:rPr lang="en-US" sz="2000" b="0" i="0" smtClean="0">
                        <a:latin typeface="Cambria Math"/>
                      </a:rPr>
                      <m:t> </m:t>
                    </m:r>
                    <m:r>
                      <m:rPr>
                        <m:sty m:val="p"/>
                      </m:rPr>
                      <a:rPr lang="en-US" sz="2000" b="0" i="0" smtClean="0">
                        <a:latin typeface="Cambria Math"/>
                      </a:rPr>
                      <m:t>as</m:t>
                    </m:r>
                    <m:r>
                      <a:rPr lang="en-US" sz="2000" b="0" i="0" smtClean="0">
                        <a:latin typeface="Cambria Math"/>
                      </a:rPr>
                      <m:t> </m:t>
                    </m:r>
                  </m:oMath>
                </a14:m>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b="0" i="1" smtClean="0">
                              <a:latin typeface="Cambria Math"/>
                            </a:rPr>
                            <m:t>𝑋</m:t>
                          </m:r>
                        </m:e>
                      </m:acc>
                      <m:r>
                        <a:rPr lang="en-US" sz="2000" b="0" i="1" smtClean="0">
                          <a:latin typeface="Cambria Math"/>
                        </a:rPr>
                        <m:t>=</m:t>
                      </m:r>
                      <m:f>
                        <m:fPr>
                          <m:ctrlPr>
                            <a:rPr lang="en-US" sz="2000" b="0" i="1" smtClean="0">
                              <a:latin typeface="Cambria Math"/>
                            </a:rPr>
                          </m:ctrlPr>
                        </m:fPr>
                        <m:num>
                          <m:nary>
                            <m:naryPr>
                              <m:chr m:val="∑"/>
                              <m:subHide m:val="on"/>
                              <m:supHide m:val="on"/>
                              <m:ctrlPr>
                                <a:rPr lang="en-US" sz="2000" b="0" i="1" smtClean="0">
                                  <a:latin typeface="Cambria Math"/>
                                </a:rPr>
                              </m:ctrlPr>
                            </m:naryPr>
                            <m:sub/>
                            <m:sup/>
                            <m:e>
                              <m:r>
                                <a:rPr lang="en-US" sz="2000" b="0" i="1" smtClean="0">
                                  <a:latin typeface="Cambria Math"/>
                                </a:rPr>
                                <m:t>𝑋</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a:rPr>
                          </m:ctrlPr>
                        </m:fPr>
                        <m:num>
                          <m:r>
                            <a:rPr lang="en-US" sz="2000" b="0" i="1" smtClean="0">
                              <a:latin typeface="Cambria Math"/>
                            </a:rPr>
                            <m:t>130</m:t>
                          </m:r>
                        </m:num>
                        <m:den>
                          <m:r>
                            <a:rPr lang="en-US" sz="2000" b="0" i="1" smtClean="0">
                              <a:latin typeface="Cambria Math"/>
                            </a:rPr>
                            <m:t>10</m:t>
                          </m:r>
                        </m:den>
                      </m:f>
                      <m:r>
                        <a:rPr lang="en-US" sz="2000" b="0" i="1" smtClean="0">
                          <a:latin typeface="Cambria Math"/>
                        </a:rPr>
                        <m:t>=13</m:t>
                      </m:r>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b="0" i="1" smtClean="0">
                              <a:latin typeface="Cambria Math"/>
                            </a:rPr>
                            <m:t>𝑌</m:t>
                          </m:r>
                        </m:e>
                      </m:acc>
                      <m:r>
                        <a:rPr lang="en-US" sz="2000" b="0" i="1" smtClean="0">
                          <a:latin typeface="Cambria Math"/>
                        </a:rPr>
                        <m:t>=</m:t>
                      </m:r>
                      <m:f>
                        <m:fPr>
                          <m:ctrlPr>
                            <a:rPr lang="en-US" sz="2000" b="0" i="1" smtClean="0">
                              <a:latin typeface="Cambria Math"/>
                            </a:rPr>
                          </m:ctrlPr>
                        </m:fPr>
                        <m:num>
                          <m:nary>
                            <m:naryPr>
                              <m:chr m:val="∑"/>
                              <m:subHide m:val="on"/>
                              <m:supHide m:val="on"/>
                              <m:ctrlPr>
                                <a:rPr lang="en-US" sz="2000" b="0" i="1" smtClean="0">
                                  <a:latin typeface="Cambria Math"/>
                                </a:rPr>
                              </m:ctrlPr>
                            </m:naryPr>
                            <m:sub/>
                            <m:sup/>
                            <m:e>
                              <m:r>
                                <a:rPr lang="en-US" sz="2000" b="0" i="1" smtClean="0">
                                  <a:latin typeface="Cambria Math"/>
                                </a:rPr>
                                <m:t>𝑌</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a:rPr>
                          </m:ctrlPr>
                        </m:fPr>
                        <m:num>
                          <m:r>
                            <a:rPr lang="en-US" sz="2000" b="0" i="1" smtClean="0">
                              <a:latin typeface="Cambria Math"/>
                            </a:rPr>
                            <m:t>220</m:t>
                          </m:r>
                        </m:num>
                        <m:den>
                          <m:r>
                            <a:rPr lang="en-US" sz="2000" b="0" i="1" smtClean="0">
                              <a:latin typeface="Cambria Math"/>
                            </a:rPr>
                            <m:t>10</m:t>
                          </m:r>
                        </m:den>
                      </m:f>
                      <m:r>
                        <a:rPr lang="en-US" sz="2000" b="0" i="1" smtClean="0">
                          <a:latin typeface="Cambria Math"/>
                        </a:rPr>
                        <m:t>=22</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Now the value of </a:t>
                </a:r>
                <a:r>
                  <a:rPr lang="en-US" sz="2000" b="1" i="1"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can be find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=22−</m:t>
                      </m:r>
                      <m:d>
                        <m:dPr>
                          <m:ctrlPr>
                            <a:rPr lang="en-US" sz="2000" b="0" i="1" smtClean="0">
                              <a:latin typeface="Cambria Math"/>
                            </a:rPr>
                          </m:ctrlPr>
                        </m:dPr>
                        <m:e>
                          <m:r>
                            <a:rPr lang="en-US" sz="2000" b="0" i="1" smtClean="0">
                              <a:latin typeface="Cambria Math"/>
                            </a:rPr>
                            <m:t>1.02</m:t>
                          </m:r>
                        </m:e>
                      </m:d>
                      <m:d>
                        <m:dPr>
                          <m:ctrlPr>
                            <a:rPr lang="en-US" sz="2000" b="0" i="1" smtClean="0">
                              <a:latin typeface="Cambria Math"/>
                            </a:rPr>
                          </m:ctrlPr>
                        </m:dPr>
                        <m:e>
                          <m:r>
                            <a:rPr lang="en-US" sz="2000" b="0" i="1" smtClean="0">
                              <a:latin typeface="Cambria Math"/>
                            </a:rPr>
                            <m:t>13</m:t>
                          </m:r>
                        </m:e>
                      </m:d>
                    </m:oMath>
                  </m:oMathPara>
                </a14:m>
                <a:endParaRPr lang="en-US" sz="2000" b="0" dirty="0" smtClean="0">
                  <a:latin typeface="Times New Roman" pitchFamily="18" charset="0"/>
                  <a:cs typeface="Times New Roman" pitchFamily="18" charset="0"/>
                </a:endParaRPr>
              </a:p>
              <a:p>
                <a:pPr algn="just"/>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=8.74</m:t>
                      </m:r>
                    </m:oMath>
                  </m:oMathPara>
                </a14:m>
                <a:endParaRPr lang="en-US" sz="2000" b="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35894"/>
                <a:ext cx="8382000" cy="5651996"/>
              </a:xfrm>
              <a:prstGeom prst="rect">
                <a:avLst/>
              </a:prstGeom>
              <a:blipFill rotWithShape="1">
                <a:blip r:embed="rId2"/>
                <a:stretch>
                  <a:fillRect l="-727" t="-539"/>
                </a:stretch>
              </a:blipFill>
            </p:spPr>
            <p:txBody>
              <a:bodyPr/>
              <a:lstStyle/>
              <a:p>
                <a:r>
                  <a:rPr lang="en-US">
                    <a:noFill/>
                  </a:rPr>
                  <a:t> </a:t>
                </a:r>
              </a:p>
            </p:txBody>
          </p:sp>
        </mc:Fallback>
      </mc:AlternateContent>
    </p:spTree>
    <p:extLst>
      <p:ext uri="{BB962C8B-B14F-4D97-AF65-F5344CB8AC3E}">
        <p14:creationId xmlns:p14="http://schemas.microsoft.com/office/powerpoint/2010/main" val="2035801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305800" cy="1947328"/>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So finally the regression equation can be written as</a:t>
                </a: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a:latin typeface="Cambria Math"/>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As the value of b (slope) is positive so we can say that as the value of X (loads) increase, the value of Y (lengths) also increase. It means that there is positive relation between loads and lengths..</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305800" cy="1947328"/>
              </a:xfrm>
              <a:prstGeom prst="rect">
                <a:avLst/>
              </a:prstGeom>
              <a:blipFill rotWithShape="1">
                <a:blip r:embed="rId2"/>
                <a:stretch>
                  <a:fillRect l="-734" t="-1567" r="-660" b="-5016"/>
                </a:stretch>
              </a:blipFill>
            </p:spPr>
            <p:txBody>
              <a:bodyPr/>
              <a:lstStyle/>
              <a:p>
                <a:r>
                  <a:rPr lang="en-US">
                    <a:noFill/>
                  </a:rPr>
                  <a:t> </a:t>
                </a:r>
              </a:p>
            </p:txBody>
          </p:sp>
        </mc:Fallback>
      </mc:AlternateContent>
    </p:spTree>
    <p:extLst>
      <p:ext uri="{BB962C8B-B14F-4D97-AF65-F5344CB8AC3E}">
        <p14:creationId xmlns:p14="http://schemas.microsoft.com/office/powerpoint/2010/main" val="2720788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187743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Task</a:t>
            </a:r>
          </a:p>
          <a:p>
            <a:pPr algn="just"/>
            <a:r>
              <a:rPr lang="en-US" sz="2400" dirty="0" smtClean="0">
                <a:latin typeface="Times New Roman" pitchFamily="18" charset="0"/>
                <a:cs typeface="Times New Roman" pitchFamily="18" charset="0"/>
              </a:rPr>
              <a:t>The owner of retailing organization is interested in the relationship between price at which a commodity is offered for sale and quantity sold. The following sample data have been collected</a:t>
            </a:r>
            <a:r>
              <a:rPr lang="en-US" sz="2000" dirty="0" smtClean="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18576552"/>
              </p:ext>
            </p:extLst>
          </p:nvPr>
        </p:nvGraphicFramePr>
        <p:xfrm>
          <a:off x="436415" y="2209800"/>
          <a:ext cx="8305803" cy="1010920"/>
        </p:xfrm>
        <a:graphic>
          <a:graphicData uri="http://schemas.openxmlformats.org/drawingml/2006/table">
            <a:tbl>
              <a:tblPr firstRow="1" bandRow="1">
                <a:tableStyleId>{5C22544A-7EE6-4342-B048-85BDC9FD1C3A}</a:tableStyleId>
              </a:tblPr>
              <a:tblGrid>
                <a:gridCol w="1143005"/>
                <a:gridCol w="609600"/>
                <a:gridCol w="685800"/>
                <a:gridCol w="685800"/>
                <a:gridCol w="651160"/>
                <a:gridCol w="755073"/>
                <a:gridCol w="755073"/>
                <a:gridCol w="755073"/>
                <a:gridCol w="755073"/>
                <a:gridCol w="755073"/>
                <a:gridCol w="755073"/>
              </a:tblGrid>
              <a:tr h="370840">
                <a:tc>
                  <a:txBody>
                    <a:bodyPr/>
                    <a:lstStyle/>
                    <a:p>
                      <a:r>
                        <a:rPr lang="en-US" dirty="0" smtClean="0"/>
                        <a:t>Price</a:t>
                      </a:r>
                      <a:endParaRPr lang="en-US" dirty="0"/>
                    </a:p>
                  </a:txBody>
                  <a:tcPr/>
                </a:tc>
                <a:tc>
                  <a:txBody>
                    <a:bodyPr/>
                    <a:lstStyle/>
                    <a:p>
                      <a:r>
                        <a:rPr lang="en-US" dirty="0" smtClean="0"/>
                        <a:t>25</a:t>
                      </a:r>
                      <a:endParaRPr lang="en-US" dirty="0"/>
                    </a:p>
                  </a:txBody>
                  <a:tcPr/>
                </a:tc>
                <a:tc>
                  <a:txBody>
                    <a:bodyPr/>
                    <a:lstStyle/>
                    <a:p>
                      <a:r>
                        <a:rPr lang="en-US" dirty="0" smtClean="0"/>
                        <a:t>45</a:t>
                      </a:r>
                      <a:endParaRPr lang="en-US" dirty="0"/>
                    </a:p>
                  </a:txBody>
                  <a:tcPr/>
                </a:tc>
                <a:tc>
                  <a:txBody>
                    <a:bodyPr/>
                    <a:lstStyle/>
                    <a:p>
                      <a:r>
                        <a:rPr lang="en-US" dirty="0" smtClean="0"/>
                        <a:t>30</a:t>
                      </a:r>
                      <a:endParaRPr lang="en-US" dirty="0"/>
                    </a:p>
                  </a:txBody>
                  <a:tcPr/>
                </a:tc>
                <a:tc>
                  <a:txBody>
                    <a:bodyPr/>
                    <a:lstStyle/>
                    <a:p>
                      <a:r>
                        <a:rPr lang="en-US" dirty="0" smtClean="0"/>
                        <a:t>50</a:t>
                      </a:r>
                      <a:endParaRPr lang="en-US" dirty="0"/>
                    </a:p>
                  </a:txBody>
                  <a:tcPr/>
                </a:tc>
                <a:tc>
                  <a:txBody>
                    <a:bodyPr/>
                    <a:lstStyle/>
                    <a:p>
                      <a:r>
                        <a:rPr lang="en-US" dirty="0" smtClean="0"/>
                        <a:t>35</a:t>
                      </a:r>
                      <a:endParaRPr lang="en-US" dirty="0"/>
                    </a:p>
                  </a:txBody>
                  <a:tcPr/>
                </a:tc>
                <a:tc>
                  <a:txBody>
                    <a:bodyPr/>
                    <a:lstStyle/>
                    <a:p>
                      <a:r>
                        <a:rPr lang="en-US" dirty="0" smtClean="0"/>
                        <a:t>40</a:t>
                      </a:r>
                      <a:endParaRPr lang="en-US" dirty="0"/>
                    </a:p>
                  </a:txBody>
                  <a:tcPr/>
                </a:tc>
                <a:tc>
                  <a:txBody>
                    <a:bodyPr/>
                    <a:lstStyle/>
                    <a:p>
                      <a:r>
                        <a:rPr lang="en-US" dirty="0" smtClean="0"/>
                        <a:t>65</a:t>
                      </a:r>
                      <a:endParaRPr lang="en-US" dirty="0"/>
                    </a:p>
                  </a:txBody>
                  <a:tcPr/>
                </a:tc>
                <a:tc>
                  <a:txBody>
                    <a:bodyPr/>
                    <a:lstStyle/>
                    <a:p>
                      <a:r>
                        <a:rPr lang="en-US" dirty="0" smtClean="0"/>
                        <a:t>75</a:t>
                      </a:r>
                      <a:endParaRPr lang="en-US" dirty="0"/>
                    </a:p>
                  </a:txBody>
                  <a:tcPr/>
                </a:tc>
                <a:tc>
                  <a:txBody>
                    <a:bodyPr/>
                    <a:lstStyle/>
                    <a:p>
                      <a:r>
                        <a:rPr lang="en-US" dirty="0" smtClean="0"/>
                        <a:t>70</a:t>
                      </a:r>
                      <a:endParaRPr lang="en-US" dirty="0"/>
                    </a:p>
                  </a:txBody>
                  <a:tcPr/>
                </a:tc>
                <a:tc>
                  <a:txBody>
                    <a:bodyPr/>
                    <a:lstStyle/>
                    <a:p>
                      <a:r>
                        <a:rPr lang="en-US" dirty="0" smtClean="0"/>
                        <a:t>60</a:t>
                      </a:r>
                      <a:endParaRPr lang="en-US" dirty="0"/>
                    </a:p>
                  </a:txBody>
                  <a:tcPr/>
                </a:tc>
              </a:tr>
              <a:tr h="370840">
                <a:tc>
                  <a:txBody>
                    <a:bodyPr/>
                    <a:lstStyle/>
                    <a:p>
                      <a:r>
                        <a:rPr lang="en-US" dirty="0" smtClean="0"/>
                        <a:t>Quantity sold</a:t>
                      </a:r>
                      <a:endParaRPr lang="en-US" dirty="0"/>
                    </a:p>
                  </a:txBody>
                  <a:tcPr/>
                </a:tc>
                <a:tc>
                  <a:txBody>
                    <a:bodyPr/>
                    <a:lstStyle/>
                    <a:p>
                      <a:r>
                        <a:rPr lang="en-US" dirty="0" smtClean="0"/>
                        <a:t>118</a:t>
                      </a:r>
                      <a:endParaRPr lang="en-US" dirty="0"/>
                    </a:p>
                  </a:txBody>
                  <a:tcPr/>
                </a:tc>
                <a:tc>
                  <a:txBody>
                    <a:bodyPr/>
                    <a:lstStyle/>
                    <a:p>
                      <a:r>
                        <a:rPr lang="en-US" dirty="0" smtClean="0"/>
                        <a:t>105</a:t>
                      </a:r>
                      <a:endParaRPr lang="en-US" dirty="0"/>
                    </a:p>
                  </a:txBody>
                  <a:tcPr/>
                </a:tc>
                <a:tc>
                  <a:txBody>
                    <a:bodyPr/>
                    <a:lstStyle/>
                    <a:p>
                      <a:r>
                        <a:rPr lang="en-US" dirty="0" smtClean="0"/>
                        <a:t>112</a:t>
                      </a:r>
                      <a:endParaRPr lang="en-US" dirty="0"/>
                    </a:p>
                  </a:txBody>
                  <a:tcPr/>
                </a:tc>
                <a:tc>
                  <a:txBody>
                    <a:bodyPr/>
                    <a:lstStyle/>
                    <a:p>
                      <a:r>
                        <a:rPr lang="en-US" dirty="0" smtClean="0"/>
                        <a:t>100</a:t>
                      </a:r>
                      <a:endParaRPr lang="en-US" dirty="0"/>
                    </a:p>
                  </a:txBody>
                  <a:tcPr/>
                </a:tc>
                <a:tc>
                  <a:txBody>
                    <a:bodyPr/>
                    <a:lstStyle/>
                    <a:p>
                      <a:r>
                        <a:rPr lang="en-US" dirty="0" smtClean="0"/>
                        <a:t>111</a:t>
                      </a:r>
                      <a:endParaRPr lang="en-US" dirty="0"/>
                    </a:p>
                  </a:txBody>
                  <a:tcPr/>
                </a:tc>
                <a:tc>
                  <a:txBody>
                    <a:bodyPr/>
                    <a:lstStyle/>
                    <a:p>
                      <a:r>
                        <a:rPr lang="en-US" dirty="0" smtClean="0"/>
                        <a:t>108</a:t>
                      </a:r>
                      <a:endParaRPr lang="en-US" dirty="0"/>
                    </a:p>
                  </a:txBody>
                  <a:tcPr/>
                </a:tc>
                <a:tc>
                  <a:txBody>
                    <a:bodyPr/>
                    <a:lstStyle/>
                    <a:p>
                      <a:r>
                        <a:rPr lang="en-US" dirty="0" smtClean="0"/>
                        <a:t>95</a:t>
                      </a:r>
                      <a:endParaRPr lang="en-US" dirty="0"/>
                    </a:p>
                  </a:txBody>
                  <a:tcPr/>
                </a:tc>
                <a:tc>
                  <a:txBody>
                    <a:bodyPr/>
                    <a:lstStyle/>
                    <a:p>
                      <a:r>
                        <a:rPr lang="en-US" dirty="0" smtClean="0"/>
                        <a:t>88</a:t>
                      </a:r>
                      <a:endParaRPr lang="en-US" dirty="0"/>
                    </a:p>
                  </a:txBody>
                  <a:tcPr/>
                </a:tc>
                <a:tc>
                  <a:txBody>
                    <a:bodyPr/>
                    <a:lstStyle/>
                    <a:p>
                      <a:r>
                        <a:rPr lang="en-US" dirty="0" smtClean="0"/>
                        <a:t>91</a:t>
                      </a:r>
                      <a:endParaRPr lang="en-US" dirty="0"/>
                    </a:p>
                  </a:txBody>
                  <a:tcPr/>
                </a:tc>
                <a:tc>
                  <a:txBody>
                    <a:bodyPr/>
                    <a:lstStyle/>
                    <a:p>
                      <a:r>
                        <a:rPr lang="en-US" dirty="0" smtClean="0"/>
                        <a:t>96</a:t>
                      </a:r>
                      <a:endParaRPr lang="en-US" dirty="0"/>
                    </a:p>
                  </a:txBody>
                  <a:tcPr/>
                </a:tc>
              </a:tr>
            </a:tbl>
          </a:graphicData>
        </a:graphic>
      </p:graphicFrame>
      <p:sp>
        <p:nvSpPr>
          <p:cNvPr id="4" name="TextBox 3"/>
          <p:cNvSpPr txBox="1"/>
          <p:nvPr/>
        </p:nvSpPr>
        <p:spPr>
          <a:xfrm>
            <a:off x="381000" y="3352800"/>
            <a:ext cx="8382000"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Using the above data determine the equation for the estimated regression line.</a:t>
            </a:r>
          </a:p>
          <a:p>
            <a:r>
              <a:rPr lang="en-US" sz="2400" dirty="0" smtClean="0">
                <a:latin typeface="Times New Roman" pitchFamily="18" charset="0"/>
                <a:cs typeface="Times New Roman" pitchFamily="18" charset="0"/>
              </a:rPr>
              <a:t>Note:</a:t>
            </a:r>
          </a:p>
          <a:p>
            <a:r>
              <a:rPr lang="en-US" sz="2400" dirty="0" smtClean="0">
                <a:latin typeface="Times New Roman" pitchFamily="18" charset="0"/>
                <a:cs typeface="Times New Roman" pitchFamily="18" charset="0"/>
              </a:rPr>
              <a:t>Solve this question right now and send the solution.</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5653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569386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What is Regression?</a:t>
            </a:r>
          </a:p>
          <a:p>
            <a:pPr algn="just"/>
            <a:r>
              <a:rPr lang="en-US" sz="2000" dirty="0" smtClean="0">
                <a:latin typeface="Times New Roman" pitchFamily="18" charset="0"/>
                <a:cs typeface="Times New Roman" pitchFamily="18" charset="0"/>
              </a:rPr>
              <a:t>	The term regression is used to investigate the dependence of one variable (called dependent variable) on one or more variables (called independent variables) and provide an equation to be used for estimating or predicting the average value of the dependent variable from the known values of the independent variable.</a:t>
            </a:r>
          </a:p>
          <a:p>
            <a:pPr algn="ctr"/>
            <a:r>
              <a:rPr lang="en-US" sz="2000" dirty="0" smtClean="0">
                <a:latin typeface="Times New Roman" pitchFamily="18" charset="0"/>
                <a:cs typeface="Times New Roman" pitchFamily="18" charset="0"/>
              </a:rPr>
              <a:t>OR</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average relationship between a dependent and independent variable is called a regression.</a:t>
            </a:r>
          </a:p>
          <a:p>
            <a:pPr algn="just"/>
            <a:r>
              <a:rPr lang="en-US" sz="2000" dirty="0" smtClean="0">
                <a:latin typeface="Times New Roman" pitchFamily="18" charset="0"/>
                <a:cs typeface="Times New Roman" pitchFamily="18" charset="0"/>
              </a:rPr>
              <a:t>The dependent variable is assumed to be random variable whereas the independent variables are assumed to have fixed values.</a:t>
            </a:r>
          </a:p>
          <a:p>
            <a:pPr algn="just"/>
            <a:r>
              <a:rPr lang="en-US" sz="2000" dirty="0">
                <a:latin typeface="Times New Roman" pitchFamily="18" charset="0"/>
                <a:cs typeface="Times New Roman" pitchFamily="18" charset="0"/>
              </a:rPr>
              <a:t>Some </a:t>
            </a:r>
            <a:r>
              <a:rPr lang="en-US" sz="2000" dirty="0" smtClean="0">
                <a:latin typeface="Times New Roman" pitchFamily="18" charset="0"/>
                <a:cs typeface="Times New Roman" pitchFamily="18" charset="0"/>
              </a:rPr>
              <a:t>examples </a:t>
            </a:r>
            <a:r>
              <a:rPr lang="en-US" sz="2000" dirty="0">
                <a:latin typeface="Times New Roman" pitchFamily="18" charset="0"/>
                <a:cs typeface="Times New Roman" pitchFamily="18" charset="0"/>
              </a:rPr>
              <a:t>of statistical relationships might include:</a:t>
            </a:r>
          </a:p>
          <a:p>
            <a:pPr algn="just"/>
            <a:r>
              <a:rPr lang="en-US" sz="2000" dirty="0">
                <a:latin typeface="Times New Roman" pitchFamily="18" charset="0"/>
                <a:cs typeface="Times New Roman" pitchFamily="18" charset="0"/>
              </a:rPr>
              <a:t>Height and weight — as height increases, you'd expect weight to </a:t>
            </a:r>
            <a:r>
              <a:rPr lang="en-US" sz="2000" dirty="0" smtClean="0">
                <a:latin typeface="Times New Roman" pitchFamily="18" charset="0"/>
                <a:cs typeface="Times New Roman" pitchFamily="18" charset="0"/>
              </a:rPr>
              <a:t>increase.</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Alcohol consumed and blood alcohol content — as alcohol consumption increases, you'd expect one's blood alcohol content to </a:t>
            </a:r>
            <a:r>
              <a:rPr lang="en-US" sz="2000" dirty="0" smtClean="0">
                <a:latin typeface="Times New Roman" pitchFamily="18" charset="0"/>
                <a:cs typeface="Times New Roman" pitchFamily="18" charset="0"/>
              </a:rPr>
              <a:t>increase.</a:t>
            </a:r>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Driving </a:t>
            </a:r>
            <a:r>
              <a:rPr lang="en-US" sz="2000" dirty="0">
                <a:latin typeface="Times New Roman" pitchFamily="18" charset="0"/>
                <a:cs typeface="Times New Roman" pitchFamily="18" charset="0"/>
              </a:rPr>
              <a:t>speed and gas mileage — as driving speed increases, you'd expect gas mileage to </a:t>
            </a:r>
            <a:r>
              <a:rPr lang="en-US" sz="2000" dirty="0" smtClean="0">
                <a:latin typeface="Times New Roman" pitchFamily="18" charset="0"/>
                <a:cs typeface="Times New Roman" pitchFamily="18" charset="0"/>
              </a:rPr>
              <a:t>decrease.</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0178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427809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Dependent Variable</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variable intended to be estimated or predicted is termed as dependent variable. The dependent variable also called the regressand, the predictand, response or explained variable. It is denoted by </a:t>
            </a:r>
            <a:r>
              <a:rPr lang="en-US" sz="2000" b="1" dirty="0" smtClean="0">
                <a:latin typeface="Times New Roman" pitchFamily="18" charset="0"/>
                <a:cs typeface="Times New Roman" pitchFamily="18" charset="0"/>
              </a:rPr>
              <a:t>‘’ Y ‘’.</a:t>
            </a:r>
          </a:p>
          <a:p>
            <a:pPr algn="just"/>
            <a:r>
              <a:rPr lang="en-US" sz="2000" dirty="0" smtClean="0">
                <a:latin typeface="Times New Roman" pitchFamily="18" charset="0"/>
                <a:cs typeface="Times New Roman" pitchFamily="18" charset="0"/>
              </a:rPr>
              <a:t>Independent variable</a:t>
            </a:r>
          </a:p>
          <a:p>
            <a:pPr algn="just"/>
            <a:r>
              <a:rPr lang="en-US" sz="2400" b="1" dirty="0" smtClean="0">
                <a:latin typeface="Times New Roman" pitchFamily="18" charset="0"/>
                <a:cs typeface="Times New Roman" pitchFamily="18" charset="0"/>
              </a:rPr>
              <a:t>Independent Variable</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variable on the basis of which the dependent variable is to be estimated is called independent variable. The  independent variable is also called regressor, predictor or explanatory variable. It is denoted by </a:t>
            </a:r>
            <a:r>
              <a:rPr lang="en-US" sz="2000" b="1" dirty="0" smtClean="0">
                <a:latin typeface="Times New Roman" pitchFamily="18" charset="0"/>
                <a:cs typeface="Times New Roman" pitchFamily="18" charset="0"/>
              </a:rPr>
              <a:t>‘’ X ‘’.</a:t>
            </a:r>
          </a:p>
          <a:p>
            <a:pPr algn="just"/>
            <a:r>
              <a:rPr lang="en-US" sz="2400" b="1" dirty="0" smtClean="0">
                <a:latin typeface="Times New Roman" pitchFamily="18" charset="0"/>
                <a:cs typeface="Times New Roman" pitchFamily="18" charset="0"/>
              </a:rPr>
              <a:t>Example</a:t>
            </a:r>
          </a:p>
          <a:p>
            <a:pPr algn="just"/>
            <a:r>
              <a:rPr lang="en-US" sz="2000" dirty="0" smtClean="0">
                <a:latin typeface="Times New Roman" pitchFamily="18" charset="0"/>
                <a:cs typeface="Times New Roman" pitchFamily="18" charset="0"/>
              </a:rPr>
              <a:t>	If we want to estimate the heights of children on the basis of their ages, the heights would be dependent variable and the ages would be independent variable.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5844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534400" cy="5774594"/>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Regression Line/Equation</a:t>
                </a:r>
              </a:p>
              <a:p>
                <a:r>
                  <a:rPr lang="en-US" sz="2000" dirty="0">
                    <a:latin typeface="Times New Roman" pitchFamily="18" charset="0"/>
                    <a:cs typeface="Times New Roman" pitchFamily="18" charset="0"/>
                  </a:rPr>
                  <a:t>	I</a:t>
                </a:r>
                <a:r>
                  <a:rPr lang="en-US" sz="2000" dirty="0" smtClean="0">
                    <a:latin typeface="Times New Roman" pitchFamily="18" charset="0"/>
                    <a:cs typeface="Times New Roman" pitchFamily="18" charset="0"/>
                  </a:rPr>
                  <a:t>f X is the independent variable and Y is the dependent variable, then the relationship described by a straight line </a:t>
                </a:r>
                <a14:m>
                  <m:oMath xmlns:m="http://schemas.openxmlformats.org/officeDocument/2006/math">
                    <m:acc>
                      <m:accPr>
                        <m:chr m:val="̂"/>
                        <m:ctrlPr>
                          <a:rPr lang="en-US" sz="2000" b="1" i="1" smtClean="0">
                            <a:latin typeface="Cambria Math"/>
                          </a:rPr>
                        </m:ctrlPr>
                      </m:accPr>
                      <m:e>
                        <m:r>
                          <a:rPr lang="en-US" sz="2000" b="1" i="1" smtClean="0">
                            <a:latin typeface="Cambria Math"/>
                          </a:rPr>
                          <m:t>𝒀</m:t>
                        </m:r>
                      </m:e>
                    </m:acc>
                    <m:r>
                      <a:rPr lang="en-US" sz="2000" b="1" i="1" smtClean="0">
                        <a:latin typeface="Cambria Math"/>
                      </a:rPr>
                      <m:t>=</m:t>
                    </m:r>
                    <m:r>
                      <a:rPr lang="en-US" sz="2000" b="1" i="1" smtClean="0">
                        <a:latin typeface="Cambria Math"/>
                      </a:rPr>
                      <m:t>𝒂</m:t>
                    </m:r>
                    <m:r>
                      <a:rPr lang="en-US" sz="2000" b="1" i="1" smtClean="0">
                        <a:latin typeface="Cambria Math"/>
                      </a:rPr>
                      <m:t>+</m:t>
                    </m:r>
                    <m:r>
                      <a:rPr lang="en-US" sz="2000" b="1" i="1" smtClean="0">
                        <a:latin typeface="Cambria Math"/>
                      </a:rPr>
                      <m:t>𝒃𝑿</m:t>
                    </m:r>
                  </m:oMath>
                </a14:m>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called a regression line which is used to find a linear relationship of the two variables. For example, the relation between Celsius and Fahrenheit scales (temperatures) given by F = 32 + 1.8C is a linear relation.</a:t>
                </a:r>
              </a:p>
              <a:p>
                <a:r>
                  <a:rPr lang="en-US" sz="2000" dirty="0" smtClean="0">
                    <a:latin typeface="Times New Roman" pitchFamily="18" charset="0"/>
                    <a:cs typeface="Times New Roman" pitchFamily="18" charset="0"/>
                  </a:rPr>
                  <a:t>In the above equation of regression we noted that a regression has two parameters </a:t>
                </a:r>
                <a:r>
                  <a:rPr lang="en-US" sz="20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and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Where </a:t>
                </a:r>
                <a:r>
                  <a:rPr lang="en-US" sz="2000" b="1"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is the intercept of the regression line and </a:t>
                </a:r>
                <a:r>
                  <a:rPr lang="en-US" sz="2000" b="1"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is the slop parameter.</a:t>
                </a:r>
              </a:p>
              <a:p>
                <a:r>
                  <a:rPr lang="en-US" sz="2000" dirty="0" smtClean="0">
                    <a:latin typeface="Times New Roman" pitchFamily="18" charset="0"/>
                    <a:cs typeface="Times New Roman" pitchFamily="18" charset="0"/>
                  </a:rPr>
                  <a:t>Formulas for finding the values of a and b are given below</a:t>
                </a:r>
              </a:p>
              <a:p>
                <a:pPr/>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a:rPr>
                          </m:ctrlPr>
                        </m:fPr>
                        <m:num>
                          <m:r>
                            <a:rPr lang="en-US" sz="2000" b="0" i="1" smtClean="0">
                              <a:latin typeface="Cambria Math"/>
                            </a:rPr>
                            <m:t>𝑛</m:t>
                          </m:r>
                          <m:nary>
                            <m:naryPr>
                              <m:chr m:val="∑"/>
                              <m:subHide m:val="on"/>
                              <m:supHide m:val="on"/>
                              <m:ctrlPr>
                                <a:rPr lang="en-US" sz="2000" b="0" i="1" smtClean="0">
                                  <a:latin typeface="Cambria Math"/>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e>
                          </m:nary>
                          <m:nary>
                            <m:naryPr>
                              <m:chr m:val="∑"/>
                              <m:subHide m:val="on"/>
                              <m:supHide m:val="on"/>
                              <m:ctrlPr>
                                <a:rPr lang="en-US" sz="2000" b="0" i="1" smtClean="0">
                                  <a:latin typeface="Cambria Math"/>
                                </a:rPr>
                              </m:ctrlPr>
                            </m:naryPr>
                            <m:sub/>
                            <m:sup/>
                            <m:e>
                              <m:r>
                                <a:rPr lang="en-US" sz="2000" b="0" i="1" smtClean="0">
                                  <a:latin typeface="Cambria Math"/>
                                </a:rPr>
                                <m:t>𝑌</m:t>
                              </m:r>
                            </m:e>
                          </m:nary>
                        </m:num>
                        <m:den>
                          <m:r>
                            <a:rPr lang="en-US" sz="2000" b="0" i="1" smtClean="0">
                              <a:latin typeface="Cambria Math"/>
                            </a:rPr>
                            <m:t>𝑛</m:t>
                          </m:r>
                          <m:nary>
                            <m:naryPr>
                              <m:chr m:val="∑"/>
                              <m:subHide m:val="on"/>
                              <m:supHide m:val="on"/>
                              <m:ctrlPr>
                                <a:rPr lang="en-US" sz="2000" b="0" i="1" smtClean="0">
                                  <a:latin typeface="Cambria Math"/>
                                </a:rPr>
                              </m:ctrlPr>
                            </m:naryPr>
                            <m:sub/>
                            <m:sup/>
                            <m:e>
                              <m:sSup>
                                <m:sSupPr>
                                  <m:ctrlPr>
                                    <a:rPr lang="en-US" sz="2000" b="0" i="1" smtClean="0">
                                      <a:latin typeface="Cambria Math"/>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a:rPr>
                              </m:ctrlPr>
                            </m:sSupPr>
                            <m:e>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den>
                      </m:f>
                    </m:oMath>
                  </m:oMathPara>
                </a14:m>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and</a:t>
                </a:r>
              </a:p>
              <a:p>
                <a:pPr/>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m:t>
                      </m:r>
                      <m:acc>
                        <m:accPr>
                          <m:chr m:val="̅"/>
                          <m:ctrlPr>
                            <a:rPr lang="en-US" sz="2000" b="0" i="1" smtClean="0">
                              <a:latin typeface="Cambria Math"/>
                            </a:rPr>
                          </m:ctrlPr>
                        </m:accPr>
                        <m:e>
                          <m:r>
                            <a:rPr lang="en-US" sz="2000" b="0" i="1" smtClean="0">
                              <a:latin typeface="Cambria Math"/>
                            </a:rPr>
                            <m:t>𝑌</m:t>
                          </m:r>
                        </m:e>
                      </m:acc>
                      <m:r>
                        <a:rPr lang="en-US" sz="2000" b="0" i="1" smtClean="0">
                          <a:latin typeface="Cambria Math"/>
                        </a:rPr>
                        <m:t>−</m:t>
                      </m:r>
                      <m:r>
                        <a:rPr lang="en-US" sz="2000" b="0" i="1" smtClean="0">
                          <a:latin typeface="Cambria Math"/>
                        </a:rPr>
                        <m:t>𝑏</m:t>
                      </m:r>
                      <m:acc>
                        <m:accPr>
                          <m:chr m:val="̅"/>
                          <m:ctrlPr>
                            <a:rPr lang="en-US" sz="2000" b="0" i="1" smtClean="0">
                              <a:latin typeface="Cambria Math"/>
                            </a:rPr>
                          </m:ctrlPr>
                        </m:accPr>
                        <m:e>
                          <m:r>
                            <a:rPr lang="en-US" sz="2000" b="0" i="1" smtClean="0">
                              <a:latin typeface="Cambria Math"/>
                            </a:rPr>
                            <m:t>𝑋</m:t>
                          </m:r>
                        </m:e>
                      </m:acc>
                    </m:oMath>
                  </m:oMathPara>
                </a14:m>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Here</a:t>
                </a:r>
              </a:p>
              <a:p>
                <a14:m>
                  <m:oMath xmlns:m="http://schemas.openxmlformats.org/officeDocument/2006/math">
                    <m:nary>
                      <m:naryPr>
                        <m:chr m:val="∑"/>
                        <m:subHide m:val="on"/>
                        <m:supHide m:val="on"/>
                        <m:ctrlPr>
                          <a:rPr lang="en-US" sz="2000" i="1">
                            <a:latin typeface="Cambria Math"/>
                          </a:rPr>
                        </m:ctrlPr>
                      </m:naryPr>
                      <m:sub/>
                      <m:sup/>
                      <m:e>
                        <m:r>
                          <a:rPr lang="en-US" sz="2000" i="1">
                            <a:latin typeface="Cambria Math"/>
                          </a:rPr>
                          <m:t>𝑋𝑌</m:t>
                        </m:r>
                      </m:e>
                    </m:nary>
                  </m:oMath>
                </a14:m>
                <a:r>
                  <a:rPr lang="en-US" sz="2000" dirty="0" smtClean="0">
                    <a:latin typeface="Times New Roman" pitchFamily="18" charset="0"/>
                    <a:cs typeface="Times New Roman" pitchFamily="18" charset="0"/>
                  </a:rPr>
                  <a:t>( sum of the multiplication of X and Y)</a:t>
                </a:r>
              </a:p>
              <a:p>
                <a14:m>
                  <m:oMath xmlns:m="http://schemas.openxmlformats.org/officeDocument/2006/math">
                    <m:nary>
                      <m:naryPr>
                        <m:chr m:val="∑"/>
                        <m:subHide m:val="on"/>
                        <m:supHide m:val="on"/>
                        <m:ctrlPr>
                          <a:rPr lang="en-US" sz="2000" i="1">
                            <a:latin typeface="Cambria Math"/>
                          </a:rPr>
                        </m:ctrlPr>
                      </m:naryPr>
                      <m:sub/>
                      <m:sup/>
                      <m:e>
                        <m:r>
                          <a:rPr lang="en-US" sz="2000" i="1">
                            <a:latin typeface="Cambria Math"/>
                          </a:rPr>
                          <m:t>𝑋</m:t>
                        </m:r>
                      </m:e>
                    </m:nary>
                  </m:oMath>
                </a14:m>
                <a:r>
                  <a:rPr lang="en-US" sz="2000" dirty="0" smtClean="0">
                    <a:latin typeface="Times New Roman" pitchFamily="18" charset="0"/>
                    <a:cs typeface="Times New Roman" pitchFamily="18" charset="0"/>
                  </a:rPr>
                  <a:t>( sum of X) 	</a:t>
                </a:r>
                <a14:m>
                  <m:oMath xmlns:m="http://schemas.openxmlformats.org/officeDocument/2006/math">
                    <m:nary>
                      <m:naryPr>
                        <m:chr m:val="∑"/>
                        <m:subHide m:val="on"/>
                        <m:supHide m:val="on"/>
                        <m:ctrlPr>
                          <a:rPr lang="en-US" sz="2000" i="1">
                            <a:latin typeface="Cambria Math"/>
                          </a:rPr>
                        </m:ctrlPr>
                      </m:naryPr>
                      <m:sub/>
                      <m:sup/>
                      <m:e>
                        <m:r>
                          <a:rPr lang="en-US" sz="2000" i="1">
                            <a:latin typeface="Cambria Math"/>
                          </a:rPr>
                          <m:t>𝑌</m:t>
                        </m:r>
                      </m:e>
                    </m:nary>
                  </m:oMath>
                </a14:m>
                <a:r>
                  <a:rPr lang="en-US" sz="2000" dirty="0" smtClean="0">
                    <a:latin typeface="Times New Roman" pitchFamily="18" charset="0"/>
                    <a:cs typeface="Times New Roman" pitchFamily="18" charset="0"/>
                  </a:rPr>
                  <a:t>( sum of Y)</a:t>
                </a:r>
              </a:p>
              <a:p>
                <a:r>
                  <a:rPr lang="en-US" sz="2000" dirty="0" smtClean="0">
                    <a:latin typeface="Times New Roman" pitchFamily="18" charset="0"/>
                    <a:cs typeface="Times New Roman" pitchFamily="18" charset="0"/>
                  </a:rPr>
                  <a:t>n is the total number of variables.</a:t>
                </a:r>
              </a:p>
              <a:p>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534400" cy="5774594"/>
              </a:xfrm>
              <a:prstGeom prst="rect">
                <a:avLst/>
              </a:prstGeom>
              <a:blipFill rotWithShape="1">
                <a:blip r:embed="rId2"/>
                <a:stretch>
                  <a:fillRect l="-4357" t="-845" r="-929" b="-1584"/>
                </a:stretch>
              </a:blipFill>
            </p:spPr>
            <p:txBody>
              <a:bodyPr/>
              <a:lstStyle/>
              <a:p>
                <a:r>
                  <a:rPr lang="en-US">
                    <a:noFill/>
                  </a:rPr>
                  <a:t> </a:t>
                </a:r>
              </a:p>
            </p:txBody>
          </p:sp>
        </mc:Fallback>
      </mc:AlternateContent>
    </p:spTree>
    <p:extLst>
      <p:ext uri="{BB962C8B-B14F-4D97-AF65-F5344CB8AC3E}">
        <p14:creationId xmlns:p14="http://schemas.microsoft.com/office/powerpoint/2010/main" val="353178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384720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Types of Regression relationships</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relation of X and Y depends upon the value of b. So following are the different types of relationship exist in regression</a:t>
            </a:r>
          </a:p>
          <a:p>
            <a:r>
              <a:rPr lang="en-US" sz="2000" b="1" dirty="0" smtClean="0">
                <a:latin typeface="Times New Roman" pitchFamily="18" charset="0"/>
                <a:cs typeface="Times New Roman" pitchFamily="18" charset="0"/>
              </a:rPr>
              <a:t>Positive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value of b is positive then there will be positive relation between X and Y, which means if X increase Y increase and if X decrease Y also decrease.</a:t>
            </a:r>
          </a:p>
          <a:p>
            <a:r>
              <a:rPr lang="en-US" sz="2000" b="1" dirty="0" smtClean="0">
                <a:latin typeface="Times New Roman" pitchFamily="18" charset="0"/>
                <a:cs typeface="Times New Roman" pitchFamily="18" charset="0"/>
              </a:rPr>
              <a:t>Negative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If the value of b is negative then there will be negative relation between X and Y, which means if X increase Y decrease and if X decrease Y increase.</a:t>
            </a:r>
          </a:p>
          <a:p>
            <a:r>
              <a:rPr lang="en-US" sz="2000" b="1" dirty="0" smtClean="0">
                <a:latin typeface="Times New Roman" pitchFamily="18" charset="0"/>
                <a:cs typeface="Times New Roman" pitchFamily="18" charset="0"/>
              </a:rPr>
              <a:t>No relation</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If the value of b is zero then there will be no effect of X on Y.</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54914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Numerical example</a:t>
            </a:r>
          </a:p>
          <a:p>
            <a:pPr algn="just"/>
            <a:r>
              <a:rPr lang="en-US" sz="2000" dirty="0" smtClean="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56600532"/>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gridCol w="557561"/>
                <a:gridCol w="557561"/>
                <a:gridCol w="557561"/>
                <a:gridCol w="650488"/>
                <a:gridCol w="557561"/>
                <a:gridCol w="650488"/>
                <a:gridCol w="557561"/>
                <a:gridCol w="557561"/>
                <a:gridCol w="650488"/>
                <a:gridCol w="929268"/>
              </a:tblGrid>
              <a:tr h="370840">
                <a:tc>
                  <a:txBody>
                    <a:bodyPr/>
                    <a:lstStyle/>
                    <a:p>
                      <a:r>
                        <a:rPr lang="en-US" dirty="0" smtClean="0"/>
                        <a:t>X=Loads (</a:t>
                      </a:r>
                      <a:r>
                        <a:rPr lang="en-US" dirty="0" err="1" smtClean="0"/>
                        <a:t>lb</a:t>
                      </a:r>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28</a:t>
                      </a:r>
                      <a:endParaRPr lang="en-US" dirty="0"/>
                    </a:p>
                  </a:txBody>
                  <a:tcPr/>
                </a:tc>
              </a:tr>
              <a:tr h="370840">
                <a:tc>
                  <a:txBody>
                    <a:bodyPr/>
                    <a:lstStyle/>
                    <a:p>
                      <a:r>
                        <a:rPr lang="en-US" dirty="0" smtClean="0"/>
                        <a:t>Y=length (in)</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27</a:t>
                      </a:r>
                      <a:endParaRPr lang="en-US" dirty="0"/>
                    </a:p>
                  </a:txBody>
                  <a:tcPr/>
                </a:tc>
                <a:tc>
                  <a:txBody>
                    <a:bodyPr/>
                    <a:lstStyle/>
                    <a:p>
                      <a:r>
                        <a:rPr lang="en-US" dirty="0" smtClean="0"/>
                        <a:t>30</a:t>
                      </a:r>
                      <a:endParaRPr lang="en-US" dirty="0"/>
                    </a:p>
                  </a:txBody>
                  <a:tcPr/>
                </a:tc>
                <a:tc>
                  <a:txBody>
                    <a:bodyPr/>
                    <a:lstStyle/>
                    <a:p>
                      <a:r>
                        <a:rPr lang="en-US" dirty="0" smtClean="0"/>
                        <a:t>32</a:t>
                      </a:r>
                      <a:endParaRPr lang="en-US" dirty="0"/>
                    </a:p>
                  </a:txBody>
                  <a:tcPr/>
                </a:tc>
                <a:tc>
                  <a:txBody>
                    <a:bodyPr/>
                    <a:lstStyle/>
                    <a:p>
                      <a:r>
                        <a:rPr lang="en-US" dirty="0" smtClean="0"/>
                        <a:t>34</a:t>
                      </a:r>
                      <a:endParaRPr lang="en-US" dirty="0"/>
                    </a:p>
                  </a:txBody>
                  <a:tcPr/>
                </a:tc>
              </a:tr>
            </a:tbl>
          </a:graphicData>
        </a:graphic>
      </p:graphicFrame>
      <p:sp>
        <p:nvSpPr>
          <p:cNvPr id="4" name="TextBox 3"/>
          <p:cNvSpPr txBox="1"/>
          <p:nvPr/>
        </p:nvSpPr>
        <p:spPr>
          <a:xfrm>
            <a:off x="419100" y="3505200"/>
            <a:ext cx="8229600" cy="120032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Find the regression equations appropriate for predicting the length, given the weight on the spring.</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4431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56966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Solution</a:t>
            </a:r>
          </a:p>
          <a:p>
            <a:pPr algn="just"/>
            <a:r>
              <a:rPr lang="en-US" sz="2400" dirty="0" smtClean="0">
                <a:latin typeface="Times New Roman" pitchFamily="18" charset="0"/>
                <a:cs typeface="Times New Roman" pitchFamily="18" charset="0"/>
              </a:rPr>
              <a:t>	The first thing to start the solution is to look at the formulas of </a:t>
            </a:r>
            <a:r>
              <a:rPr lang="en-US" sz="2400" b="1" i="1"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and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So for the solution of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we proceed as follows</a:t>
            </a:r>
          </a:p>
          <a:p>
            <a:pPr algn="just"/>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55314393"/>
              </p:ext>
            </p:extLst>
          </p:nvPr>
        </p:nvGraphicFramePr>
        <p:xfrm>
          <a:off x="3124200" y="1909096"/>
          <a:ext cx="2438400" cy="3205480"/>
        </p:xfrm>
        <a:graphic>
          <a:graphicData uri="http://schemas.openxmlformats.org/drawingml/2006/table">
            <a:tbl>
              <a:tblPr firstRow="1" bandRow="1">
                <a:tableStyleId>{5C22544A-7EE6-4342-B048-85BDC9FD1C3A}</a:tableStyleId>
              </a:tblPr>
              <a:tblGrid>
                <a:gridCol w="1219200"/>
                <a:gridCol w="1219200"/>
              </a:tblGrid>
              <a:tr h="370840">
                <a:tc>
                  <a:txBody>
                    <a:bodyPr/>
                    <a:lstStyle/>
                    <a:p>
                      <a:r>
                        <a:rPr lang="en-US" dirty="0" smtClean="0"/>
                        <a:t>X</a:t>
                      </a:r>
                      <a:endParaRPr lang="en-US" dirty="0"/>
                    </a:p>
                  </a:txBody>
                  <a:tcPr/>
                </a:tc>
                <a:tc>
                  <a:txBody>
                    <a:bodyPr/>
                    <a:lstStyle/>
                    <a:p>
                      <a:r>
                        <a:rPr lang="en-US" dirty="0" smtClean="0"/>
                        <a:t>Y</a:t>
                      </a:r>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endParaRPr lang="en-US" dirty="0"/>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p>
                  </a:txBody>
                  <a:tcPr/>
                </a:tc>
              </a:tr>
            </a:tbl>
          </a:graphicData>
        </a:graphic>
      </p:graphicFrame>
    </p:spTree>
    <p:extLst>
      <p:ext uri="{BB962C8B-B14F-4D97-AF65-F5344CB8AC3E}">
        <p14:creationId xmlns:p14="http://schemas.microsoft.com/office/powerpoint/2010/main" val="311811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382000" cy="3461140"/>
              </a:xfrm>
              <a:prstGeom prst="rect">
                <a:avLst/>
              </a:prstGeom>
              <a:noFill/>
            </p:spPr>
            <p:txBody>
              <a:bodyPr wrap="square" rtlCol="0">
                <a:spAutoFit/>
              </a:bodyPr>
              <a:lstStyle/>
              <a:p>
                <a:r>
                  <a:rPr lang="en-US" sz="2400" dirty="0" smtClean="0">
                    <a:latin typeface="Times New Roman" pitchFamily="18" charset="0"/>
                    <a:cs typeface="Times New Roman" pitchFamily="18" charset="0"/>
                  </a:rPr>
                  <a:t>So according to formula of </a:t>
                </a:r>
                <a:r>
                  <a:rPr lang="en-US" sz="2400" b="1"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we need the following sums</a:t>
                </a:r>
              </a:p>
              <a:p>
                <a14:m>
                  <m:oMath xmlns:m="http://schemas.openxmlformats.org/officeDocument/2006/math">
                    <m:nary>
                      <m:naryPr>
                        <m:chr m:val="∑"/>
                        <m:subHide m:val="on"/>
                        <m:supHide m:val="on"/>
                        <m:ctrlPr>
                          <a:rPr lang="en-US" sz="2400" i="1">
                            <a:latin typeface="Cambria Math"/>
                          </a:rPr>
                        </m:ctrlPr>
                      </m:naryPr>
                      <m:sub/>
                      <m:sup/>
                      <m:e>
                        <m:r>
                          <a:rPr lang="en-US" sz="2400" i="1">
                            <a:latin typeface="Cambria Math"/>
                          </a:rPr>
                          <m:t>𝑋𝑌</m:t>
                        </m:r>
                      </m:e>
                    </m:nary>
                    <m:r>
                      <a:rPr lang="en-US" sz="2400" b="0" i="0" smtClean="0">
                        <a:latin typeface="Cambria Math"/>
                      </a:rPr>
                      <m:t>= ?</m:t>
                    </m:r>
                  </m:oMath>
                </a14:m>
                <a:r>
                  <a:rPr lang="en-US" sz="2400" dirty="0" smtClean="0">
                    <a:latin typeface="Times New Roman" pitchFamily="18" charset="0"/>
                    <a:cs typeface="Times New Roman" pitchFamily="18" charset="0"/>
                  </a:rPr>
                  <a:t> </a:t>
                </a:r>
                <a:endParaRPr lang="en-US" sz="2400" i="1" dirty="0" smtClean="0">
                  <a:latin typeface="Times New Roman" pitchFamily="18" charset="0"/>
                  <a:cs typeface="Times New Roman" pitchFamily="18" charset="0"/>
                </a:endParaRPr>
              </a:p>
              <a:p>
                <a14:m>
                  <m:oMath xmlns:m="http://schemas.openxmlformats.org/officeDocument/2006/math">
                    <m:nary>
                      <m:naryPr>
                        <m:chr m:val="∑"/>
                        <m:subHide m:val="on"/>
                        <m:supHide m:val="on"/>
                        <m:ctrlPr>
                          <a:rPr lang="en-US" sz="2400" i="1">
                            <a:latin typeface="Cambria Math"/>
                          </a:rPr>
                        </m:ctrlPr>
                      </m:naryPr>
                      <m:sub/>
                      <m:sup/>
                      <m:e>
                        <m:r>
                          <a:rPr lang="en-US" sz="2400" i="1">
                            <a:latin typeface="Cambria Math"/>
                          </a:rPr>
                          <m:t>𝑋</m:t>
                        </m:r>
                      </m:e>
                    </m:nary>
                  </m:oMath>
                </a14:m>
                <a:r>
                  <a:rPr lang="en-US" sz="2400" dirty="0" smtClean="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a:rPr>
                        </m:ctrlPr>
                      </m:naryPr>
                      <m:sub/>
                      <m:sup/>
                      <m:e>
                        <m:r>
                          <a:rPr lang="en-US" sz="2400" i="1">
                            <a:latin typeface="Cambria Math"/>
                          </a:rPr>
                          <m:t>𝑌</m:t>
                        </m:r>
                      </m:e>
                    </m:nary>
                    <m:r>
                      <a:rPr lang="en-US" sz="2400" b="0" i="0" smtClean="0">
                        <a:latin typeface="Cambria Math"/>
                      </a:rPr>
                      <m:t>=?</m:t>
                    </m:r>
                  </m:oMath>
                </a14:m>
                <a:r>
                  <a:rPr lang="en-US" sz="2400" dirty="0" smtClean="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a:rPr>
                        </m:ctrlPr>
                      </m:naryPr>
                      <m:sub/>
                      <m:sup/>
                      <m:e>
                        <m:sSup>
                          <m:sSupPr>
                            <m:ctrlPr>
                              <a:rPr lang="en-US" sz="2400" i="1">
                                <a:latin typeface="Cambria Math"/>
                              </a:rPr>
                            </m:ctrlPr>
                          </m:sSupPr>
                          <m:e>
                            <m:r>
                              <a:rPr lang="en-US" sz="2400" i="1">
                                <a:latin typeface="Cambria Math"/>
                              </a:rPr>
                              <m:t>𝑋</m:t>
                            </m:r>
                          </m:e>
                          <m:sup>
                            <m:r>
                              <a:rPr lang="en-US" sz="2400" i="1">
                                <a:latin typeface="Cambria Math"/>
                              </a:rPr>
                              <m:t>2</m:t>
                            </m:r>
                          </m:sup>
                        </m:sSup>
                      </m:e>
                    </m:nary>
                  </m:oMath>
                </a14:m>
                <a:r>
                  <a:rPr lang="en-US" sz="2400" dirty="0" smtClean="0">
                    <a:latin typeface="Times New Roman" pitchFamily="18" charset="0"/>
                    <a:cs typeface="Times New Roman" pitchFamily="18" charset="0"/>
                  </a:rPr>
                  <a:t>= ?</a:t>
                </a:r>
              </a:p>
              <a:p>
                <a14:m>
                  <m:oMath xmlns:m="http://schemas.openxmlformats.org/officeDocument/2006/math">
                    <m:sSup>
                      <m:sSupPr>
                        <m:ctrlPr>
                          <a:rPr lang="en-US" sz="2400" i="1">
                            <a:latin typeface="Cambria Math"/>
                          </a:rPr>
                        </m:ctrlPr>
                      </m:sSupPr>
                      <m:e>
                        <m:r>
                          <a:rPr lang="en-US" sz="2400" i="1">
                            <a:latin typeface="Cambria Math"/>
                          </a:rPr>
                          <m:t>(</m:t>
                        </m:r>
                        <m:nary>
                          <m:naryPr>
                            <m:chr m:val="∑"/>
                            <m:subHide m:val="on"/>
                            <m:supHide m:val="on"/>
                            <m:ctrlPr>
                              <a:rPr lang="en-US" sz="2400" i="1">
                                <a:latin typeface="Cambria Math"/>
                              </a:rPr>
                            </m:ctrlPr>
                          </m:naryPr>
                          <m:sub/>
                          <m:sup/>
                          <m:e>
                            <m:r>
                              <a:rPr lang="en-US" sz="2400" i="1">
                                <a:latin typeface="Cambria Math"/>
                              </a:rPr>
                              <m:t>𝑋</m:t>
                            </m:r>
                            <m:r>
                              <a:rPr lang="en-US" sz="2400" i="1">
                                <a:latin typeface="Cambria Math"/>
                              </a:rPr>
                              <m:t>)</m:t>
                            </m:r>
                          </m:e>
                        </m:nary>
                      </m:e>
                      <m:sup>
                        <m:r>
                          <a:rPr lang="en-US" sz="2400" i="1">
                            <a:latin typeface="Cambria Math"/>
                          </a:rPr>
                          <m:t>2</m:t>
                        </m:r>
                      </m:sup>
                    </m:sSup>
                  </m:oMath>
                </a14:m>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Where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10</a:t>
                </a:r>
              </a:p>
              <a:p>
                <a:r>
                  <a:rPr lang="en-US" sz="2400" dirty="0" smtClean="0">
                    <a:latin typeface="Times New Roman" pitchFamily="18" charset="0"/>
                    <a:cs typeface="Times New Roman" pitchFamily="18" charset="0"/>
                  </a:rPr>
                  <a:t>So to find all the above sum we proceed as follows</a:t>
                </a:r>
              </a:p>
              <a:p>
                <a:endParaRPr lang="en-US" sz="24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382000" cy="3461140"/>
              </a:xfrm>
              <a:prstGeom prst="rect">
                <a:avLst/>
              </a:prstGeom>
              <a:blipFill rotWithShape="1">
                <a:blip r:embed="rId2"/>
                <a:stretch>
                  <a:fillRect l="-5600" t="-6702"/>
                </a:stretch>
              </a:blipFill>
            </p:spPr>
            <p:txBody>
              <a:bodyPr/>
              <a:lstStyle/>
              <a:p>
                <a:r>
                  <a:rPr lang="en-US">
                    <a:noFill/>
                  </a:rPr>
                  <a:t> </a:t>
                </a:r>
              </a:p>
            </p:txBody>
          </p:sp>
        </mc:Fallback>
      </mc:AlternateContent>
    </p:spTree>
    <p:extLst>
      <p:ext uri="{BB962C8B-B14F-4D97-AF65-F5344CB8AC3E}">
        <p14:creationId xmlns:p14="http://schemas.microsoft.com/office/powerpoint/2010/main" val="2043577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522423633"/>
                  </p:ext>
                </p:extLst>
              </p:nvPr>
            </p:nvGraphicFramePr>
            <p:xfrm>
              <a:off x="1295400" y="1066800"/>
              <a:ext cx="6477000" cy="3962274"/>
            </p:xfrm>
            <a:graphic>
              <a:graphicData uri="http://schemas.openxmlformats.org/drawingml/2006/table">
                <a:tbl>
                  <a:tblPr firstRow="1" bandRow="1">
                    <a:tableStyleId>{5C22544A-7EE6-4342-B048-85BDC9FD1C3A}</a:tableStyleId>
                  </a:tblPr>
                  <a:tblGrid>
                    <a:gridCol w="1619250"/>
                    <a:gridCol w="1619250"/>
                    <a:gridCol w="1619250"/>
                    <a:gridCol w="1619250"/>
                  </a:tblGrid>
                  <a:tr h="370840">
                    <a:tc>
                      <a:txBody>
                        <a:bodyPr/>
                        <a:lstStyle/>
                        <a:p>
                          <a:r>
                            <a:rPr lang="en-US" dirty="0" smtClean="0"/>
                            <a:t>X</a:t>
                          </a:r>
                          <a:endParaRPr lang="en-US" dirty="0"/>
                        </a:p>
                      </a:txBody>
                      <a:tcPr/>
                    </a:tc>
                    <a:tc>
                      <a:txBody>
                        <a:bodyPr/>
                        <a:lstStyle/>
                        <a:p>
                          <a:r>
                            <a:rPr lang="en-US" dirty="0" smtClean="0"/>
                            <a:t>Y</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1" i="1" smtClean="0">
                                        <a:latin typeface="Cambria Math"/>
                                      </a:rPr>
                                      <m:t>𝑿</m:t>
                                    </m:r>
                                  </m:e>
                                  <m:sup>
                                    <m:r>
                                      <a:rPr lang="en-US" b="1" i="1" smtClean="0">
                                        <a:latin typeface="Cambria Math"/>
                                      </a:rPr>
                                      <m:t>𝟐</m:t>
                                    </m:r>
                                  </m:sup>
                                </m:sSup>
                              </m:oMath>
                            </m:oMathPara>
                          </a14:m>
                          <a:endParaRPr lang="en-US" dirty="0"/>
                        </a:p>
                      </a:txBody>
                      <a:tcPr/>
                    </a:tc>
                    <a:tc>
                      <a:txBody>
                        <a:bodyPr/>
                        <a:lstStyle/>
                        <a:p>
                          <a:r>
                            <a:rPr lang="en-US" dirty="0" smtClean="0"/>
                            <a:t>XY</a:t>
                          </a:r>
                          <a:endParaRPr lang="en-US" dirty="0"/>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9</a:t>
                          </a:r>
                        </a:p>
                        <a:p>
                          <a:r>
                            <a:rPr lang="en-US" dirty="0" smtClean="0"/>
                            <a:t>25</a:t>
                          </a:r>
                        </a:p>
                        <a:p>
                          <a:r>
                            <a:rPr lang="en-US" dirty="0" smtClean="0"/>
                            <a:t>36</a:t>
                          </a:r>
                        </a:p>
                        <a:p>
                          <a:r>
                            <a:rPr lang="en-US" dirty="0" smtClean="0"/>
                            <a:t>81</a:t>
                          </a:r>
                        </a:p>
                        <a:p>
                          <a:r>
                            <a:rPr lang="en-US" dirty="0" smtClean="0"/>
                            <a:t>100</a:t>
                          </a:r>
                        </a:p>
                        <a:p>
                          <a:r>
                            <a:rPr lang="en-US" dirty="0" smtClean="0"/>
                            <a:t>144</a:t>
                          </a:r>
                        </a:p>
                        <a:p>
                          <a:r>
                            <a:rPr lang="en-US" dirty="0" smtClean="0"/>
                            <a:t>225</a:t>
                          </a:r>
                        </a:p>
                        <a:p>
                          <a:r>
                            <a:rPr lang="en-US" dirty="0" smtClean="0"/>
                            <a:t>400</a:t>
                          </a:r>
                        </a:p>
                        <a:p>
                          <a:r>
                            <a:rPr lang="en-US" dirty="0" smtClean="0"/>
                            <a:t>484</a:t>
                          </a:r>
                        </a:p>
                        <a:p>
                          <a:r>
                            <a:rPr lang="en-US" dirty="0" smtClean="0"/>
                            <a:t>784</a:t>
                          </a:r>
                          <a:endParaRPr lang="en-US" dirty="0"/>
                        </a:p>
                      </a:txBody>
                      <a:tcPr/>
                    </a:tc>
                    <a:tc>
                      <a:txBody>
                        <a:bodyPr/>
                        <a:lstStyle/>
                        <a:p>
                          <a:r>
                            <a:rPr lang="en-US" dirty="0" smtClean="0"/>
                            <a:t>30</a:t>
                          </a:r>
                        </a:p>
                        <a:p>
                          <a:r>
                            <a:rPr lang="en-US" dirty="0" smtClean="0"/>
                            <a:t>60</a:t>
                          </a:r>
                        </a:p>
                        <a:p>
                          <a:r>
                            <a:rPr lang="en-US" dirty="0" smtClean="0"/>
                            <a:t>90</a:t>
                          </a:r>
                        </a:p>
                        <a:p>
                          <a:r>
                            <a:rPr lang="en-US" dirty="0" smtClean="0"/>
                            <a:t>162</a:t>
                          </a:r>
                        </a:p>
                        <a:p>
                          <a:r>
                            <a:rPr lang="en-US" dirty="0" smtClean="0"/>
                            <a:t>200</a:t>
                          </a:r>
                        </a:p>
                        <a:p>
                          <a:r>
                            <a:rPr lang="en-US" dirty="0" smtClean="0"/>
                            <a:t>264</a:t>
                          </a:r>
                        </a:p>
                        <a:p>
                          <a:r>
                            <a:rPr lang="en-US" dirty="0" smtClean="0"/>
                            <a:t>405</a:t>
                          </a:r>
                        </a:p>
                        <a:p>
                          <a:r>
                            <a:rPr lang="en-US" dirty="0" smtClean="0"/>
                            <a:t>600</a:t>
                          </a:r>
                        </a:p>
                        <a:p>
                          <a:r>
                            <a:rPr lang="en-US" dirty="0" smtClean="0"/>
                            <a:t>704</a:t>
                          </a:r>
                        </a:p>
                        <a:p>
                          <a:r>
                            <a:rPr lang="en-US" dirty="0" smtClean="0"/>
                            <a:t>932</a:t>
                          </a:r>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r>
                                      <a:rPr lang="en-US" b="0" i="1" smtClean="0">
                                        <a:latin typeface="Cambria Math"/>
                                      </a:rPr>
                                      <m:t>𝑋</m:t>
                                    </m:r>
                                  </m:e>
                                </m:nary>
                                <m:r>
                                  <a:rPr lang="en-US" b="0" i="1" smtClean="0">
                                    <a:latin typeface="Cambria Math"/>
                                  </a:rPr>
                                  <m:t>=130</m:t>
                                </m:r>
                              </m:oMath>
                            </m:oMathPara>
                          </a14:m>
                          <a:endParaRPr lang="en-US" dirty="0" smtClean="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r>
                                      <a:rPr lang="en-US" b="0" i="1" smtClean="0">
                                        <a:latin typeface="Cambria Math"/>
                                      </a:rPr>
                                      <m:t>𝑌</m:t>
                                    </m:r>
                                    <m:r>
                                      <a:rPr lang="en-US" b="0" i="1" smtClean="0">
                                        <a:latin typeface="Cambria Math"/>
                                      </a:rPr>
                                      <m:t>=220</m:t>
                                    </m:r>
                                  </m:e>
                                </m:nary>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sSup>
                                      <m:sSupPr>
                                        <m:ctrlPr>
                                          <a:rPr lang="en-US" i="1" smtClean="0">
                                            <a:latin typeface="Cambria Math"/>
                                          </a:rPr>
                                        </m:ctrlPr>
                                      </m:sSupPr>
                                      <m:e>
                                        <m:r>
                                          <a:rPr lang="en-US" b="0" i="1" smtClean="0">
                                            <a:latin typeface="Cambria Math"/>
                                          </a:rPr>
                                          <m:t>𝑋</m:t>
                                        </m:r>
                                      </m:e>
                                      <m:sup>
                                        <m:r>
                                          <a:rPr lang="en-US" b="0" i="1" smtClean="0">
                                            <a:latin typeface="Cambria Math"/>
                                          </a:rPr>
                                          <m:t>2</m:t>
                                        </m:r>
                                      </m:sup>
                                    </m:sSup>
                                    <m:r>
                                      <a:rPr lang="en-US" b="0" i="1" smtClean="0">
                                        <a:latin typeface="Cambria Math"/>
                                      </a:rPr>
                                      <m:t>=2288</m:t>
                                    </m:r>
                                  </m:e>
                                </m:nary>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r>
                                      <a:rPr lang="en-US" b="0" i="1" smtClean="0">
                                        <a:latin typeface="Cambria Math"/>
                                      </a:rPr>
                                      <m:t>𝑋𝑌</m:t>
                                    </m:r>
                                    <m:r>
                                      <a:rPr lang="en-US" b="0" i="1" smtClean="0">
                                        <a:latin typeface="Cambria Math"/>
                                      </a:rPr>
                                      <m:t>=3467</m:t>
                                    </m:r>
                                  </m:e>
                                </m:nary>
                              </m:oMath>
                            </m:oMathPara>
                          </a14:m>
                          <a:endParaRPr lang="en-US" dirty="0"/>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522423633"/>
                  </p:ext>
                </p:extLst>
              </p:nvPr>
            </p:nvGraphicFramePr>
            <p:xfrm>
              <a:off x="1295400" y="1066800"/>
              <a:ext cx="6477000" cy="3962274"/>
            </p:xfrm>
            <a:graphic>
              <a:graphicData uri="http://schemas.openxmlformats.org/drawingml/2006/table">
                <a:tbl>
                  <a:tblPr firstRow="1" bandRow="1">
                    <a:tableStyleId>{5C22544A-7EE6-4342-B048-85BDC9FD1C3A}</a:tableStyleId>
                  </a:tblPr>
                  <a:tblGrid>
                    <a:gridCol w="1619250"/>
                    <a:gridCol w="1619250"/>
                    <a:gridCol w="1619250"/>
                    <a:gridCol w="1619250"/>
                  </a:tblGrid>
                  <a:tr h="371920">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000" t="-8197" r="-99624" b="-965574"/>
                          </a:stretch>
                        </a:blipFill>
                      </a:tcPr>
                    </a:tc>
                    <a:tc>
                      <a:txBody>
                        <a:bodyPr/>
                        <a:lstStyle/>
                        <a:p>
                          <a:r>
                            <a:rPr lang="en-US" dirty="0" smtClean="0"/>
                            <a:t>XY</a:t>
                          </a:r>
                          <a:endParaRPr lang="en-US" dirty="0"/>
                        </a:p>
                      </a:txBody>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9</a:t>
                          </a:r>
                        </a:p>
                        <a:p>
                          <a:r>
                            <a:rPr lang="en-US" dirty="0" smtClean="0"/>
                            <a:t>25</a:t>
                          </a:r>
                        </a:p>
                        <a:p>
                          <a:r>
                            <a:rPr lang="en-US" dirty="0" smtClean="0"/>
                            <a:t>36</a:t>
                          </a:r>
                        </a:p>
                        <a:p>
                          <a:r>
                            <a:rPr lang="en-US" dirty="0" smtClean="0"/>
                            <a:t>81</a:t>
                          </a:r>
                        </a:p>
                        <a:p>
                          <a:r>
                            <a:rPr lang="en-US" dirty="0" smtClean="0"/>
                            <a:t>100</a:t>
                          </a:r>
                        </a:p>
                        <a:p>
                          <a:r>
                            <a:rPr lang="en-US" dirty="0" smtClean="0"/>
                            <a:t>144</a:t>
                          </a:r>
                        </a:p>
                        <a:p>
                          <a:r>
                            <a:rPr lang="en-US" dirty="0" smtClean="0"/>
                            <a:t>225</a:t>
                          </a:r>
                        </a:p>
                        <a:p>
                          <a:r>
                            <a:rPr lang="en-US" dirty="0" smtClean="0"/>
                            <a:t>400</a:t>
                          </a:r>
                        </a:p>
                        <a:p>
                          <a:r>
                            <a:rPr lang="en-US" dirty="0" smtClean="0"/>
                            <a:t>484</a:t>
                          </a:r>
                        </a:p>
                        <a:p>
                          <a:r>
                            <a:rPr lang="en-US" dirty="0" smtClean="0"/>
                            <a:t>784</a:t>
                          </a:r>
                          <a:endParaRPr lang="en-US" dirty="0"/>
                        </a:p>
                      </a:txBody>
                      <a:tcPr/>
                    </a:tc>
                    <a:tc>
                      <a:txBody>
                        <a:bodyPr/>
                        <a:lstStyle/>
                        <a:p>
                          <a:r>
                            <a:rPr lang="en-US" dirty="0" smtClean="0"/>
                            <a:t>30</a:t>
                          </a:r>
                        </a:p>
                        <a:p>
                          <a:r>
                            <a:rPr lang="en-US" dirty="0" smtClean="0"/>
                            <a:t>60</a:t>
                          </a:r>
                        </a:p>
                        <a:p>
                          <a:r>
                            <a:rPr lang="en-US" dirty="0" smtClean="0"/>
                            <a:t>90</a:t>
                          </a:r>
                        </a:p>
                        <a:p>
                          <a:r>
                            <a:rPr lang="en-US" dirty="0" smtClean="0"/>
                            <a:t>162</a:t>
                          </a:r>
                        </a:p>
                        <a:p>
                          <a:r>
                            <a:rPr lang="en-US" dirty="0" smtClean="0"/>
                            <a:t>200</a:t>
                          </a:r>
                        </a:p>
                        <a:p>
                          <a:r>
                            <a:rPr lang="en-US" dirty="0" smtClean="0"/>
                            <a:t>264</a:t>
                          </a:r>
                        </a:p>
                        <a:p>
                          <a:r>
                            <a:rPr lang="en-US" dirty="0" smtClean="0"/>
                            <a:t>405</a:t>
                          </a:r>
                        </a:p>
                        <a:p>
                          <a:r>
                            <a:rPr lang="en-US" dirty="0" smtClean="0"/>
                            <a:t>600</a:t>
                          </a:r>
                        </a:p>
                        <a:p>
                          <a:r>
                            <a:rPr lang="en-US" dirty="0" smtClean="0"/>
                            <a:t>704</a:t>
                          </a:r>
                        </a:p>
                        <a:p>
                          <a:r>
                            <a:rPr lang="en-US" dirty="0" smtClean="0"/>
                            <a:t>932</a:t>
                          </a:r>
                          <a:endParaRPr lang="en-US" dirty="0"/>
                        </a:p>
                      </a:txBody>
                      <a:tcPr/>
                    </a:tc>
                  </a:tr>
                  <a:tr h="755714">
                    <a:tc>
                      <a:txBody>
                        <a:bodyPr/>
                        <a:lstStyle/>
                        <a:p>
                          <a:endParaRPr lang="en-US"/>
                        </a:p>
                      </a:txBody>
                      <a:tcPr>
                        <a:blipFill rotWithShape="1">
                          <a:blip r:embed="rId2"/>
                          <a:stretch>
                            <a:fillRect l="-376" t="-428226" r="-299248"/>
                          </a:stretch>
                        </a:blipFill>
                      </a:tcPr>
                    </a:tc>
                    <a:tc>
                      <a:txBody>
                        <a:bodyPr/>
                        <a:lstStyle/>
                        <a:p>
                          <a:endParaRPr lang="en-US"/>
                        </a:p>
                      </a:txBody>
                      <a:tcPr>
                        <a:blipFill rotWithShape="1">
                          <a:blip r:embed="rId2"/>
                          <a:stretch>
                            <a:fillRect l="-100755" t="-428226" r="-200377"/>
                          </a:stretch>
                        </a:blipFill>
                      </a:tcPr>
                    </a:tc>
                    <a:tc>
                      <a:txBody>
                        <a:bodyPr/>
                        <a:lstStyle/>
                        <a:p>
                          <a:endParaRPr lang="en-US"/>
                        </a:p>
                      </a:txBody>
                      <a:tcPr>
                        <a:blipFill rotWithShape="1">
                          <a:blip r:embed="rId2"/>
                          <a:stretch>
                            <a:fillRect l="-200000" t="-428226" r="-99624"/>
                          </a:stretch>
                        </a:blipFill>
                      </a:tcPr>
                    </a:tc>
                    <a:tc>
                      <a:txBody>
                        <a:bodyPr/>
                        <a:lstStyle/>
                        <a:p>
                          <a:endParaRPr lang="en-US"/>
                        </a:p>
                      </a:txBody>
                      <a:tcPr>
                        <a:blipFill rotWithShape="1">
                          <a:blip r:embed="rId2"/>
                          <a:stretch>
                            <a:fillRect l="-301132" t="-428226"/>
                          </a:stretch>
                        </a:blipFill>
                      </a:tcPr>
                    </a:tc>
                  </a:tr>
                </a:tbl>
              </a:graphicData>
            </a:graphic>
          </p:graphicFrame>
        </mc:Fallback>
      </mc:AlternateContent>
    </p:spTree>
    <p:extLst>
      <p:ext uri="{BB962C8B-B14F-4D97-AF65-F5344CB8AC3E}">
        <p14:creationId xmlns:p14="http://schemas.microsoft.com/office/powerpoint/2010/main" val="1364800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475</Words>
  <Application>Microsoft Office PowerPoint</Application>
  <PresentationFormat>On-screen Show (4:3)</PresentationFormat>
  <Paragraphs>189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19</cp:revision>
  <dcterms:created xsi:type="dcterms:W3CDTF">2020-03-18T04:46:58Z</dcterms:created>
  <dcterms:modified xsi:type="dcterms:W3CDTF">2020-03-20T06:12:14Z</dcterms:modified>
</cp:coreProperties>
</file>