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7" r:id="rId11"/>
    <p:sldId id="265"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5" d="100"/>
          <a:sy n="85" d="100"/>
        </p:scale>
        <p:origin x="-71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6F23F4-78F9-4BF7-A2E7-36B1629BF188}" type="datetimeFigureOut">
              <a:rPr lang="en-US" smtClean="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8296F3-A2CB-48B8-B996-7C25FC1D8BB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6F23F4-78F9-4BF7-A2E7-36B1629BF188}" type="datetimeFigureOut">
              <a:rPr lang="en-US" smtClean="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8296F3-A2CB-48B8-B996-7C25FC1D8BB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6F23F4-78F9-4BF7-A2E7-36B1629BF188}" type="datetimeFigureOut">
              <a:rPr lang="en-US" smtClean="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8296F3-A2CB-48B8-B996-7C25FC1D8BB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6F23F4-78F9-4BF7-A2E7-36B1629BF188}" type="datetimeFigureOut">
              <a:rPr lang="en-US" smtClean="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8296F3-A2CB-48B8-B996-7C25FC1D8BB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6F23F4-78F9-4BF7-A2E7-36B1629BF188}" type="datetimeFigureOut">
              <a:rPr lang="en-US" smtClean="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8296F3-A2CB-48B8-B996-7C25FC1D8BB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6F23F4-78F9-4BF7-A2E7-36B1629BF188}" type="datetimeFigureOut">
              <a:rPr lang="en-US" smtClean="0"/>
              <a:pPr/>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8296F3-A2CB-48B8-B996-7C25FC1D8BB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6F23F4-78F9-4BF7-A2E7-36B1629BF188}" type="datetimeFigureOut">
              <a:rPr lang="en-US" smtClean="0"/>
              <a:pPr/>
              <a:t>5/1/2020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48296F3-A2CB-48B8-B996-7C25FC1D8BB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6F23F4-78F9-4BF7-A2E7-36B1629BF188}" type="datetimeFigureOut">
              <a:rPr lang="en-US" smtClean="0"/>
              <a:pPr/>
              <a:t>5/1/2020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48296F3-A2CB-48B8-B996-7C25FC1D8BB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6F23F4-78F9-4BF7-A2E7-36B1629BF188}" type="datetimeFigureOut">
              <a:rPr lang="en-US" smtClean="0"/>
              <a:pPr/>
              <a:t>5/1/2020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48296F3-A2CB-48B8-B996-7C25FC1D8BB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6F23F4-78F9-4BF7-A2E7-36B1629BF188}" type="datetimeFigureOut">
              <a:rPr lang="en-US" smtClean="0"/>
              <a:pPr/>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8296F3-A2CB-48B8-B996-7C25FC1D8BB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6F23F4-78F9-4BF7-A2E7-36B1629BF188}" type="datetimeFigureOut">
              <a:rPr lang="en-US" smtClean="0"/>
              <a:pPr/>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8296F3-A2CB-48B8-B996-7C25FC1D8BB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F23F4-78F9-4BF7-A2E7-36B1629BF188}" type="datetimeFigureOut">
              <a:rPr lang="en-US" smtClean="0"/>
              <a:pPr/>
              <a:t>5/1/2020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8296F3-A2CB-48B8-B996-7C25FC1D8BB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Family demography and life chances</a:t>
            </a:r>
            <a:endParaRPr lang="en-US" b="1" dirty="0">
              <a:solidFill>
                <a:srgbClr val="FF0000"/>
              </a:solidFill>
            </a:endParaRPr>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Continued--</a:t>
            </a:r>
            <a:endParaRPr lang="en-US" b="1"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r>
              <a:rPr lang="en-US" dirty="0" smtClean="0"/>
              <a:t>B.Micro-level</a:t>
            </a:r>
            <a:r>
              <a:rPr lang="en-US" dirty="0" smtClean="0"/>
              <a:t>: Focus on the individual and his or her interactions in </a:t>
            </a:r>
            <a:r>
              <a:rPr lang="en-US" dirty="0" smtClean="0"/>
              <a:t>specific </a:t>
            </a:r>
            <a:r>
              <a:rPr lang="en-US" dirty="0" smtClean="0"/>
              <a:t>settings</a:t>
            </a:r>
            <a:r>
              <a:rPr lang="en-US" dirty="0" smtClean="0"/>
              <a:t>.</a:t>
            </a:r>
          </a:p>
          <a:p>
            <a:r>
              <a:rPr lang="en-US" dirty="0" smtClean="0"/>
              <a:t> Divorce </a:t>
            </a:r>
            <a:r>
              <a:rPr lang="en-US" dirty="0" smtClean="0"/>
              <a:t>could be reduced by teaching couples better communication skills</a:t>
            </a:r>
            <a:r>
              <a:rPr lang="en-US" dirty="0" smtClean="0"/>
              <a:t>,</a:t>
            </a:r>
          </a:p>
          <a:p>
            <a:r>
              <a:rPr lang="en-US" dirty="0" smtClean="0"/>
              <a:t> That </a:t>
            </a:r>
            <a:r>
              <a:rPr lang="en-US" dirty="0" smtClean="0"/>
              <a:t>violence can be controlled by learning to manage anger more effectively</a:t>
            </a:r>
            <a:r>
              <a:rPr lang="en-US" dirty="0" smtClean="0"/>
              <a:t>,</a:t>
            </a:r>
          </a:p>
          <a:p>
            <a:r>
              <a:rPr lang="en-US" dirty="0" smtClean="0"/>
              <a:t> </a:t>
            </a:r>
            <a:r>
              <a:rPr lang="en-US" dirty="0" smtClean="0"/>
              <a:t>   That </a:t>
            </a:r>
            <a:r>
              <a:rPr lang="en-US" dirty="0" smtClean="0"/>
              <a:t>stressed families balancing the demands of work </a:t>
            </a:r>
            <a:r>
              <a:rPr lang="en-US" dirty="0" smtClean="0"/>
              <a:t> </a:t>
            </a:r>
            <a:r>
              <a:rPr lang="en-US" dirty="0" smtClean="0"/>
              <a:t>just need to learn to manage their time better</a:t>
            </a:r>
            <a:r>
              <a:rPr lang="en-US" dirty="0" smtClean="0"/>
              <a:t>.</a:t>
            </a:r>
          </a:p>
          <a:p>
            <a:r>
              <a:rPr lang="en-US" dirty="0" smtClean="0"/>
              <a:t>  Micro-level </a:t>
            </a:r>
            <a:r>
              <a:rPr lang="en-US" dirty="0" smtClean="0"/>
              <a:t>perspective emphasizes the importance of relationship dynamics, including personal choices or constraints, but doesn’t place those family dynamics into their social context.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What Are the Outcomes or Predictors? </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 What are the outcomes or predictors in these macro studies? </a:t>
            </a:r>
          </a:p>
          <a:p>
            <a:r>
              <a:rPr lang="en-US" dirty="0" smtClean="0"/>
              <a:t>− Polygynous vs. monogamous marriage</a:t>
            </a:r>
          </a:p>
          <a:p>
            <a:r>
              <a:rPr lang="en-US" dirty="0" smtClean="0"/>
              <a:t> − Single-parent vs. two-parent family </a:t>
            </a:r>
          </a:p>
          <a:p>
            <a:r>
              <a:rPr lang="en-US" dirty="0" smtClean="0"/>
              <a:t>− Inter generational exchange</a:t>
            </a:r>
          </a:p>
          <a:p>
            <a:r>
              <a:rPr lang="en-US" dirty="0" smtClean="0"/>
              <a:t> X Co-residence of parents and adult children X Extended vs. nuclear households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Life chances </a:t>
            </a:r>
            <a:endParaRPr lang="en-US" b="1" dirty="0">
              <a:solidFill>
                <a:srgbClr val="FF0000"/>
              </a:solidFill>
            </a:endParaRPr>
          </a:p>
        </p:txBody>
      </p:sp>
      <p:sp>
        <p:nvSpPr>
          <p:cNvPr id="3" name="Content Placeholder 2"/>
          <p:cNvSpPr>
            <a:spLocks noGrp="1"/>
          </p:cNvSpPr>
          <p:nvPr>
            <p:ph idx="1"/>
          </p:nvPr>
        </p:nvSpPr>
        <p:spPr/>
        <p:txBody>
          <a:bodyPr/>
          <a:lstStyle/>
          <a:p>
            <a:r>
              <a:rPr lang="en-US" dirty="0"/>
              <a:t>Life chances is a social science theory of the opportunities each individual has to improve their quality of life. The concept was introduced by German sociologist Max Weber in the 1920s</a:t>
            </a:r>
            <a:r>
              <a:rPr lang="en-US" dirty="0" smtClean="0"/>
              <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Role of families in life course</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The concept of the life course refers to the social processes shaping individuals’ journey through life, in particular their interaction with major institutions associated with the family, work, education, and leisure.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Continued--</a:t>
            </a:r>
            <a:endParaRPr lang="en-US" dirty="0"/>
          </a:p>
        </p:txBody>
      </p:sp>
      <p:sp>
        <p:nvSpPr>
          <p:cNvPr id="3" name="Content Placeholder 2"/>
          <p:cNvSpPr>
            <a:spLocks noGrp="1"/>
          </p:cNvSpPr>
          <p:nvPr>
            <p:ph idx="1"/>
          </p:nvPr>
        </p:nvSpPr>
        <p:spPr/>
        <p:txBody>
          <a:bodyPr/>
          <a:lstStyle/>
          <a:p>
            <a:r>
              <a:rPr lang="en-US" dirty="0" smtClean="0"/>
              <a:t>Life course approaches emphasize the way in which individual trajectories and transitions are linked to the lives of significant others, with the interdependency of generations being one such example.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Continued--</a:t>
            </a:r>
            <a:endParaRPr lang="en-US" dirty="0"/>
          </a:p>
        </p:txBody>
      </p:sp>
      <p:sp>
        <p:nvSpPr>
          <p:cNvPr id="3" name="Content Placeholder 2"/>
          <p:cNvSpPr>
            <a:spLocks noGrp="1"/>
          </p:cNvSpPr>
          <p:nvPr>
            <p:ph idx="1"/>
          </p:nvPr>
        </p:nvSpPr>
        <p:spPr/>
        <p:txBody>
          <a:bodyPr/>
          <a:lstStyle/>
          <a:p>
            <a:r>
              <a:rPr lang="en-US" dirty="0" smtClean="0"/>
              <a:t>The idea of families having ”interlocking trajectories” was first explored in the work of the American sociologist </a:t>
            </a:r>
            <a:r>
              <a:rPr lang="en-US" dirty="0" smtClean="0"/>
              <a:t>Glenn Elder.</a:t>
            </a:r>
          </a:p>
          <a:p>
            <a:r>
              <a:rPr lang="en-US" dirty="0" smtClean="0"/>
              <a:t> </a:t>
            </a:r>
            <a:r>
              <a:rPr lang="en-US" dirty="0" smtClean="0"/>
              <a:t>The idea of time is a central element in the concept of the life course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Continued--</a:t>
            </a:r>
            <a:endParaRPr lang="en-US" dirty="0"/>
          </a:p>
        </p:txBody>
      </p:sp>
      <p:sp>
        <p:nvSpPr>
          <p:cNvPr id="3" name="Content Placeholder 2"/>
          <p:cNvSpPr>
            <a:spLocks noGrp="1"/>
          </p:cNvSpPr>
          <p:nvPr>
            <p:ph idx="1"/>
          </p:nvPr>
        </p:nvSpPr>
        <p:spPr/>
        <p:txBody>
          <a:bodyPr/>
          <a:lstStyle/>
          <a:p>
            <a:r>
              <a:rPr lang="en-US" dirty="0" smtClean="0"/>
              <a:t>Hareven (1982) identifies three different levels of ”time” running through the life course of any individual</a:t>
            </a:r>
            <a:r>
              <a:rPr lang="en-US" dirty="0" smtClean="0"/>
              <a:t>:</a:t>
            </a:r>
          </a:p>
          <a:p>
            <a:pPr>
              <a:buNone/>
            </a:pPr>
            <a:r>
              <a:rPr lang="en-US" dirty="0" smtClean="0"/>
              <a:t>1-</a:t>
            </a:r>
            <a:r>
              <a:rPr lang="en-US" dirty="0" smtClean="0"/>
              <a:t> familial</a:t>
            </a:r>
            <a:r>
              <a:rPr lang="en-US" dirty="0" smtClean="0"/>
              <a:t>,</a:t>
            </a:r>
          </a:p>
          <a:p>
            <a:pPr>
              <a:buNone/>
            </a:pPr>
            <a:r>
              <a:rPr lang="en-US" dirty="0" smtClean="0"/>
              <a:t>2- </a:t>
            </a:r>
            <a:r>
              <a:rPr lang="en-US" dirty="0" smtClean="0"/>
              <a:t>individual</a:t>
            </a:r>
            <a:r>
              <a:rPr lang="en-US" dirty="0" smtClean="0"/>
              <a:t>,</a:t>
            </a:r>
          </a:p>
          <a:p>
            <a:pPr>
              <a:buNone/>
            </a:pPr>
            <a:r>
              <a:rPr lang="en-US" dirty="0" smtClean="0"/>
              <a:t>3- </a:t>
            </a:r>
            <a:r>
              <a:rPr lang="en-US" dirty="0" smtClean="0"/>
              <a:t>and historical.</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Continued--</a:t>
            </a:r>
            <a:endParaRPr lang="en-US" dirty="0"/>
          </a:p>
        </p:txBody>
      </p:sp>
      <p:sp>
        <p:nvSpPr>
          <p:cNvPr id="3" name="Content Placeholder 2"/>
          <p:cNvSpPr>
            <a:spLocks noGrp="1"/>
          </p:cNvSpPr>
          <p:nvPr>
            <p:ph idx="1"/>
          </p:nvPr>
        </p:nvSpPr>
        <p:spPr/>
        <p:txBody>
          <a:bodyPr/>
          <a:lstStyle/>
          <a:p>
            <a:r>
              <a:rPr lang="en-US" dirty="0" smtClean="0"/>
              <a:t>Family time refers to the timing of events such as marriage which involve the individual moving into new family based roles such as spouse or parent.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Continued--</a:t>
            </a:r>
            <a:endParaRPr lang="en-US" dirty="0"/>
          </a:p>
        </p:txBody>
      </p:sp>
      <p:sp>
        <p:nvSpPr>
          <p:cNvPr id="3" name="Content Placeholder 2"/>
          <p:cNvSpPr>
            <a:spLocks noGrp="1"/>
          </p:cNvSpPr>
          <p:nvPr>
            <p:ph idx="1"/>
          </p:nvPr>
        </p:nvSpPr>
        <p:spPr/>
        <p:txBody>
          <a:bodyPr/>
          <a:lstStyle/>
          <a:p>
            <a:r>
              <a:rPr lang="en-US" dirty="0" smtClean="0"/>
              <a:t>Individual time is closely linked with family time, given the links between individual transitions and collective family based transitions.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Continued--</a:t>
            </a:r>
            <a:endParaRPr lang="en-US" dirty="0"/>
          </a:p>
        </p:txBody>
      </p:sp>
      <p:sp>
        <p:nvSpPr>
          <p:cNvPr id="3" name="Content Placeholder 2"/>
          <p:cNvSpPr>
            <a:spLocks noGrp="1"/>
          </p:cNvSpPr>
          <p:nvPr>
            <p:ph idx="1"/>
          </p:nvPr>
        </p:nvSpPr>
        <p:spPr/>
        <p:txBody>
          <a:bodyPr/>
          <a:lstStyle/>
          <a:p>
            <a:r>
              <a:rPr lang="en-US" dirty="0" smtClean="0"/>
              <a:t>Historical time refers to more general institutional changes in society, including demographic, economic, and socio legal</a:t>
            </a:r>
            <a:r>
              <a:rPr lang="en-US" dirty="0" smtClean="0"/>
              <a:t>.</a:t>
            </a:r>
            <a:r>
              <a:rPr lang="en-US" dirty="0" smtClean="0"/>
              <a:t> </a:t>
            </a:r>
            <a:endParaRPr lang="en-US" dirty="0" smtClean="0"/>
          </a:p>
          <a:p>
            <a:r>
              <a:rPr lang="en-US" dirty="0" smtClean="0"/>
              <a:t>Hareven </a:t>
            </a:r>
            <a:r>
              <a:rPr lang="en-US" dirty="0" smtClean="0"/>
              <a:t>argues that an understanding of the synchronization of these different levels of time is essential to the investigation of the relationship between individual lives and wider processes of social change.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Family demography</a:t>
            </a:r>
            <a:endParaRPr lang="en-US" b="1"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a:t>Demography is the study of population characteristics and </a:t>
            </a:r>
            <a:r>
              <a:rPr lang="en-US" dirty="0" smtClean="0"/>
              <a:t>change.</a:t>
            </a:r>
          </a:p>
          <a:p>
            <a:r>
              <a:rPr lang="en-US" dirty="0" smtClean="0"/>
              <a:t> While </a:t>
            </a:r>
            <a:r>
              <a:rPr lang="en-US" dirty="0"/>
              <a:t>family demographers focus on the intergenerational and gender ties that bind individuals into households and family units. </a:t>
            </a:r>
            <a:endParaRPr lang="en-US" dirty="0" smtClean="0"/>
          </a:p>
          <a:p>
            <a:r>
              <a:rPr lang="en-US" dirty="0" smtClean="0"/>
              <a:t>As </a:t>
            </a:r>
            <a:r>
              <a:rPr lang="en-US" dirty="0"/>
              <a:t>Goldscheider (1995) has noted, demographers study family change to understand both individual and societal behavior: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Continued--</a:t>
            </a:r>
            <a:endParaRPr lang="en-US" dirty="0"/>
          </a:p>
        </p:txBody>
      </p:sp>
      <p:sp>
        <p:nvSpPr>
          <p:cNvPr id="3" name="Content Placeholder 2"/>
          <p:cNvSpPr>
            <a:spLocks noGrp="1"/>
          </p:cNvSpPr>
          <p:nvPr>
            <p:ph idx="1"/>
          </p:nvPr>
        </p:nvSpPr>
        <p:spPr/>
        <p:txBody>
          <a:bodyPr/>
          <a:lstStyle/>
          <a:p>
            <a:r>
              <a:rPr lang="en-US" dirty="0" smtClean="0"/>
              <a:t>Life course research has also underlined the variability of expectations and patterns of support, with patterns of generational assistance shaped by values and experiences that evolve throughout life.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Continued--</a:t>
            </a:r>
            <a:endParaRPr lang="en-US" dirty="0"/>
          </a:p>
        </p:txBody>
      </p:sp>
      <p:sp>
        <p:nvSpPr>
          <p:cNvPr id="3" name="Content Placeholder 2"/>
          <p:cNvSpPr>
            <a:spLocks noGrp="1"/>
          </p:cNvSpPr>
          <p:nvPr>
            <p:ph idx="1"/>
          </p:nvPr>
        </p:nvSpPr>
        <p:spPr/>
        <p:txBody>
          <a:bodyPr/>
          <a:lstStyle/>
          <a:p>
            <a:r>
              <a:rPr lang="en-US" dirty="0" smtClean="0"/>
              <a:t>The life course approach has been highly influential in research on the family life of older people, with the idea of linked lives demonstrating how expectations about giving and receiving support are part of a continuing interaction among parents, children, and other kin over their lives as they move through time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Continued--</a:t>
            </a:r>
            <a:endParaRPr lang="en-US" dirty="0"/>
          </a:p>
        </p:txBody>
      </p:sp>
      <p:sp>
        <p:nvSpPr>
          <p:cNvPr id="3" name="Content Placeholder 2"/>
          <p:cNvSpPr>
            <a:spLocks noGrp="1"/>
          </p:cNvSpPr>
          <p:nvPr>
            <p:ph idx="1"/>
          </p:nvPr>
        </p:nvSpPr>
        <p:spPr/>
        <p:txBody>
          <a:bodyPr/>
          <a:lstStyle/>
          <a:p>
            <a:r>
              <a:rPr lang="en-US" dirty="0" smtClean="0"/>
              <a:t>The life course is itself now stretched over a longer period of time, given substantial improvements in life expectancy in most western countries. Associated with this have been significant changes in family life over the past century.</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Continued--</a:t>
            </a:r>
            <a:endParaRPr lang="en-US" dirty="0"/>
          </a:p>
        </p:txBody>
      </p:sp>
      <p:sp>
        <p:nvSpPr>
          <p:cNvPr id="3" name="Content Placeholder 2"/>
          <p:cNvSpPr>
            <a:spLocks noGrp="1"/>
          </p:cNvSpPr>
          <p:nvPr>
            <p:ph idx="1"/>
          </p:nvPr>
        </p:nvSpPr>
        <p:spPr/>
        <p:txBody>
          <a:bodyPr/>
          <a:lstStyle/>
          <a:p>
            <a:r>
              <a:rPr lang="en-US" dirty="0" smtClean="0"/>
              <a:t>Given greater longevity, multi-generational ties have assumed much greater importance for securing wellbeing and support for individuals over the life course. At the same time, the diver </a:t>
            </a:r>
            <a:r>
              <a:rPr lang="en-US" dirty="0" err="1" smtClean="0"/>
              <a:t>sity</a:t>
            </a:r>
            <a:r>
              <a:rPr lang="en-US" dirty="0" smtClean="0"/>
              <a:t> of family ties must also be acknowledged.</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Continued--</a:t>
            </a:r>
            <a:endParaRPr lang="en-US" b="1"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dirty="0" smtClean="0"/>
              <a:t>The key point to acknowledge here is the dynamic process involved with different age groups both influencing the shape of the life course, while themselves being affected by changes operating at an institutional level. </a:t>
            </a:r>
            <a:endParaRPr lang="en-US" dirty="0" smtClean="0"/>
          </a:p>
          <a:p>
            <a:r>
              <a:rPr lang="en-US" dirty="0" smtClean="0"/>
              <a:t>Families </a:t>
            </a:r>
            <a:r>
              <a:rPr lang="en-US" dirty="0" smtClean="0"/>
              <a:t>with their connecting intergenerational bonds will remain at the center of this process, and are themselves likely to contribute to what will be a major area of social change in the years ahead.</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Continued--</a:t>
            </a:r>
            <a:endParaRPr lang="en-US" b="1" dirty="0">
              <a:solidFill>
                <a:srgbClr val="FF0000"/>
              </a:solidFill>
            </a:endParaRPr>
          </a:p>
        </p:txBody>
      </p:sp>
      <p:sp>
        <p:nvSpPr>
          <p:cNvPr id="3" name="Content Placeholder 2"/>
          <p:cNvSpPr>
            <a:spLocks noGrp="1"/>
          </p:cNvSpPr>
          <p:nvPr>
            <p:ph idx="1"/>
          </p:nvPr>
        </p:nvSpPr>
        <p:spPr/>
        <p:txBody>
          <a:bodyPr/>
          <a:lstStyle/>
          <a:p>
            <a:r>
              <a:rPr lang="en-US" dirty="0"/>
              <a:t>why individuals behave as they do toward each </a:t>
            </a:r>
            <a:r>
              <a:rPr lang="en-US" dirty="0" smtClean="0"/>
              <a:t>other</a:t>
            </a:r>
          </a:p>
          <a:p>
            <a:r>
              <a:rPr lang="en-US" dirty="0" smtClean="0"/>
              <a:t> </a:t>
            </a:r>
            <a:r>
              <a:rPr lang="en-US" dirty="0"/>
              <a:t>and why, once those individual behaviors are aggregated into nations (or other units), </a:t>
            </a:r>
            <a:endParaRPr lang="en-US" dirty="0" smtClean="0"/>
          </a:p>
          <a:p>
            <a:r>
              <a:rPr lang="en-US" dirty="0" smtClean="0"/>
              <a:t>societies </a:t>
            </a:r>
            <a:r>
              <a:rPr lang="en-US" dirty="0"/>
              <a:t>are similar or dissimilar in their family configurations as well as in their economic, political, and cultural institutions.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Continued--</a:t>
            </a:r>
            <a:endParaRPr lang="en-US" dirty="0"/>
          </a:p>
        </p:txBody>
      </p:sp>
      <p:sp>
        <p:nvSpPr>
          <p:cNvPr id="3" name="Content Placeholder 2"/>
          <p:cNvSpPr>
            <a:spLocks noGrp="1"/>
          </p:cNvSpPr>
          <p:nvPr>
            <p:ph idx="1"/>
          </p:nvPr>
        </p:nvSpPr>
        <p:spPr/>
        <p:txBody>
          <a:bodyPr>
            <a:normAutofit fontScale="92500" lnSpcReduction="10000"/>
          </a:bodyPr>
          <a:lstStyle/>
          <a:p>
            <a:r>
              <a:rPr lang="en-US" dirty="0"/>
              <a:t>Family demography is a subfield of demography and is the study of the changing nature of intergenerational and gender ties that bind individuals into households and family units</a:t>
            </a:r>
            <a:r>
              <a:rPr lang="en-US" dirty="0" smtClean="0"/>
              <a:t>.</a:t>
            </a:r>
          </a:p>
          <a:p>
            <a:r>
              <a:rPr lang="en-US" dirty="0" smtClean="0"/>
              <a:t> </a:t>
            </a:r>
            <a:r>
              <a:rPr lang="en-US" dirty="0"/>
              <a:t>The core of family demography uses basic demo graphic information collected about household members, including the numbers of members, their relationships to each other, and each per son’s sex, age, and marital status, to describe the composition of families and households.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Continued--</a:t>
            </a:r>
            <a:endParaRPr lang="en-US" dirty="0"/>
          </a:p>
        </p:txBody>
      </p:sp>
      <p:sp>
        <p:nvSpPr>
          <p:cNvPr id="3" name="Content Placeholder 2"/>
          <p:cNvSpPr>
            <a:spLocks noGrp="1"/>
          </p:cNvSpPr>
          <p:nvPr>
            <p:ph idx="1"/>
          </p:nvPr>
        </p:nvSpPr>
        <p:spPr/>
        <p:txBody>
          <a:bodyPr>
            <a:normAutofit fontScale="92500" lnSpcReduction="20000"/>
          </a:bodyPr>
          <a:lstStyle/>
          <a:p>
            <a:r>
              <a:rPr lang="en-US" dirty="0"/>
              <a:t>Family composition is the result of demographic processes or family related events such as marriage, divorce, and fertility or childbearing. Changes in the timing, number, and sequences of these events transform family and household composition</a:t>
            </a:r>
            <a:r>
              <a:rPr lang="en-US" dirty="0" smtClean="0"/>
              <a:t>.</a:t>
            </a:r>
          </a:p>
          <a:p>
            <a:r>
              <a:rPr lang="en-US" dirty="0" smtClean="0"/>
              <a:t> </a:t>
            </a:r>
            <a:r>
              <a:rPr lang="en-US" dirty="0"/>
              <a:t>Family demographers aggregate the composition and processes of individual families into larger units (e.g., nations, states, counties, neighborhoods) to examine family change in societies and other units.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Continued--</a:t>
            </a:r>
            <a:endParaRPr lang="en-US" dirty="0"/>
          </a:p>
        </p:txBody>
      </p:sp>
      <p:sp>
        <p:nvSpPr>
          <p:cNvPr id="3" name="Content Placeholder 2"/>
          <p:cNvSpPr>
            <a:spLocks noGrp="1"/>
          </p:cNvSpPr>
          <p:nvPr>
            <p:ph idx="1"/>
          </p:nvPr>
        </p:nvSpPr>
        <p:spPr/>
        <p:txBody>
          <a:bodyPr/>
          <a:lstStyle/>
          <a:p>
            <a:r>
              <a:rPr lang="en-US" dirty="0"/>
              <a:t>They aggregate them separately by other social and economic groups (e.g., racial and ethnic groups, poor families, immigrants) and by countries to examine family variation</a:t>
            </a:r>
            <a:r>
              <a:rPr lang="en-US" dirty="0" smtClean="0"/>
              <a:t>.</a:t>
            </a:r>
          </a:p>
          <a:p>
            <a:r>
              <a:rPr lang="en-US" dirty="0" smtClean="0"/>
              <a:t> </a:t>
            </a:r>
            <a:r>
              <a:rPr lang="en-US" dirty="0"/>
              <a:t>Thus, family demographers study family change and variation to understand both individual and societal behavior.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Definition </a:t>
            </a:r>
            <a:endParaRPr lang="en-US" b="1" dirty="0">
              <a:solidFill>
                <a:srgbClr val="FF0000"/>
              </a:solidFill>
            </a:endParaRPr>
          </a:p>
        </p:txBody>
      </p:sp>
      <p:sp>
        <p:nvSpPr>
          <p:cNvPr id="3" name="Content Placeholder 2"/>
          <p:cNvSpPr>
            <a:spLocks noGrp="1"/>
          </p:cNvSpPr>
          <p:nvPr>
            <p:ph idx="1"/>
          </p:nvPr>
        </p:nvSpPr>
        <p:spPr/>
        <p:txBody>
          <a:bodyPr/>
          <a:lstStyle/>
          <a:p>
            <a:r>
              <a:rPr lang="en-US" dirty="0"/>
              <a:t>Family demography is the study of the composition of families and of the transitions individuals make into and out of various types of families</a:t>
            </a:r>
            <a:r>
              <a:rPr lang="en-US" dirty="0" smtClean="0"/>
              <a:t>.</a:t>
            </a:r>
          </a:p>
          <a:p>
            <a:r>
              <a:rPr lang="en-US" dirty="0"/>
              <a:t> Family composition includes factors such as the number of family members, their ages, marital and cohabitation status, and relationship to other family members.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Demographic Approach to the Family</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Interest in how vital rates and population distribution affect kinship structures</a:t>
            </a:r>
          </a:p>
          <a:p>
            <a:r>
              <a:rPr lang="en-US" dirty="0" smtClean="0"/>
              <a:t> − Use of demographic methods to study family behavior  Interest in how kinship structure affects vital rates and population distribution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Two Perspectives on the Family</a:t>
            </a:r>
            <a:endParaRPr lang="en-US" b="1"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A “macro” perspective</a:t>
            </a:r>
          </a:p>
          <a:p>
            <a:r>
              <a:rPr lang="en-US" dirty="0" smtClean="0"/>
              <a:t> − Study family and kinship structure</a:t>
            </a:r>
          </a:p>
          <a:p>
            <a:r>
              <a:rPr lang="en-US" dirty="0" smtClean="0"/>
              <a:t> X Co-residence</a:t>
            </a:r>
          </a:p>
          <a:p>
            <a:r>
              <a:rPr lang="en-US" dirty="0" smtClean="0"/>
              <a:t> X Timing of marriage, divorce, parenthood</a:t>
            </a:r>
          </a:p>
          <a:p>
            <a:r>
              <a:rPr lang="en-US" dirty="0" smtClean="0"/>
              <a:t> X Spacing of children</a:t>
            </a:r>
          </a:p>
          <a:p>
            <a:r>
              <a:rPr lang="en-US" dirty="0" smtClean="0"/>
              <a:t>  Health researchers who take a macro perspective</a:t>
            </a:r>
          </a:p>
          <a:p>
            <a:r>
              <a:rPr lang="en-US" dirty="0" smtClean="0"/>
              <a:t> − Use family structure as predictors of health outcomes</a:t>
            </a:r>
          </a:p>
          <a:p>
            <a:r>
              <a:rPr lang="en-US" dirty="0" smtClean="0"/>
              <a:t> X Do children from single-parent families have poorer health?</a:t>
            </a:r>
          </a:p>
          <a:p>
            <a:r>
              <a:rPr lang="en-US" dirty="0" smtClean="0"/>
              <a:t> − Use health to predict family structure</a:t>
            </a:r>
          </a:p>
          <a:p>
            <a:r>
              <a:rPr lang="en-US" dirty="0" smtClean="0"/>
              <a:t> X Are healthy people more likely to marry?</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1018</Words>
  <Application>Microsoft Office PowerPoint</Application>
  <PresentationFormat>On-screen Show (4:3)</PresentationFormat>
  <Paragraphs>79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Family demography and life chances</vt:lpstr>
      <vt:lpstr>Family demography</vt:lpstr>
      <vt:lpstr>Continued--</vt:lpstr>
      <vt:lpstr>Continued--</vt:lpstr>
      <vt:lpstr>Continued--</vt:lpstr>
      <vt:lpstr>Continued--</vt:lpstr>
      <vt:lpstr>Definition </vt:lpstr>
      <vt:lpstr>Demographic Approach to the Family</vt:lpstr>
      <vt:lpstr>Two Perspectives on the Family</vt:lpstr>
      <vt:lpstr>Continued--</vt:lpstr>
      <vt:lpstr>What Are the Outcomes or Predictors? </vt:lpstr>
      <vt:lpstr>Life chances </vt:lpstr>
      <vt:lpstr>Role of families in life course</vt:lpstr>
      <vt:lpstr>Continued--</vt:lpstr>
      <vt:lpstr>Continued--</vt:lpstr>
      <vt:lpstr>Continued--</vt:lpstr>
      <vt:lpstr>Continued--</vt:lpstr>
      <vt:lpstr>Continued--</vt:lpstr>
      <vt:lpstr>Continued--</vt:lpstr>
      <vt:lpstr>Continued--</vt:lpstr>
      <vt:lpstr>Continued--</vt:lpstr>
      <vt:lpstr>Continued--</vt:lpstr>
      <vt:lpstr>Continued--</vt:lpstr>
      <vt:lpstr>Continued--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demography and life chances</dc:title>
  <dc:creator>JAFFAR</dc:creator>
  <cp:lastModifiedBy>JAFFAR</cp:lastModifiedBy>
  <cp:revision>2</cp:revision>
  <dcterms:created xsi:type="dcterms:W3CDTF">2020-05-01T12:37:59Z</dcterms:created>
  <dcterms:modified xsi:type="dcterms:W3CDTF">2020-05-01T16:25:51Z</dcterms:modified>
</cp:coreProperties>
</file>