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60" r:id="rId6"/>
    <p:sldId id="261" r:id="rId7"/>
    <p:sldId id="262" r:id="rId8"/>
    <p:sldId id="272" r:id="rId9"/>
    <p:sldId id="263" r:id="rId10"/>
    <p:sldId id="265" r:id="rId11"/>
    <p:sldId id="264" r:id="rId12"/>
    <p:sldId id="266"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F02C3B-9E9B-4405-8B51-C3639A7BAFF1}"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C61B8068-9571-4928-802C-F328B7987508}">
      <dgm:prSet/>
      <dgm:spPr/>
      <dgm:t>
        <a:bodyPr/>
        <a:lstStyle/>
        <a:p>
          <a:r>
            <a:rPr lang="en-US"/>
            <a:t>ROLE STORMING-</a:t>
          </a:r>
          <a:r>
            <a:rPr lang="en-US" b="0" i="0"/>
            <a:t>is a practical approach to considering what someone else might do in a similar situation. It is recommended that you engage role storming sessions with someone you trust, with a bit of favorable judgment</a:t>
          </a:r>
          <a:endParaRPr lang="en-US"/>
        </a:p>
      </dgm:t>
    </dgm:pt>
    <dgm:pt modelId="{AA07A2CF-1F1A-4837-BE53-234FF70104AC}" type="parTrans" cxnId="{66812D45-6039-4FF5-B638-D97E41763EB7}">
      <dgm:prSet/>
      <dgm:spPr/>
      <dgm:t>
        <a:bodyPr/>
        <a:lstStyle/>
        <a:p>
          <a:endParaRPr lang="en-US"/>
        </a:p>
      </dgm:t>
    </dgm:pt>
    <dgm:pt modelId="{F35883F0-EA46-4C29-A679-E919D953C7D6}" type="sibTrans" cxnId="{66812D45-6039-4FF5-B638-D97E41763EB7}">
      <dgm:prSet/>
      <dgm:spPr/>
      <dgm:t>
        <a:bodyPr/>
        <a:lstStyle/>
        <a:p>
          <a:endParaRPr lang="en-US"/>
        </a:p>
      </dgm:t>
    </dgm:pt>
    <dgm:pt modelId="{60C0469F-F2FF-4E81-80DB-6D0D223FE954}">
      <dgm:prSet/>
      <dgm:spPr/>
      <dgm:t>
        <a:bodyPr/>
        <a:lstStyle/>
        <a:p>
          <a:r>
            <a:rPr lang="en-US"/>
            <a:t>STEP LEDDER STORMING-</a:t>
          </a:r>
          <a:r>
            <a:rPr lang="en-US" b="0" i="0"/>
            <a:t>is a modern concept to exercise teams and classes that are not adequately communicative or expressive. The drill follows the course of defining a problem or challenge to a group and then directing all but two members to leave the room. First, the two members are asked to share their ideas; then, a third member is called back in the place to share his/her input exclusively. This process is repeated with the rest of the members entering the room, one by one, and filling the room back up. Through this technique, every member can participate in the brainstorming</a:t>
          </a:r>
          <a:endParaRPr lang="en-US"/>
        </a:p>
      </dgm:t>
    </dgm:pt>
    <dgm:pt modelId="{865DEDE6-8DD6-4F3A-91CC-CEC7678D594C}" type="parTrans" cxnId="{F30D2461-8BD4-44C5-A3E0-7D4B60E20043}">
      <dgm:prSet/>
      <dgm:spPr/>
      <dgm:t>
        <a:bodyPr/>
        <a:lstStyle/>
        <a:p>
          <a:endParaRPr lang="en-US"/>
        </a:p>
      </dgm:t>
    </dgm:pt>
    <dgm:pt modelId="{D26F8970-4EF5-4E38-8A13-1387EE4EF3AB}" type="sibTrans" cxnId="{F30D2461-8BD4-44C5-A3E0-7D4B60E20043}">
      <dgm:prSet/>
      <dgm:spPr/>
      <dgm:t>
        <a:bodyPr/>
        <a:lstStyle/>
        <a:p>
          <a:endParaRPr lang="en-US"/>
        </a:p>
      </dgm:t>
    </dgm:pt>
    <dgm:pt modelId="{5DE46BF7-27A2-45B8-9CE5-3102E24BC6C7}" type="pres">
      <dgm:prSet presAssocID="{6AF02C3B-9E9B-4405-8B51-C3639A7BAFF1}" presName="Name0" presStyleCnt="0">
        <dgm:presLayoutVars>
          <dgm:dir/>
          <dgm:resizeHandles val="exact"/>
        </dgm:presLayoutVars>
      </dgm:prSet>
      <dgm:spPr/>
    </dgm:pt>
    <dgm:pt modelId="{233CEBFE-F82F-4894-B3AA-CE48AD4007E8}" type="pres">
      <dgm:prSet presAssocID="{C61B8068-9571-4928-802C-F328B7987508}" presName="node" presStyleLbl="node1" presStyleIdx="0" presStyleCnt="2">
        <dgm:presLayoutVars>
          <dgm:bulletEnabled val="1"/>
        </dgm:presLayoutVars>
      </dgm:prSet>
      <dgm:spPr/>
    </dgm:pt>
    <dgm:pt modelId="{C5C14514-9C7A-4752-9ABF-46DFA68F308B}" type="pres">
      <dgm:prSet presAssocID="{F35883F0-EA46-4C29-A679-E919D953C7D6}" presName="sibTrans" presStyleLbl="sibTrans2D1" presStyleIdx="0" presStyleCnt="1"/>
      <dgm:spPr/>
    </dgm:pt>
    <dgm:pt modelId="{46A0B29A-CB12-43A3-9927-1E4B50DC8A13}" type="pres">
      <dgm:prSet presAssocID="{F35883F0-EA46-4C29-A679-E919D953C7D6}" presName="connectorText" presStyleLbl="sibTrans2D1" presStyleIdx="0" presStyleCnt="1"/>
      <dgm:spPr/>
    </dgm:pt>
    <dgm:pt modelId="{E619CD17-CDFC-4997-B114-3A7CE30F8C9D}" type="pres">
      <dgm:prSet presAssocID="{60C0469F-F2FF-4E81-80DB-6D0D223FE954}" presName="node" presStyleLbl="node1" presStyleIdx="1" presStyleCnt="2">
        <dgm:presLayoutVars>
          <dgm:bulletEnabled val="1"/>
        </dgm:presLayoutVars>
      </dgm:prSet>
      <dgm:spPr/>
    </dgm:pt>
  </dgm:ptLst>
  <dgm:cxnLst>
    <dgm:cxn modelId="{DF563B13-6011-42BF-834B-6229F76E6676}" type="presOf" srcId="{60C0469F-F2FF-4E81-80DB-6D0D223FE954}" destId="{E619CD17-CDFC-4997-B114-3A7CE30F8C9D}" srcOrd="0" destOrd="0" presId="urn:microsoft.com/office/officeart/2005/8/layout/process1"/>
    <dgm:cxn modelId="{C10F733B-4D40-44F7-948F-D4F63AB08DFD}" type="presOf" srcId="{C61B8068-9571-4928-802C-F328B7987508}" destId="{233CEBFE-F82F-4894-B3AA-CE48AD4007E8}" srcOrd="0" destOrd="0" presId="urn:microsoft.com/office/officeart/2005/8/layout/process1"/>
    <dgm:cxn modelId="{F30D2461-8BD4-44C5-A3E0-7D4B60E20043}" srcId="{6AF02C3B-9E9B-4405-8B51-C3639A7BAFF1}" destId="{60C0469F-F2FF-4E81-80DB-6D0D223FE954}" srcOrd="1" destOrd="0" parTransId="{865DEDE6-8DD6-4F3A-91CC-CEC7678D594C}" sibTransId="{D26F8970-4EF5-4E38-8A13-1387EE4EF3AB}"/>
    <dgm:cxn modelId="{66812D45-6039-4FF5-B638-D97E41763EB7}" srcId="{6AF02C3B-9E9B-4405-8B51-C3639A7BAFF1}" destId="{C61B8068-9571-4928-802C-F328B7987508}" srcOrd="0" destOrd="0" parTransId="{AA07A2CF-1F1A-4837-BE53-234FF70104AC}" sibTransId="{F35883F0-EA46-4C29-A679-E919D953C7D6}"/>
    <dgm:cxn modelId="{9FFFE173-9427-4E80-92DA-7DBDE6B7DC77}" type="presOf" srcId="{F35883F0-EA46-4C29-A679-E919D953C7D6}" destId="{C5C14514-9C7A-4752-9ABF-46DFA68F308B}" srcOrd="0" destOrd="0" presId="urn:microsoft.com/office/officeart/2005/8/layout/process1"/>
    <dgm:cxn modelId="{811CC575-8CC0-42C0-BB01-839626DA90F5}" type="presOf" srcId="{6AF02C3B-9E9B-4405-8B51-C3639A7BAFF1}" destId="{5DE46BF7-27A2-45B8-9CE5-3102E24BC6C7}" srcOrd="0" destOrd="0" presId="urn:microsoft.com/office/officeart/2005/8/layout/process1"/>
    <dgm:cxn modelId="{030E549A-60D3-4201-B46D-D7562A598353}" type="presOf" srcId="{F35883F0-EA46-4C29-A679-E919D953C7D6}" destId="{46A0B29A-CB12-43A3-9927-1E4B50DC8A13}" srcOrd="1" destOrd="0" presId="urn:microsoft.com/office/officeart/2005/8/layout/process1"/>
    <dgm:cxn modelId="{659839E2-58B1-462D-BDE5-493639402712}" type="presParOf" srcId="{5DE46BF7-27A2-45B8-9CE5-3102E24BC6C7}" destId="{233CEBFE-F82F-4894-B3AA-CE48AD4007E8}" srcOrd="0" destOrd="0" presId="urn:microsoft.com/office/officeart/2005/8/layout/process1"/>
    <dgm:cxn modelId="{1AFEEBB6-EBC3-4A0F-8016-C676884CB771}" type="presParOf" srcId="{5DE46BF7-27A2-45B8-9CE5-3102E24BC6C7}" destId="{C5C14514-9C7A-4752-9ABF-46DFA68F308B}" srcOrd="1" destOrd="0" presId="urn:microsoft.com/office/officeart/2005/8/layout/process1"/>
    <dgm:cxn modelId="{A013DEFC-F08A-404B-A3EE-4E3D17D14E6C}" type="presParOf" srcId="{C5C14514-9C7A-4752-9ABF-46DFA68F308B}" destId="{46A0B29A-CB12-43A3-9927-1E4B50DC8A13}" srcOrd="0" destOrd="0" presId="urn:microsoft.com/office/officeart/2005/8/layout/process1"/>
    <dgm:cxn modelId="{013F99AD-E3E7-4D96-9BFB-190CCDB80B10}" type="presParOf" srcId="{5DE46BF7-27A2-45B8-9CE5-3102E24BC6C7}" destId="{E619CD17-CDFC-4997-B114-3A7CE30F8C9D}"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CEBFE-F82F-4894-B3AA-CE48AD4007E8}">
      <dsp:nvSpPr>
        <dsp:cNvPr id="0" name=""/>
        <dsp:cNvSpPr/>
      </dsp:nvSpPr>
      <dsp:spPr>
        <a:xfrm>
          <a:off x="2053" y="61052"/>
          <a:ext cx="4379788" cy="42292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ROLE STORMING-</a:t>
          </a:r>
          <a:r>
            <a:rPr lang="en-US" sz="1800" b="0" i="0" kern="1200"/>
            <a:t>is a practical approach to considering what someone else might do in a similar situation. It is recommended that you engage role storming sessions with someone you trust, with a bit of favorable judgment</a:t>
          </a:r>
          <a:endParaRPr lang="en-US" sz="1800" kern="1200"/>
        </a:p>
      </dsp:txBody>
      <dsp:txXfrm>
        <a:off x="125923" y="184922"/>
        <a:ext cx="4132048" cy="3981493"/>
      </dsp:txXfrm>
    </dsp:sp>
    <dsp:sp modelId="{C5C14514-9C7A-4752-9ABF-46DFA68F308B}">
      <dsp:nvSpPr>
        <dsp:cNvPr id="0" name=""/>
        <dsp:cNvSpPr/>
      </dsp:nvSpPr>
      <dsp:spPr>
        <a:xfrm>
          <a:off x="4819821" y="1632575"/>
          <a:ext cx="928515" cy="108618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819821" y="1849812"/>
        <a:ext cx="649961" cy="651713"/>
      </dsp:txXfrm>
    </dsp:sp>
    <dsp:sp modelId="{E619CD17-CDFC-4997-B114-3A7CE30F8C9D}">
      <dsp:nvSpPr>
        <dsp:cNvPr id="0" name=""/>
        <dsp:cNvSpPr/>
      </dsp:nvSpPr>
      <dsp:spPr>
        <a:xfrm>
          <a:off x="6133757" y="61052"/>
          <a:ext cx="4379788" cy="42292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STEP LEDDER STORMING-</a:t>
          </a:r>
          <a:r>
            <a:rPr lang="en-US" sz="1800" b="0" i="0" kern="1200"/>
            <a:t>is a modern concept to exercise teams and classes that are not adequately communicative or expressive. The drill follows the course of defining a problem or challenge to a group and then directing all but two members to leave the room. First, the two members are asked to share their ideas; then, a third member is called back in the place to share his/her input exclusively. This process is repeated with the rest of the members entering the room, one by one, and filling the room back up. Through this technique, every member can participate in the brainstorming</a:t>
          </a:r>
          <a:endParaRPr lang="en-US" sz="1800" kern="1200"/>
        </a:p>
      </dsp:txBody>
      <dsp:txXfrm>
        <a:off x="6257627" y="184922"/>
        <a:ext cx="4132048" cy="398149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73B70-3784-4D0D-8C3B-D0096F2D7F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0E4511-AAA3-4D22-AB90-246B6DEEBB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5EA2636-9D7A-431E-94DD-0A00381BF273}"/>
              </a:ext>
            </a:extLst>
          </p:cNvPr>
          <p:cNvSpPr>
            <a:spLocks noGrp="1"/>
          </p:cNvSpPr>
          <p:nvPr>
            <p:ph type="dt" sz="half" idx="10"/>
          </p:nvPr>
        </p:nvSpPr>
        <p:spPr/>
        <p:txBody>
          <a:bodyPr/>
          <a:lstStyle/>
          <a:p>
            <a:fld id="{310E803E-46F0-4237-B957-6FF41B39F6B0}" type="datetimeFigureOut">
              <a:rPr lang="en-US" smtClean="0"/>
              <a:t>1/21/2021</a:t>
            </a:fld>
            <a:endParaRPr lang="en-US"/>
          </a:p>
        </p:txBody>
      </p:sp>
      <p:sp>
        <p:nvSpPr>
          <p:cNvPr id="5" name="Footer Placeholder 4">
            <a:extLst>
              <a:ext uri="{FF2B5EF4-FFF2-40B4-BE49-F238E27FC236}">
                <a16:creationId xmlns:a16="http://schemas.microsoft.com/office/drawing/2014/main" id="{3FE03742-B1CA-4ECB-88CE-C7B30E1572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AC5ACD-33E3-47CD-AA91-169E56922E02}"/>
              </a:ext>
            </a:extLst>
          </p:cNvPr>
          <p:cNvSpPr>
            <a:spLocks noGrp="1"/>
          </p:cNvSpPr>
          <p:nvPr>
            <p:ph type="sldNum" sz="quarter" idx="12"/>
          </p:nvPr>
        </p:nvSpPr>
        <p:spPr/>
        <p:txBody>
          <a:bodyPr/>
          <a:lstStyle/>
          <a:p>
            <a:fld id="{52EEE542-7159-4CAC-8B80-06D5E215DD6B}" type="slidenum">
              <a:rPr lang="en-US" smtClean="0"/>
              <a:t>‹#›</a:t>
            </a:fld>
            <a:endParaRPr lang="en-US"/>
          </a:p>
        </p:txBody>
      </p:sp>
    </p:spTree>
    <p:extLst>
      <p:ext uri="{BB962C8B-B14F-4D97-AF65-F5344CB8AC3E}">
        <p14:creationId xmlns:p14="http://schemas.microsoft.com/office/powerpoint/2010/main" val="2842620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C6B1E-BDB1-4561-A1FD-F87251AA31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927C70-8D14-48CC-8A39-1899040BE9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B176D5-425F-4BC3-B81E-C06CB363C6ED}"/>
              </a:ext>
            </a:extLst>
          </p:cNvPr>
          <p:cNvSpPr>
            <a:spLocks noGrp="1"/>
          </p:cNvSpPr>
          <p:nvPr>
            <p:ph type="dt" sz="half" idx="10"/>
          </p:nvPr>
        </p:nvSpPr>
        <p:spPr/>
        <p:txBody>
          <a:bodyPr/>
          <a:lstStyle/>
          <a:p>
            <a:fld id="{310E803E-46F0-4237-B957-6FF41B39F6B0}" type="datetimeFigureOut">
              <a:rPr lang="en-US" smtClean="0"/>
              <a:t>1/21/2021</a:t>
            </a:fld>
            <a:endParaRPr lang="en-US"/>
          </a:p>
        </p:txBody>
      </p:sp>
      <p:sp>
        <p:nvSpPr>
          <p:cNvPr id="5" name="Footer Placeholder 4">
            <a:extLst>
              <a:ext uri="{FF2B5EF4-FFF2-40B4-BE49-F238E27FC236}">
                <a16:creationId xmlns:a16="http://schemas.microsoft.com/office/drawing/2014/main" id="{3B9DE91D-291B-4F7B-998B-0AB7FEE92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7B226D-7AD1-4A1A-9CA8-B38D1EB5F413}"/>
              </a:ext>
            </a:extLst>
          </p:cNvPr>
          <p:cNvSpPr>
            <a:spLocks noGrp="1"/>
          </p:cNvSpPr>
          <p:nvPr>
            <p:ph type="sldNum" sz="quarter" idx="12"/>
          </p:nvPr>
        </p:nvSpPr>
        <p:spPr/>
        <p:txBody>
          <a:bodyPr/>
          <a:lstStyle/>
          <a:p>
            <a:fld id="{52EEE542-7159-4CAC-8B80-06D5E215DD6B}" type="slidenum">
              <a:rPr lang="en-US" smtClean="0"/>
              <a:t>‹#›</a:t>
            </a:fld>
            <a:endParaRPr lang="en-US"/>
          </a:p>
        </p:txBody>
      </p:sp>
    </p:spTree>
    <p:extLst>
      <p:ext uri="{BB962C8B-B14F-4D97-AF65-F5344CB8AC3E}">
        <p14:creationId xmlns:p14="http://schemas.microsoft.com/office/powerpoint/2010/main" val="379181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F07726-5E29-43C1-BA9C-A59B06C6EB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24DB7B-34DC-46C3-870C-E02898A49D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D81C4D-4405-43F0-8A0B-A50EB02CD7E0}"/>
              </a:ext>
            </a:extLst>
          </p:cNvPr>
          <p:cNvSpPr>
            <a:spLocks noGrp="1"/>
          </p:cNvSpPr>
          <p:nvPr>
            <p:ph type="dt" sz="half" idx="10"/>
          </p:nvPr>
        </p:nvSpPr>
        <p:spPr/>
        <p:txBody>
          <a:bodyPr/>
          <a:lstStyle/>
          <a:p>
            <a:fld id="{310E803E-46F0-4237-B957-6FF41B39F6B0}" type="datetimeFigureOut">
              <a:rPr lang="en-US" smtClean="0"/>
              <a:t>1/21/2021</a:t>
            </a:fld>
            <a:endParaRPr lang="en-US"/>
          </a:p>
        </p:txBody>
      </p:sp>
      <p:sp>
        <p:nvSpPr>
          <p:cNvPr id="5" name="Footer Placeholder 4">
            <a:extLst>
              <a:ext uri="{FF2B5EF4-FFF2-40B4-BE49-F238E27FC236}">
                <a16:creationId xmlns:a16="http://schemas.microsoft.com/office/drawing/2014/main" id="{74D8E6BF-43A0-46DB-AB5F-9D85D10B59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B946B8-5C67-4D7B-B0F7-289392EBFA11}"/>
              </a:ext>
            </a:extLst>
          </p:cNvPr>
          <p:cNvSpPr>
            <a:spLocks noGrp="1"/>
          </p:cNvSpPr>
          <p:nvPr>
            <p:ph type="sldNum" sz="quarter" idx="12"/>
          </p:nvPr>
        </p:nvSpPr>
        <p:spPr/>
        <p:txBody>
          <a:bodyPr/>
          <a:lstStyle/>
          <a:p>
            <a:fld id="{52EEE542-7159-4CAC-8B80-06D5E215DD6B}" type="slidenum">
              <a:rPr lang="en-US" smtClean="0"/>
              <a:t>‹#›</a:t>
            </a:fld>
            <a:endParaRPr lang="en-US"/>
          </a:p>
        </p:txBody>
      </p:sp>
    </p:spTree>
    <p:extLst>
      <p:ext uri="{BB962C8B-B14F-4D97-AF65-F5344CB8AC3E}">
        <p14:creationId xmlns:p14="http://schemas.microsoft.com/office/powerpoint/2010/main" val="3751454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C28A-CFE1-442A-862B-9EE0288CB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E289AC-BE05-4BDC-BFF5-8BA0BEF16E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BC2588-019D-463C-A1E3-108C041DFBB0}"/>
              </a:ext>
            </a:extLst>
          </p:cNvPr>
          <p:cNvSpPr>
            <a:spLocks noGrp="1"/>
          </p:cNvSpPr>
          <p:nvPr>
            <p:ph type="dt" sz="half" idx="10"/>
          </p:nvPr>
        </p:nvSpPr>
        <p:spPr/>
        <p:txBody>
          <a:bodyPr/>
          <a:lstStyle/>
          <a:p>
            <a:fld id="{310E803E-46F0-4237-B957-6FF41B39F6B0}" type="datetimeFigureOut">
              <a:rPr lang="en-US" smtClean="0"/>
              <a:t>1/21/2021</a:t>
            </a:fld>
            <a:endParaRPr lang="en-US"/>
          </a:p>
        </p:txBody>
      </p:sp>
      <p:sp>
        <p:nvSpPr>
          <p:cNvPr id="5" name="Footer Placeholder 4">
            <a:extLst>
              <a:ext uri="{FF2B5EF4-FFF2-40B4-BE49-F238E27FC236}">
                <a16:creationId xmlns:a16="http://schemas.microsoft.com/office/drawing/2014/main" id="{2730CC64-8F2C-434D-AA3A-351180C7D9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0F213-24FE-44FF-A3DF-7F7C4A400328}"/>
              </a:ext>
            </a:extLst>
          </p:cNvPr>
          <p:cNvSpPr>
            <a:spLocks noGrp="1"/>
          </p:cNvSpPr>
          <p:nvPr>
            <p:ph type="sldNum" sz="quarter" idx="12"/>
          </p:nvPr>
        </p:nvSpPr>
        <p:spPr/>
        <p:txBody>
          <a:bodyPr/>
          <a:lstStyle/>
          <a:p>
            <a:fld id="{52EEE542-7159-4CAC-8B80-06D5E215DD6B}" type="slidenum">
              <a:rPr lang="en-US" smtClean="0"/>
              <a:t>‹#›</a:t>
            </a:fld>
            <a:endParaRPr lang="en-US"/>
          </a:p>
        </p:txBody>
      </p:sp>
    </p:spTree>
    <p:extLst>
      <p:ext uri="{BB962C8B-B14F-4D97-AF65-F5344CB8AC3E}">
        <p14:creationId xmlns:p14="http://schemas.microsoft.com/office/powerpoint/2010/main" val="185814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503A1-ABBF-4B8E-BC5B-E3DA05D341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2AB89F-B2C8-46AA-91D9-F922FA4345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59934D-0EE6-41A5-8549-77741934C9FD}"/>
              </a:ext>
            </a:extLst>
          </p:cNvPr>
          <p:cNvSpPr>
            <a:spLocks noGrp="1"/>
          </p:cNvSpPr>
          <p:nvPr>
            <p:ph type="dt" sz="half" idx="10"/>
          </p:nvPr>
        </p:nvSpPr>
        <p:spPr/>
        <p:txBody>
          <a:bodyPr/>
          <a:lstStyle/>
          <a:p>
            <a:fld id="{310E803E-46F0-4237-B957-6FF41B39F6B0}" type="datetimeFigureOut">
              <a:rPr lang="en-US" smtClean="0"/>
              <a:t>1/21/2021</a:t>
            </a:fld>
            <a:endParaRPr lang="en-US"/>
          </a:p>
        </p:txBody>
      </p:sp>
      <p:sp>
        <p:nvSpPr>
          <p:cNvPr id="5" name="Footer Placeholder 4">
            <a:extLst>
              <a:ext uri="{FF2B5EF4-FFF2-40B4-BE49-F238E27FC236}">
                <a16:creationId xmlns:a16="http://schemas.microsoft.com/office/drawing/2014/main" id="{5BA8B31D-56F1-44B6-9965-B3D79F6B20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35E94B-021D-4D51-9C5B-98A3E1A567E6}"/>
              </a:ext>
            </a:extLst>
          </p:cNvPr>
          <p:cNvSpPr>
            <a:spLocks noGrp="1"/>
          </p:cNvSpPr>
          <p:nvPr>
            <p:ph type="sldNum" sz="quarter" idx="12"/>
          </p:nvPr>
        </p:nvSpPr>
        <p:spPr/>
        <p:txBody>
          <a:bodyPr/>
          <a:lstStyle/>
          <a:p>
            <a:fld id="{52EEE542-7159-4CAC-8B80-06D5E215DD6B}" type="slidenum">
              <a:rPr lang="en-US" smtClean="0"/>
              <a:t>‹#›</a:t>
            </a:fld>
            <a:endParaRPr lang="en-US"/>
          </a:p>
        </p:txBody>
      </p:sp>
    </p:spTree>
    <p:extLst>
      <p:ext uri="{BB962C8B-B14F-4D97-AF65-F5344CB8AC3E}">
        <p14:creationId xmlns:p14="http://schemas.microsoft.com/office/powerpoint/2010/main" val="2376474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D6E95-5319-4C24-8D6D-67AF2EC640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349683-3D91-42DA-B067-8D29DE0752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CD4FF7-37AB-4F6E-B3E2-2B6B320111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4D2A38-5FE7-4563-9F90-A02606CC3C57}"/>
              </a:ext>
            </a:extLst>
          </p:cNvPr>
          <p:cNvSpPr>
            <a:spLocks noGrp="1"/>
          </p:cNvSpPr>
          <p:nvPr>
            <p:ph type="dt" sz="half" idx="10"/>
          </p:nvPr>
        </p:nvSpPr>
        <p:spPr/>
        <p:txBody>
          <a:bodyPr/>
          <a:lstStyle/>
          <a:p>
            <a:fld id="{310E803E-46F0-4237-B957-6FF41B39F6B0}" type="datetimeFigureOut">
              <a:rPr lang="en-US" smtClean="0"/>
              <a:t>1/21/2021</a:t>
            </a:fld>
            <a:endParaRPr lang="en-US"/>
          </a:p>
        </p:txBody>
      </p:sp>
      <p:sp>
        <p:nvSpPr>
          <p:cNvPr id="6" name="Footer Placeholder 5">
            <a:extLst>
              <a:ext uri="{FF2B5EF4-FFF2-40B4-BE49-F238E27FC236}">
                <a16:creationId xmlns:a16="http://schemas.microsoft.com/office/drawing/2014/main" id="{61BDF965-025C-400F-A960-B80FD626D2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29FFBF-1EAD-4270-AD6D-E09FD4E4CAA9}"/>
              </a:ext>
            </a:extLst>
          </p:cNvPr>
          <p:cNvSpPr>
            <a:spLocks noGrp="1"/>
          </p:cNvSpPr>
          <p:nvPr>
            <p:ph type="sldNum" sz="quarter" idx="12"/>
          </p:nvPr>
        </p:nvSpPr>
        <p:spPr/>
        <p:txBody>
          <a:bodyPr/>
          <a:lstStyle/>
          <a:p>
            <a:fld id="{52EEE542-7159-4CAC-8B80-06D5E215DD6B}" type="slidenum">
              <a:rPr lang="en-US" smtClean="0"/>
              <a:t>‹#›</a:t>
            </a:fld>
            <a:endParaRPr lang="en-US"/>
          </a:p>
        </p:txBody>
      </p:sp>
    </p:spTree>
    <p:extLst>
      <p:ext uri="{BB962C8B-B14F-4D97-AF65-F5344CB8AC3E}">
        <p14:creationId xmlns:p14="http://schemas.microsoft.com/office/powerpoint/2010/main" val="2858957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5C1C9-1649-4F73-8F3E-E924D4E01E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B2A0F8-2EF2-4D26-B1FE-69D8466421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0CCA66-F806-40FF-866D-ABD0289DF6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147C2D-8FBA-45EB-9819-AFBD36EC3A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FC94DA-B54A-4D05-B1B1-85AEBAF9A0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FEF528A-EB57-4E4F-8572-6BBC7545722D}"/>
              </a:ext>
            </a:extLst>
          </p:cNvPr>
          <p:cNvSpPr>
            <a:spLocks noGrp="1"/>
          </p:cNvSpPr>
          <p:nvPr>
            <p:ph type="dt" sz="half" idx="10"/>
          </p:nvPr>
        </p:nvSpPr>
        <p:spPr/>
        <p:txBody>
          <a:bodyPr/>
          <a:lstStyle/>
          <a:p>
            <a:fld id="{310E803E-46F0-4237-B957-6FF41B39F6B0}" type="datetimeFigureOut">
              <a:rPr lang="en-US" smtClean="0"/>
              <a:t>1/21/2021</a:t>
            </a:fld>
            <a:endParaRPr lang="en-US"/>
          </a:p>
        </p:txBody>
      </p:sp>
      <p:sp>
        <p:nvSpPr>
          <p:cNvPr id="8" name="Footer Placeholder 7">
            <a:extLst>
              <a:ext uri="{FF2B5EF4-FFF2-40B4-BE49-F238E27FC236}">
                <a16:creationId xmlns:a16="http://schemas.microsoft.com/office/drawing/2014/main" id="{FB41A696-C42A-48D3-8B98-9DB5D97205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CE6EFD-CC2D-4F4A-A38D-541D27CC3B13}"/>
              </a:ext>
            </a:extLst>
          </p:cNvPr>
          <p:cNvSpPr>
            <a:spLocks noGrp="1"/>
          </p:cNvSpPr>
          <p:nvPr>
            <p:ph type="sldNum" sz="quarter" idx="12"/>
          </p:nvPr>
        </p:nvSpPr>
        <p:spPr/>
        <p:txBody>
          <a:bodyPr/>
          <a:lstStyle/>
          <a:p>
            <a:fld id="{52EEE542-7159-4CAC-8B80-06D5E215DD6B}" type="slidenum">
              <a:rPr lang="en-US" smtClean="0"/>
              <a:t>‹#›</a:t>
            </a:fld>
            <a:endParaRPr lang="en-US"/>
          </a:p>
        </p:txBody>
      </p:sp>
    </p:spTree>
    <p:extLst>
      <p:ext uri="{BB962C8B-B14F-4D97-AF65-F5344CB8AC3E}">
        <p14:creationId xmlns:p14="http://schemas.microsoft.com/office/powerpoint/2010/main" val="4243634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AEAE5-9ABD-4910-ADA9-D7B3E809FB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FB2EFE-0D1A-4AFD-9ADE-AC82641FB634}"/>
              </a:ext>
            </a:extLst>
          </p:cNvPr>
          <p:cNvSpPr>
            <a:spLocks noGrp="1"/>
          </p:cNvSpPr>
          <p:nvPr>
            <p:ph type="dt" sz="half" idx="10"/>
          </p:nvPr>
        </p:nvSpPr>
        <p:spPr/>
        <p:txBody>
          <a:bodyPr/>
          <a:lstStyle/>
          <a:p>
            <a:fld id="{310E803E-46F0-4237-B957-6FF41B39F6B0}" type="datetimeFigureOut">
              <a:rPr lang="en-US" smtClean="0"/>
              <a:t>1/21/2021</a:t>
            </a:fld>
            <a:endParaRPr lang="en-US"/>
          </a:p>
        </p:txBody>
      </p:sp>
      <p:sp>
        <p:nvSpPr>
          <p:cNvPr id="4" name="Footer Placeholder 3">
            <a:extLst>
              <a:ext uri="{FF2B5EF4-FFF2-40B4-BE49-F238E27FC236}">
                <a16:creationId xmlns:a16="http://schemas.microsoft.com/office/drawing/2014/main" id="{8653910C-3640-40F9-85E9-2F3AF7FF74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C38A24-A9A4-43FD-AF9E-AAEFFC412BF0}"/>
              </a:ext>
            </a:extLst>
          </p:cNvPr>
          <p:cNvSpPr>
            <a:spLocks noGrp="1"/>
          </p:cNvSpPr>
          <p:nvPr>
            <p:ph type="sldNum" sz="quarter" idx="12"/>
          </p:nvPr>
        </p:nvSpPr>
        <p:spPr/>
        <p:txBody>
          <a:bodyPr/>
          <a:lstStyle/>
          <a:p>
            <a:fld id="{52EEE542-7159-4CAC-8B80-06D5E215DD6B}" type="slidenum">
              <a:rPr lang="en-US" smtClean="0"/>
              <a:t>‹#›</a:t>
            </a:fld>
            <a:endParaRPr lang="en-US"/>
          </a:p>
        </p:txBody>
      </p:sp>
    </p:spTree>
    <p:extLst>
      <p:ext uri="{BB962C8B-B14F-4D97-AF65-F5344CB8AC3E}">
        <p14:creationId xmlns:p14="http://schemas.microsoft.com/office/powerpoint/2010/main" val="2620644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223166-FBD7-44A3-8A01-69B26B4F7804}"/>
              </a:ext>
            </a:extLst>
          </p:cNvPr>
          <p:cNvSpPr>
            <a:spLocks noGrp="1"/>
          </p:cNvSpPr>
          <p:nvPr>
            <p:ph type="dt" sz="half" idx="10"/>
          </p:nvPr>
        </p:nvSpPr>
        <p:spPr/>
        <p:txBody>
          <a:bodyPr/>
          <a:lstStyle/>
          <a:p>
            <a:fld id="{310E803E-46F0-4237-B957-6FF41B39F6B0}" type="datetimeFigureOut">
              <a:rPr lang="en-US" smtClean="0"/>
              <a:t>1/21/2021</a:t>
            </a:fld>
            <a:endParaRPr lang="en-US"/>
          </a:p>
        </p:txBody>
      </p:sp>
      <p:sp>
        <p:nvSpPr>
          <p:cNvPr id="3" name="Footer Placeholder 2">
            <a:extLst>
              <a:ext uri="{FF2B5EF4-FFF2-40B4-BE49-F238E27FC236}">
                <a16:creationId xmlns:a16="http://schemas.microsoft.com/office/drawing/2014/main" id="{DE45F57B-EDC7-4AE8-92D6-A5F80B6DA6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185951-82EB-447A-8EAC-B4F4ABA13935}"/>
              </a:ext>
            </a:extLst>
          </p:cNvPr>
          <p:cNvSpPr>
            <a:spLocks noGrp="1"/>
          </p:cNvSpPr>
          <p:nvPr>
            <p:ph type="sldNum" sz="quarter" idx="12"/>
          </p:nvPr>
        </p:nvSpPr>
        <p:spPr/>
        <p:txBody>
          <a:bodyPr/>
          <a:lstStyle/>
          <a:p>
            <a:fld id="{52EEE542-7159-4CAC-8B80-06D5E215DD6B}" type="slidenum">
              <a:rPr lang="en-US" smtClean="0"/>
              <a:t>‹#›</a:t>
            </a:fld>
            <a:endParaRPr lang="en-US"/>
          </a:p>
        </p:txBody>
      </p:sp>
    </p:spTree>
    <p:extLst>
      <p:ext uri="{BB962C8B-B14F-4D97-AF65-F5344CB8AC3E}">
        <p14:creationId xmlns:p14="http://schemas.microsoft.com/office/powerpoint/2010/main" val="1952339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C9CB2-96BC-406C-A356-B4D400D477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330297-A896-4029-B38D-246C01C0AB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66C94B-E8C0-44EE-ABD2-83D453471E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F0449A-3E5D-43C8-BEE3-CACD2D0CCF3D}"/>
              </a:ext>
            </a:extLst>
          </p:cNvPr>
          <p:cNvSpPr>
            <a:spLocks noGrp="1"/>
          </p:cNvSpPr>
          <p:nvPr>
            <p:ph type="dt" sz="half" idx="10"/>
          </p:nvPr>
        </p:nvSpPr>
        <p:spPr/>
        <p:txBody>
          <a:bodyPr/>
          <a:lstStyle/>
          <a:p>
            <a:fld id="{310E803E-46F0-4237-B957-6FF41B39F6B0}" type="datetimeFigureOut">
              <a:rPr lang="en-US" smtClean="0"/>
              <a:t>1/21/2021</a:t>
            </a:fld>
            <a:endParaRPr lang="en-US"/>
          </a:p>
        </p:txBody>
      </p:sp>
      <p:sp>
        <p:nvSpPr>
          <p:cNvPr id="6" name="Footer Placeholder 5">
            <a:extLst>
              <a:ext uri="{FF2B5EF4-FFF2-40B4-BE49-F238E27FC236}">
                <a16:creationId xmlns:a16="http://schemas.microsoft.com/office/drawing/2014/main" id="{1BF64116-3A22-4756-ADFC-191A16CDEB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19D446-37B8-492D-AF66-FE9E06C098EC}"/>
              </a:ext>
            </a:extLst>
          </p:cNvPr>
          <p:cNvSpPr>
            <a:spLocks noGrp="1"/>
          </p:cNvSpPr>
          <p:nvPr>
            <p:ph type="sldNum" sz="quarter" idx="12"/>
          </p:nvPr>
        </p:nvSpPr>
        <p:spPr/>
        <p:txBody>
          <a:bodyPr/>
          <a:lstStyle/>
          <a:p>
            <a:fld id="{52EEE542-7159-4CAC-8B80-06D5E215DD6B}" type="slidenum">
              <a:rPr lang="en-US" smtClean="0"/>
              <a:t>‹#›</a:t>
            </a:fld>
            <a:endParaRPr lang="en-US"/>
          </a:p>
        </p:txBody>
      </p:sp>
    </p:spTree>
    <p:extLst>
      <p:ext uri="{BB962C8B-B14F-4D97-AF65-F5344CB8AC3E}">
        <p14:creationId xmlns:p14="http://schemas.microsoft.com/office/powerpoint/2010/main" val="2446290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E11E5-BD42-4BEE-BBB6-F091623C18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E68DD7-A7C4-41AC-AF2D-A452C74F27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FFA2C0-F139-4C0A-BC19-81CDF43252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A18673-6343-477F-894D-B672929516FC}"/>
              </a:ext>
            </a:extLst>
          </p:cNvPr>
          <p:cNvSpPr>
            <a:spLocks noGrp="1"/>
          </p:cNvSpPr>
          <p:nvPr>
            <p:ph type="dt" sz="half" idx="10"/>
          </p:nvPr>
        </p:nvSpPr>
        <p:spPr/>
        <p:txBody>
          <a:bodyPr/>
          <a:lstStyle/>
          <a:p>
            <a:fld id="{310E803E-46F0-4237-B957-6FF41B39F6B0}" type="datetimeFigureOut">
              <a:rPr lang="en-US" smtClean="0"/>
              <a:t>1/21/2021</a:t>
            </a:fld>
            <a:endParaRPr lang="en-US"/>
          </a:p>
        </p:txBody>
      </p:sp>
      <p:sp>
        <p:nvSpPr>
          <p:cNvPr id="6" name="Footer Placeholder 5">
            <a:extLst>
              <a:ext uri="{FF2B5EF4-FFF2-40B4-BE49-F238E27FC236}">
                <a16:creationId xmlns:a16="http://schemas.microsoft.com/office/drawing/2014/main" id="{16834FE2-3047-4DA4-8E96-9358E9EBB6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8DC5E4-BADC-4970-9A3A-092050BC83AB}"/>
              </a:ext>
            </a:extLst>
          </p:cNvPr>
          <p:cNvSpPr>
            <a:spLocks noGrp="1"/>
          </p:cNvSpPr>
          <p:nvPr>
            <p:ph type="sldNum" sz="quarter" idx="12"/>
          </p:nvPr>
        </p:nvSpPr>
        <p:spPr/>
        <p:txBody>
          <a:bodyPr/>
          <a:lstStyle/>
          <a:p>
            <a:fld id="{52EEE542-7159-4CAC-8B80-06D5E215DD6B}" type="slidenum">
              <a:rPr lang="en-US" smtClean="0"/>
              <a:t>‹#›</a:t>
            </a:fld>
            <a:endParaRPr lang="en-US"/>
          </a:p>
        </p:txBody>
      </p:sp>
    </p:spTree>
    <p:extLst>
      <p:ext uri="{BB962C8B-B14F-4D97-AF65-F5344CB8AC3E}">
        <p14:creationId xmlns:p14="http://schemas.microsoft.com/office/powerpoint/2010/main" val="343689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EF025B-8F1D-4262-BAF8-63368AFEFC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5570A1-15A8-4FD6-BB87-B2D8737C2B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BFEC77-739C-43C9-8202-75461E7739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0E803E-46F0-4237-B957-6FF41B39F6B0}" type="datetimeFigureOut">
              <a:rPr lang="en-US" smtClean="0"/>
              <a:t>1/21/2021</a:t>
            </a:fld>
            <a:endParaRPr lang="en-US"/>
          </a:p>
        </p:txBody>
      </p:sp>
      <p:sp>
        <p:nvSpPr>
          <p:cNvPr id="5" name="Footer Placeholder 4">
            <a:extLst>
              <a:ext uri="{FF2B5EF4-FFF2-40B4-BE49-F238E27FC236}">
                <a16:creationId xmlns:a16="http://schemas.microsoft.com/office/drawing/2014/main" id="{5B063AA5-5D34-4981-B49C-F71AA4102D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93798A-4259-4F6B-9FDA-37EEEC18E0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EEE542-7159-4CAC-8B80-06D5E215DD6B}" type="slidenum">
              <a:rPr lang="en-US" smtClean="0"/>
              <a:t>‹#›</a:t>
            </a:fld>
            <a:endParaRPr lang="en-US"/>
          </a:p>
        </p:txBody>
      </p:sp>
    </p:spTree>
    <p:extLst>
      <p:ext uri="{BB962C8B-B14F-4D97-AF65-F5344CB8AC3E}">
        <p14:creationId xmlns:p14="http://schemas.microsoft.com/office/powerpoint/2010/main" val="1754889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pierobon.org/npd/brainst/no.htm" TargetMode="External"/><Relationship Id="rId2" Type="http://schemas.openxmlformats.org/officeDocument/2006/relationships/hyperlink" Target="https://www.pierobon.org/npd/brainst/quantity.htm" TargetMode="External"/><Relationship Id="rId1" Type="http://schemas.openxmlformats.org/officeDocument/2006/relationships/slideLayout" Target="../slideLayouts/slideLayout2.xml"/><Relationship Id="rId5" Type="http://schemas.openxmlformats.org/officeDocument/2006/relationships/hyperlink" Target="https://www.pierobon.org/npd/brainst/combine.htm" TargetMode="External"/><Relationship Id="rId4" Type="http://schemas.openxmlformats.org/officeDocument/2006/relationships/hyperlink" Target="https://www.pierobon.org/npd/brainst/wildidea.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335327D-9CBA-4070-9BF0-B62E4842BB3F}"/>
              </a:ext>
            </a:extLst>
          </p:cNvPr>
          <p:cNvSpPr>
            <a:spLocks noGrp="1"/>
          </p:cNvSpPr>
          <p:nvPr>
            <p:ph type="ctrTitle"/>
          </p:nvPr>
        </p:nvSpPr>
        <p:spPr>
          <a:xfrm>
            <a:off x="6590662" y="4267832"/>
            <a:ext cx="4805996" cy="1297115"/>
          </a:xfrm>
          <a:solidFill>
            <a:schemeClr val="tx2">
              <a:lumMod val="40000"/>
              <a:lumOff val="60000"/>
            </a:schemeClr>
          </a:solidFill>
        </p:spPr>
        <p:style>
          <a:lnRef idx="1">
            <a:schemeClr val="accent4"/>
          </a:lnRef>
          <a:fillRef idx="2">
            <a:schemeClr val="accent4"/>
          </a:fillRef>
          <a:effectRef idx="1">
            <a:schemeClr val="accent4"/>
          </a:effectRef>
          <a:fontRef idx="minor">
            <a:schemeClr val="dk1"/>
          </a:fontRef>
        </p:style>
        <p:txBody>
          <a:bodyPr anchor="t">
            <a:normAutofit/>
          </a:bodyPr>
          <a:lstStyle/>
          <a:p>
            <a:pPr algn="l"/>
            <a:r>
              <a:rPr lang="en-US" sz="5400" dirty="0">
                <a:solidFill>
                  <a:srgbClr val="000000"/>
                </a:solidFill>
              </a:rPr>
              <a:t>Brainstorming</a:t>
            </a:r>
          </a:p>
        </p:txBody>
      </p:sp>
      <p:sp>
        <p:nvSpPr>
          <p:cNvPr id="3" name="Subtitle 2">
            <a:extLst>
              <a:ext uri="{FF2B5EF4-FFF2-40B4-BE49-F238E27FC236}">
                <a16:creationId xmlns:a16="http://schemas.microsoft.com/office/drawing/2014/main" id="{B24B8FC8-1127-4D8E-8D7B-C01BE7DBD025}"/>
              </a:ext>
            </a:extLst>
          </p:cNvPr>
          <p:cNvSpPr>
            <a:spLocks noGrp="1"/>
          </p:cNvSpPr>
          <p:nvPr>
            <p:ph type="subTitle" idx="1"/>
          </p:nvPr>
        </p:nvSpPr>
        <p:spPr>
          <a:xfrm>
            <a:off x="6590966" y="3428999"/>
            <a:ext cx="4805691" cy="838831"/>
          </a:xfrm>
        </p:spPr>
        <p:txBody>
          <a:bodyPr anchor="b">
            <a:normAutofit/>
          </a:bodyPr>
          <a:lstStyle/>
          <a:p>
            <a:pPr algn="l"/>
            <a:r>
              <a:rPr lang="en-US" sz="1800">
                <a:solidFill>
                  <a:srgbClr val="000000"/>
                </a:solidFill>
              </a:rPr>
              <a:t>Types ,Rules and Techniques</a:t>
            </a:r>
          </a:p>
          <a:p>
            <a:pPr algn="l"/>
            <a:endParaRPr lang="en-US" sz="1800">
              <a:solidFill>
                <a:srgbClr val="000000"/>
              </a:solidFill>
            </a:endParaRPr>
          </a:p>
        </p:txBody>
      </p:sp>
      <p:sp>
        <p:nvSpPr>
          <p:cNvPr id="27"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 name="Graphic 19" descr="Person with Idea">
            <a:extLst>
              <a:ext uri="{FF2B5EF4-FFF2-40B4-BE49-F238E27FC236}">
                <a16:creationId xmlns:a16="http://schemas.microsoft.com/office/drawing/2014/main" id="{C9F34EA4-7BE9-40F7-8879-BE1299DED93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117338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DF5EADEF-8649-40F0-8E74-DA53FEF16313}"/>
              </a:ext>
            </a:extLst>
          </p:cNvPr>
          <p:cNvSpPr>
            <a:spLocks noGrp="1"/>
          </p:cNvSpPr>
          <p:nvPr>
            <p:ph type="title"/>
          </p:nvPr>
        </p:nvSpPr>
        <p:spPr>
          <a:xfrm>
            <a:off x="1188069" y="381935"/>
            <a:ext cx="4008583" cy="5974414"/>
          </a:xfrm>
        </p:spPr>
        <p:txBody>
          <a:bodyPr anchor="ctr">
            <a:normAutofit/>
          </a:bodyPr>
          <a:lstStyle/>
          <a:p>
            <a:r>
              <a:rPr lang="en-US" sz="6200">
                <a:solidFill>
                  <a:srgbClr val="FFFFFF"/>
                </a:solidFill>
              </a:rPr>
              <a:t>Techniques:</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F6084B2A-C35C-4A84-8D8A-754B687099CB}"/>
              </a:ext>
            </a:extLst>
          </p:cNvPr>
          <p:cNvSpPr>
            <a:spLocks noGrp="1"/>
          </p:cNvSpPr>
          <p:nvPr>
            <p:ph idx="1"/>
          </p:nvPr>
        </p:nvSpPr>
        <p:spPr>
          <a:xfrm>
            <a:off x="6297233" y="518400"/>
            <a:ext cx="4771607" cy="5837949"/>
          </a:xfrm>
        </p:spPr>
        <p:txBody>
          <a:bodyPr anchor="ctr">
            <a:normAutofit/>
          </a:bodyPr>
          <a:lstStyle/>
          <a:p>
            <a:r>
              <a:rPr lang="en-US" sz="2000">
                <a:solidFill>
                  <a:schemeClr val="tx1">
                    <a:alpha val="80000"/>
                  </a:schemeClr>
                </a:solidFill>
              </a:rPr>
              <a:t>MIND MAPPING-</a:t>
            </a:r>
            <a:r>
              <a:rPr lang="en-US" sz="2000" b="0" i="0">
                <a:solidFill>
                  <a:schemeClr val="tx1">
                    <a:alpha val="80000"/>
                  </a:schemeClr>
                </a:solidFill>
                <a:effectLst/>
                <a:latin typeface="Poppins"/>
              </a:rPr>
              <a:t> is an image that contains any sort of graphical element to express an idea. It may include to-do lists, thought clouds, doodles, notes, blueprints, key points, information, and anything else that helps bring clarity to an objective.</a:t>
            </a:r>
            <a:endParaRPr lang="en-US" sz="2000">
              <a:solidFill>
                <a:schemeClr val="tx1">
                  <a:alpha val="80000"/>
                </a:schemeClr>
              </a:solidFill>
            </a:endParaRPr>
          </a:p>
          <a:p>
            <a:r>
              <a:rPr lang="en-US" sz="2000">
                <a:solidFill>
                  <a:schemeClr val="tx1">
                    <a:alpha val="80000"/>
                  </a:schemeClr>
                </a:solidFill>
              </a:rPr>
              <a:t>BRAIN WRITING-</a:t>
            </a:r>
            <a:r>
              <a:rPr lang="en-US" sz="2000" b="0" i="0">
                <a:solidFill>
                  <a:schemeClr val="tx1">
                    <a:alpha val="80000"/>
                  </a:schemeClr>
                </a:solidFill>
                <a:effectLst/>
                <a:latin typeface="Poppins"/>
              </a:rPr>
              <a:t> is the natural process of having each group member write down their ideas and inputs, and submit anonymously to the matter on the table</a:t>
            </a:r>
            <a:endParaRPr lang="en-US" sz="2000">
              <a:solidFill>
                <a:schemeClr val="tx1">
                  <a:alpha val="80000"/>
                </a:schemeClr>
              </a:solidFill>
            </a:endParaRPr>
          </a:p>
          <a:p>
            <a:pPr marL="0" indent="0">
              <a:buNone/>
            </a:pPr>
            <a:endParaRPr lang="en-US" sz="200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884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A3FC1-CBE2-4DE8-9251-4CC221A919C4}"/>
              </a:ext>
            </a:extLst>
          </p:cNvPr>
          <p:cNvSpPr>
            <a:spLocks noGrp="1"/>
          </p:cNvSpPr>
          <p:nvPr>
            <p:ph type="title"/>
          </p:nvPr>
        </p:nvSpPr>
        <p:spPr>
          <a:xfrm>
            <a:off x="839788" y="443948"/>
            <a:ext cx="3932237" cy="1600200"/>
          </a:xfrm>
        </p:spPr>
        <p:txBody>
          <a:bodyPr/>
          <a:lstStyle/>
          <a:p>
            <a:r>
              <a:rPr lang="en-US" dirty="0"/>
              <a:t>SWOT Analysis</a:t>
            </a:r>
          </a:p>
        </p:txBody>
      </p:sp>
      <p:sp>
        <p:nvSpPr>
          <p:cNvPr id="3" name="Content Placeholder 2">
            <a:extLst>
              <a:ext uri="{FF2B5EF4-FFF2-40B4-BE49-F238E27FC236}">
                <a16:creationId xmlns:a16="http://schemas.microsoft.com/office/drawing/2014/main" id="{8F415A48-FE13-467E-BFB2-0F7D39E6981F}"/>
              </a:ext>
            </a:extLst>
          </p:cNvPr>
          <p:cNvSpPr>
            <a:spLocks noGrp="1"/>
          </p:cNvSpPr>
          <p:nvPr>
            <p:ph idx="1"/>
          </p:nvPr>
        </p:nvSpPr>
        <p:spPr/>
        <p:txBody>
          <a:bodyPr>
            <a:normAutofit/>
          </a:bodyPr>
          <a:lstStyle/>
          <a:p>
            <a:pPr algn="just"/>
            <a:r>
              <a:rPr lang="en-US" sz="2000" b="0" i="0" dirty="0">
                <a:solidFill>
                  <a:srgbClr val="000000"/>
                </a:solidFill>
                <a:effectLst/>
                <a:latin typeface="Poppins"/>
              </a:rPr>
              <a:t>This is more of an objective than a method. It works with the categorical analysis of the four pillars of success:</a:t>
            </a:r>
          </a:p>
          <a:p>
            <a:pPr algn="just">
              <a:buFont typeface="Arial" panose="020B0604020202020204" pitchFamily="34" charset="0"/>
              <a:buChar char="•"/>
            </a:pPr>
            <a:r>
              <a:rPr lang="en-US" sz="2000" b="0" i="0" dirty="0">
                <a:solidFill>
                  <a:srgbClr val="000000"/>
                </a:solidFill>
                <a:effectLst/>
                <a:latin typeface="Poppins"/>
              </a:rPr>
              <a:t>Strengths</a:t>
            </a:r>
          </a:p>
          <a:p>
            <a:pPr algn="just">
              <a:buFont typeface="Arial" panose="020B0604020202020204" pitchFamily="34" charset="0"/>
              <a:buChar char="•"/>
            </a:pPr>
            <a:r>
              <a:rPr lang="en-US" sz="2000" b="0" i="0" dirty="0">
                <a:solidFill>
                  <a:srgbClr val="000000"/>
                </a:solidFill>
                <a:effectLst/>
                <a:latin typeface="Poppins"/>
              </a:rPr>
              <a:t>Weakness</a:t>
            </a:r>
          </a:p>
          <a:p>
            <a:pPr algn="just">
              <a:buFont typeface="Arial" panose="020B0604020202020204" pitchFamily="34" charset="0"/>
              <a:buChar char="•"/>
            </a:pPr>
            <a:r>
              <a:rPr lang="en-US" sz="2000" b="0" i="0" dirty="0">
                <a:solidFill>
                  <a:srgbClr val="000000"/>
                </a:solidFill>
                <a:effectLst/>
                <a:latin typeface="Poppins"/>
              </a:rPr>
              <a:t>Opportunity</a:t>
            </a:r>
          </a:p>
          <a:p>
            <a:pPr algn="just">
              <a:buFont typeface="Arial" panose="020B0604020202020204" pitchFamily="34" charset="0"/>
              <a:buChar char="•"/>
            </a:pPr>
            <a:r>
              <a:rPr lang="en-US" sz="2000" b="0" i="0" dirty="0">
                <a:solidFill>
                  <a:srgbClr val="000000"/>
                </a:solidFill>
                <a:effectLst/>
                <a:latin typeface="Poppins"/>
              </a:rPr>
              <a:t>Threat</a:t>
            </a:r>
          </a:p>
          <a:p>
            <a:pPr algn="just"/>
            <a:r>
              <a:rPr lang="en-US" sz="2000" b="0" i="0" dirty="0">
                <a:solidFill>
                  <a:srgbClr val="000000"/>
                </a:solidFill>
                <a:effectLst/>
                <a:latin typeface="Poppins"/>
              </a:rPr>
              <a:t>By following this simple process, and having genuine inputs to each figure, one can overcome the weaknesses and threats and optimize their strengths and opportunities. Here's how Starbucks would like to picture their </a:t>
            </a:r>
            <a:r>
              <a:rPr lang="en-US" sz="2000" b="1" i="0" dirty="0">
                <a:solidFill>
                  <a:srgbClr val="000000"/>
                </a:solidFill>
                <a:effectLst/>
                <a:latin typeface="Poppins"/>
              </a:rPr>
              <a:t>SWOT analysis</a:t>
            </a:r>
            <a:r>
              <a:rPr lang="en-US" sz="2000" b="0" i="0" dirty="0">
                <a:solidFill>
                  <a:srgbClr val="000000"/>
                </a:solidFill>
                <a:effectLst/>
                <a:latin typeface="Poppins"/>
              </a:rPr>
              <a:t> with light-hearted content.</a:t>
            </a:r>
          </a:p>
          <a:p>
            <a:endParaRPr lang="en-US" dirty="0"/>
          </a:p>
        </p:txBody>
      </p:sp>
      <p:sp>
        <p:nvSpPr>
          <p:cNvPr id="4" name="Text Placeholder 3">
            <a:extLst>
              <a:ext uri="{FF2B5EF4-FFF2-40B4-BE49-F238E27FC236}">
                <a16:creationId xmlns:a16="http://schemas.microsoft.com/office/drawing/2014/main" id="{1E25139A-7431-49AC-8509-3053C9AFD204}"/>
              </a:ext>
            </a:extLst>
          </p:cNvPr>
          <p:cNvSpPr>
            <a:spLocks noGrp="1"/>
          </p:cNvSpPr>
          <p:nvPr>
            <p:ph type="body" sz="half" idx="2"/>
          </p:nvPr>
        </p:nvSpPr>
        <p:spPr/>
        <p:txBody>
          <a:bodyPr/>
          <a:lstStyle/>
          <a:p>
            <a:endParaRPr lang="en-US" dirty="0"/>
          </a:p>
        </p:txBody>
      </p:sp>
      <p:pic>
        <p:nvPicPr>
          <p:cNvPr id="6" name="Picture 5" descr="A picture containing text, screenshot, vector graphics, businesscard&#10;&#10;Description automatically generated">
            <a:extLst>
              <a:ext uri="{FF2B5EF4-FFF2-40B4-BE49-F238E27FC236}">
                <a16:creationId xmlns:a16="http://schemas.microsoft.com/office/drawing/2014/main" id="{CF20282E-9E34-478C-828A-19E23D544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47" y="1996558"/>
            <a:ext cx="4939423" cy="3811588"/>
          </a:xfrm>
          <a:prstGeom prst="rect">
            <a:avLst/>
          </a:prstGeom>
        </p:spPr>
      </p:pic>
    </p:spTree>
    <p:extLst>
      <p:ext uri="{BB962C8B-B14F-4D97-AF65-F5344CB8AC3E}">
        <p14:creationId xmlns:p14="http://schemas.microsoft.com/office/powerpoint/2010/main" val="2214943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6E38368-C11C-488B-B7B1-98D10B46930B}"/>
              </a:ext>
            </a:extLst>
          </p:cNvPr>
          <p:cNvSpPr>
            <a:spLocks noGrp="1"/>
          </p:cNvSpPr>
          <p:nvPr>
            <p:ph type="title"/>
          </p:nvPr>
        </p:nvSpPr>
        <p:spPr/>
        <p:txBody>
          <a:bodyPr/>
          <a:lstStyle/>
          <a:p>
            <a:endParaRPr lang="en-US" dirty="0"/>
          </a:p>
        </p:txBody>
      </p:sp>
      <p:graphicFrame>
        <p:nvGraphicFramePr>
          <p:cNvPr id="8" name="Content Placeholder 5">
            <a:extLst>
              <a:ext uri="{FF2B5EF4-FFF2-40B4-BE49-F238E27FC236}">
                <a16:creationId xmlns:a16="http://schemas.microsoft.com/office/drawing/2014/main" id="{A7EA8517-E8AF-4275-827F-47C0F15B3EC1}"/>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7987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F269B-C3B1-4BC7-A0BF-21FA533E90A7}"/>
              </a:ext>
            </a:extLst>
          </p:cNvPr>
          <p:cNvSpPr>
            <a:spLocks noGrp="1"/>
          </p:cNvSpPr>
          <p:nvPr>
            <p:ph type="title"/>
          </p:nvPr>
        </p:nvSpPr>
        <p:spPr>
          <a:xfrm>
            <a:off x="1280160" y="-126609"/>
            <a:ext cx="10073639" cy="126609"/>
          </a:xfrm>
        </p:spPr>
        <p:txBody>
          <a:bodyPr>
            <a:normAutofit fontScale="90000"/>
          </a:bodyPr>
          <a:lstStyle/>
          <a:p>
            <a:endParaRPr lang="en-US" dirty="0"/>
          </a:p>
        </p:txBody>
      </p:sp>
      <p:pic>
        <p:nvPicPr>
          <p:cNvPr id="5" name="Content Placeholder 4" descr="Diagram&#10;&#10;Description automatically generated">
            <a:extLst>
              <a:ext uri="{FF2B5EF4-FFF2-40B4-BE49-F238E27FC236}">
                <a16:creationId xmlns:a16="http://schemas.microsoft.com/office/drawing/2014/main" id="{07597A37-BEF0-4CBB-A8D9-554BC9FA10E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9739" y="548641"/>
            <a:ext cx="6741547" cy="6030620"/>
          </a:xfrm>
        </p:spPr>
      </p:pic>
    </p:spTree>
    <p:extLst>
      <p:ext uri="{BB962C8B-B14F-4D97-AF65-F5344CB8AC3E}">
        <p14:creationId xmlns:p14="http://schemas.microsoft.com/office/powerpoint/2010/main" val="3365553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EA6A6-5E9F-434F-94D5-B07847AD5008}"/>
              </a:ext>
            </a:extLst>
          </p:cNvPr>
          <p:cNvSpPr>
            <a:spLocks noGrp="1"/>
          </p:cNvSpPr>
          <p:nvPr>
            <p:ph type="title"/>
          </p:nvPr>
        </p:nvSpPr>
        <p:spPr>
          <a:xfrm flipV="1">
            <a:off x="838199" y="-112542"/>
            <a:ext cx="10528495" cy="477667"/>
          </a:xfrm>
        </p:spPr>
        <p:txBody>
          <a:bodyPr>
            <a:normAutofit fontScale="90000"/>
          </a:bodyPr>
          <a:lstStyle/>
          <a:p>
            <a:endParaRPr lang="en-US" dirty="0"/>
          </a:p>
        </p:txBody>
      </p:sp>
      <p:pic>
        <p:nvPicPr>
          <p:cNvPr id="5" name="Content Placeholder 4" descr="Diagram&#10;&#10;Description automatically generated">
            <a:extLst>
              <a:ext uri="{FF2B5EF4-FFF2-40B4-BE49-F238E27FC236}">
                <a16:creationId xmlns:a16="http://schemas.microsoft.com/office/drawing/2014/main" id="{4F7D434B-A6EB-411E-B684-E7EF2F395CB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5689" y="662952"/>
            <a:ext cx="7674747" cy="5514011"/>
          </a:xfrm>
        </p:spPr>
      </p:pic>
    </p:spTree>
    <p:extLst>
      <p:ext uri="{BB962C8B-B14F-4D97-AF65-F5344CB8AC3E}">
        <p14:creationId xmlns:p14="http://schemas.microsoft.com/office/powerpoint/2010/main" val="2242371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0215A-4E60-4896-B4CF-977A6183849E}"/>
              </a:ext>
            </a:extLst>
          </p:cNvPr>
          <p:cNvSpPr>
            <a:spLocks noGrp="1"/>
          </p:cNvSpPr>
          <p:nvPr>
            <p:ph type="title"/>
          </p:nvPr>
        </p:nvSpPr>
        <p:spPr>
          <a:xfrm flipV="1">
            <a:off x="838200" y="211016"/>
            <a:ext cx="10247142" cy="154110"/>
          </a:xfrm>
        </p:spPr>
        <p:txBody>
          <a:bodyPr>
            <a:normAutofit fontScale="90000"/>
          </a:bodyPr>
          <a:lstStyle/>
          <a:p>
            <a:endParaRPr lang="en-US" dirty="0"/>
          </a:p>
        </p:txBody>
      </p:sp>
      <p:pic>
        <p:nvPicPr>
          <p:cNvPr id="5" name="Content Placeholder 4" descr="Diagram&#10;&#10;Description automatically generated">
            <a:extLst>
              <a:ext uri="{FF2B5EF4-FFF2-40B4-BE49-F238E27FC236}">
                <a16:creationId xmlns:a16="http://schemas.microsoft.com/office/drawing/2014/main" id="{C770D047-9198-487B-AAB0-A3FCF47E5EB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48111" y="445055"/>
            <a:ext cx="4951827" cy="6201929"/>
          </a:xfrm>
        </p:spPr>
      </p:pic>
    </p:spTree>
    <p:extLst>
      <p:ext uri="{BB962C8B-B14F-4D97-AF65-F5344CB8AC3E}">
        <p14:creationId xmlns:p14="http://schemas.microsoft.com/office/powerpoint/2010/main" val="3486646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A3FC9-0031-4802-AFCF-7AC22BE04A8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53B38B-BF80-4823-BABA-B815458380D4}"/>
              </a:ext>
            </a:extLst>
          </p:cNvPr>
          <p:cNvSpPr>
            <a:spLocks noGrp="1"/>
          </p:cNvSpPr>
          <p:nvPr>
            <p:ph idx="1"/>
          </p:nvPr>
        </p:nvSpPr>
        <p:spPr/>
        <p:txBody>
          <a:bodyPr/>
          <a:lstStyle/>
          <a:p>
            <a:r>
              <a:rPr lang="en-US" sz="2000" b="0" i="0" dirty="0"/>
              <a:t>Brainstorming is a method design teams use to generate ideas to solve clearly defined design problems. In controlled conditions and a free-thinking environment, teams approach a problem by such means as “How Might We” questions. They produce a vast array of ideas and draw links between them to find potential solutions</a:t>
            </a:r>
            <a:endParaRPr lang="en-US" sz="2000" dirty="0"/>
          </a:p>
          <a:p>
            <a:r>
              <a:rPr lang="en-US" sz="2000" b="0" i="0" dirty="0"/>
              <a:t>What is the main purpose of brainstorming</a:t>
            </a:r>
          </a:p>
          <a:p>
            <a:endParaRPr lang="en-US" dirty="0"/>
          </a:p>
          <a:p>
            <a:endParaRPr lang="en-US" dirty="0"/>
          </a:p>
        </p:txBody>
      </p:sp>
      <p:pic>
        <p:nvPicPr>
          <p:cNvPr id="5" name="Picture 4" descr="Application&#10;&#10;Description automatically generated with medium confidence">
            <a:extLst>
              <a:ext uri="{FF2B5EF4-FFF2-40B4-BE49-F238E27FC236}">
                <a16:creationId xmlns:a16="http://schemas.microsoft.com/office/drawing/2014/main" id="{2DE1D29E-8157-4343-94F2-138AF08CDD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5914" y="3544355"/>
            <a:ext cx="6893169" cy="1674759"/>
          </a:xfrm>
          <a:prstGeom prst="rect">
            <a:avLst/>
          </a:prstGeom>
        </p:spPr>
      </p:pic>
    </p:spTree>
    <p:extLst>
      <p:ext uri="{BB962C8B-B14F-4D97-AF65-F5344CB8AC3E}">
        <p14:creationId xmlns:p14="http://schemas.microsoft.com/office/powerpoint/2010/main" val="2238796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079E74-A3EE-4D12-9E98-4E401CFDB5C9}"/>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Types</a:t>
            </a:r>
            <a:br>
              <a:rPr lang="en-US" sz="4000">
                <a:solidFill>
                  <a:srgbClr val="FFFFFF"/>
                </a:solidFill>
              </a:rPr>
            </a:br>
            <a:endParaRPr lang="en-US" sz="4000">
              <a:solidFill>
                <a:srgbClr val="FFFFFF"/>
              </a:solidFill>
            </a:endParaRPr>
          </a:p>
        </p:txBody>
      </p:sp>
      <p:sp>
        <p:nvSpPr>
          <p:cNvPr id="3" name="Content Placeholder 2">
            <a:extLst>
              <a:ext uri="{FF2B5EF4-FFF2-40B4-BE49-F238E27FC236}">
                <a16:creationId xmlns:a16="http://schemas.microsoft.com/office/drawing/2014/main" id="{321B5057-38E0-4903-A298-1F38746B5776}"/>
              </a:ext>
            </a:extLst>
          </p:cNvPr>
          <p:cNvSpPr>
            <a:spLocks noGrp="1"/>
          </p:cNvSpPr>
          <p:nvPr>
            <p:ph idx="1"/>
          </p:nvPr>
        </p:nvSpPr>
        <p:spPr>
          <a:xfrm>
            <a:off x="4810259" y="649480"/>
            <a:ext cx="6555347" cy="5546047"/>
          </a:xfrm>
        </p:spPr>
        <p:txBody>
          <a:bodyPr anchor="ctr">
            <a:normAutofit/>
          </a:bodyPr>
          <a:lstStyle/>
          <a:p>
            <a:pPr marL="0" indent="0">
              <a:buNone/>
            </a:pPr>
            <a:r>
              <a:rPr lang="en-US" sz="1700" b="1" i="0">
                <a:effectLst/>
                <a:latin typeface="Open Sans"/>
              </a:rPr>
              <a:t>Reverse Brainstorming</a:t>
            </a:r>
            <a:endParaRPr lang="en-US" sz="1700" b="0" i="0">
              <a:effectLst/>
              <a:latin typeface="Open Sans"/>
            </a:endParaRPr>
          </a:p>
          <a:p>
            <a:r>
              <a:rPr lang="en-US" sz="1700" b="0" i="0">
                <a:effectLst/>
                <a:latin typeface="Open Sans"/>
              </a:rPr>
              <a:t>A creative problem-solving technique in which the problem is turned around and considered from a different point of view to spur new and different solutions.</a:t>
            </a:r>
          </a:p>
          <a:p>
            <a:pPr marL="0" indent="0">
              <a:buNone/>
            </a:pPr>
            <a:r>
              <a:rPr lang="en-US" sz="1700" b="1" i="0">
                <a:effectLst/>
                <a:latin typeface="Open Sans"/>
              </a:rPr>
              <a:t>Stop-and-Go Brainstorming</a:t>
            </a:r>
            <a:endParaRPr lang="en-US" sz="1700" b="0" i="0">
              <a:effectLst/>
              <a:latin typeface="Open Sans"/>
            </a:endParaRPr>
          </a:p>
          <a:p>
            <a:r>
              <a:rPr lang="en-US" sz="1700" b="0" i="0">
                <a:effectLst/>
                <a:latin typeface="Open Sans"/>
              </a:rPr>
              <a:t>A problem-solving technique in which a group alternately engages in brainstorming solutions without evaluation for ten minutes then engages in a short period of evaluation. The group continues alternating between brainstorming and evaluation.</a:t>
            </a:r>
          </a:p>
          <a:p>
            <a:pPr marL="0" indent="0">
              <a:buNone/>
            </a:pPr>
            <a:r>
              <a:rPr lang="en-US" sz="1700" b="1" i="0">
                <a:effectLst/>
                <a:latin typeface="Open Sans"/>
              </a:rPr>
              <a:t>Phillips 66 Brainstorming</a:t>
            </a:r>
            <a:endParaRPr lang="en-US" sz="1700" b="0" i="0">
              <a:effectLst/>
              <a:latin typeface="Open Sans"/>
            </a:endParaRPr>
          </a:p>
          <a:p>
            <a:r>
              <a:rPr lang="en-US" sz="1700" b="0" i="0">
                <a:effectLst/>
                <a:latin typeface="Open Sans"/>
              </a:rPr>
              <a:t>A problem-solving technique in which a group of six people brainstorms for six minutes and then a spokesman for each group presents either the best ideas or all ideas to the larger group.</a:t>
            </a:r>
          </a:p>
          <a:p>
            <a:pPr marL="0" indent="0">
              <a:buNone/>
            </a:pPr>
            <a:r>
              <a:rPr lang="en-US" sz="1700" b="1" i="0">
                <a:effectLst/>
                <a:latin typeface="Open Sans"/>
              </a:rPr>
              <a:t>Brainwriting</a:t>
            </a:r>
            <a:endParaRPr lang="en-US" sz="1700" b="0" i="0">
              <a:effectLst/>
              <a:latin typeface="Open Sans"/>
            </a:endParaRPr>
          </a:p>
          <a:p>
            <a:r>
              <a:rPr lang="en-US" sz="1700" b="0" i="0">
                <a:effectLst/>
                <a:latin typeface="Open Sans"/>
              </a:rPr>
              <a:t>A problem-solving technique in which participants individually brainstorm ideas and document them, then share them with a group to further push their thinking</a:t>
            </a:r>
          </a:p>
          <a:p>
            <a:endParaRPr lang="en-US" sz="1700"/>
          </a:p>
        </p:txBody>
      </p:sp>
    </p:spTree>
    <p:extLst>
      <p:ext uri="{BB962C8B-B14F-4D97-AF65-F5344CB8AC3E}">
        <p14:creationId xmlns:p14="http://schemas.microsoft.com/office/powerpoint/2010/main" val="2575587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7DD669-33F9-4770-8F60-7B0721A4BBCF}"/>
              </a:ext>
            </a:extLst>
          </p:cNvPr>
          <p:cNvSpPr>
            <a:spLocks noGrp="1"/>
          </p:cNvSpPr>
          <p:nvPr>
            <p:ph type="title"/>
          </p:nvPr>
        </p:nvSpPr>
        <p:spPr>
          <a:xfrm>
            <a:off x="1102368" y="1877492"/>
            <a:ext cx="4030132" cy="3215373"/>
          </a:xfrm>
        </p:spPr>
        <p:txBody>
          <a:bodyPr>
            <a:normAutofit/>
          </a:bodyPr>
          <a:lstStyle/>
          <a:p>
            <a:pPr algn="ctr"/>
            <a:r>
              <a:rPr lang="en-US">
                <a:solidFill>
                  <a:schemeClr val="bg1"/>
                </a:solidFill>
              </a:rPr>
              <a:t>Rules</a:t>
            </a: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582EAC1A-8782-4303-8885-63CBBB89E783}"/>
              </a:ext>
            </a:extLst>
          </p:cNvPr>
          <p:cNvSpPr>
            <a:spLocks noGrp="1"/>
          </p:cNvSpPr>
          <p:nvPr>
            <p:ph idx="1"/>
          </p:nvPr>
        </p:nvSpPr>
        <p:spPr>
          <a:xfrm>
            <a:off x="6234868" y="1130846"/>
            <a:ext cx="5217173" cy="4351338"/>
          </a:xfrm>
        </p:spPr>
        <p:txBody>
          <a:bodyPr>
            <a:normAutofit/>
          </a:bodyPr>
          <a:lstStyle/>
          <a:p>
            <a:pPr marL="0" indent="0">
              <a:buNone/>
            </a:pPr>
            <a:r>
              <a:rPr lang="en-US" b="0" i="0">
                <a:solidFill>
                  <a:schemeClr val="bg1"/>
                </a:solidFill>
                <a:effectLst/>
                <a:latin typeface="Verdana" panose="020B0604030504040204" pitchFamily="34" charset="0"/>
              </a:rPr>
              <a:t>The four rules of brainstorming are:</a:t>
            </a:r>
          </a:p>
          <a:p>
            <a:pPr>
              <a:buFont typeface="Arial" panose="020B0604020202020204" pitchFamily="34" charset="0"/>
              <a:buChar char="•"/>
            </a:pPr>
            <a:r>
              <a:rPr lang="en-US" b="0" i="0" u="none" strike="noStrike">
                <a:solidFill>
                  <a:schemeClr val="bg1"/>
                </a:solidFill>
                <a:effectLst/>
                <a:latin typeface="Verdana" panose="020B0604030504040204" pitchFamily="34" charset="0"/>
                <a:hlinkClick r:id="rId2"/>
              </a:rPr>
              <a:t>Focus on quantity</a:t>
            </a:r>
            <a:endParaRPr lang="en-US" b="0" i="0">
              <a:solidFill>
                <a:schemeClr val="bg1"/>
              </a:solidFill>
              <a:effectLst/>
              <a:latin typeface="Verdana" panose="020B0604030504040204" pitchFamily="34" charset="0"/>
            </a:endParaRPr>
          </a:p>
          <a:p>
            <a:pPr>
              <a:buFont typeface="Arial" panose="020B0604020202020204" pitchFamily="34" charset="0"/>
              <a:buChar char="•"/>
            </a:pPr>
            <a:r>
              <a:rPr lang="en-US" b="0" i="0" u="none" strike="noStrike">
                <a:solidFill>
                  <a:schemeClr val="bg1"/>
                </a:solidFill>
                <a:effectLst/>
                <a:latin typeface="Verdana" panose="020B0604030504040204" pitchFamily="34" charset="0"/>
                <a:hlinkClick r:id="rId3"/>
              </a:rPr>
              <a:t>NO criticism</a:t>
            </a:r>
            <a:endParaRPr lang="en-US" b="0" i="0">
              <a:solidFill>
                <a:schemeClr val="bg1"/>
              </a:solidFill>
              <a:effectLst/>
              <a:latin typeface="Verdana" panose="020B0604030504040204" pitchFamily="34" charset="0"/>
            </a:endParaRPr>
          </a:p>
          <a:p>
            <a:pPr>
              <a:buFont typeface="Arial" panose="020B0604020202020204" pitchFamily="34" charset="0"/>
              <a:buChar char="•"/>
            </a:pPr>
            <a:r>
              <a:rPr lang="en-US" b="0" i="0" u="none" strike="noStrike">
                <a:solidFill>
                  <a:schemeClr val="bg1"/>
                </a:solidFill>
                <a:effectLst/>
                <a:latin typeface="Verdana" panose="020B0604030504040204" pitchFamily="34" charset="0"/>
                <a:hlinkClick r:id="rId4"/>
              </a:rPr>
              <a:t>Encourage wild ideas</a:t>
            </a:r>
            <a:endParaRPr lang="en-US" b="0" i="0">
              <a:solidFill>
                <a:schemeClr val="bg1"/>
              </a:solidFill>
              <a:effectLst/>
              <a:latin typeface="Verdana" panose="020B0604030504040204" pitchFamily="34" charset="0"/>
            </a:endParaRPr>
          </a:p>
          <a:p>
            <a:pPr>
              <a:buFont typeface="Arial" panose="020B0604020202020204" pitchFamily="34" charset="0"/>
              <a:buChar char="•"/>
            </a:pPr>
            <a:r>
              <a:rPr lang="en-US" b="0" i="0" u="none" strike="noStrike">
                <a:solidFill>
                  <a:schemeClr val="bg1"/>
                </a:solidFill>
                <a:effectLst/>
                <a:latin typeface="Verdana" panose="020B0604030504040204" pitchFamily="34" charset="0"/>
                <a:hlinkClick r:id="rId5"/>
              </a:rPr>
              <a:t>Combine and improve ideas</a:t>
            </a:r>
            <a:endParaRPr lang="en-US" b="0" i="0">
              <a:solidFill>
                <a:schemeClr val="bg1"/>
              </a:solidFill>
              <a:effectLst/>
              <a:latin typeface="Verdana" panose="020B0604030504040204" pitchFamily="34" charset="0"/>
            </a:endParaRPr>
          </a:p>
          <a:p>
            <a:endParaRPr lang="en-US">
              <a:solidFill>
                <a:schemeClr val="bg1"/>
              </a:solidFill>
            </a:endParaRP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12239" y="6139464"/>
            <a:ext cx="1054466"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264663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FD0E9709-F112-4B23-BBAD-18BC00F85762}"/>
              </a:ext>
            </a:extLst>
          </p:cNvPr>
          <p:cNvSpPr>
            <a:spLocks noGrp="1"/>
          </p:cNvSpPr>
          <p:nvPr>
            <p:ph type="title"/>
          </p:nvPr>
        </p:nvSpPr>
        <p:spPr>
          <a:xfrm>
            <a:off x="1014141" y="1450655"/>
            <a:ext cx="3932030" cy="3956690"/>
          </a:xfrm>
        </p:spPr>
        <p:txBody>
          <a:bodyPr anchor="ctr">
            <a:normAutofit/>
          </a:bodyPr>
          <a:lstStyle/>
          <a:p>
            <a:r>
              <a:rPr lang="en-US" sz="8000">
                <a:solidFill>
                  <a:schemeClr val="bg1"/>
                </a:solidFill>
              </a:rPr>
              <a:t>No Criticism</a:t>
            </a:r>
          </a:p>
        </p:txBody>
      </p:sp>
      <p:cxnSp>
        <p:nvCxnSpPr>
          <p:cNvPr id="10" name="Straight Connector 9">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1450655"/>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5408571"/>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EC381E3-1E3C-429C-BFE4-05836776B188}"/>
              </a:ext>
            </a:extLst>
          </p:cNvPr>
          <p:cNvSpPr>
            <a:spLocks noGrp="1"/>
          </p:cNvSpPr>
          <p:nvPr>
            <p:ph idx="1"/>
          </p:nvPr>
        </p:nvSpPr>
        <p:spPr>
          <a:xfrm>
            <a:off x="6096000" y="1108061"/>
            <a:ext cx="5008901" cy="4571972"/>
          </a:xfrm>
        </p:spPr>
        <p:txBody>
          <a:bodyPr anchor="ctr">
            <a:normAutofit/>
          </a:bodyPr>
          <a:lstStyle/>
          <a:p>
            <a:pPr>
              <a:buFont typeface="Arial" panose="020B0604020202020204" pitchFamily="34" charset="0"/>
              <a:buChar char="•"/>
            </a:pPr>
            <a:r>
              <a:rPr lang="en-US" sz="1700" b="0" i="0">
                <a:solidFill>
                  <a:schemeClr val="bg1"/>
                </a:solidFill>
                <a:effectLst/>
                <a:latin typeface="Verdana" panose="020B0604030504040204" pitchFamily="34" charset="0"/>
              </a:rPr>
              <a:t>By suspending judgment, one creates a supportive atmosphere where participants feel free to generate unusual ideas.</a:t>
            </a:r>
          </a:p>
          <a:p>
            <a:pPr marL="742950" lvl="1" indent="-285750">
              <a:buFont typeface="Arial" panose="020B0604020202020204" pitchFamily="34" charset="0"/>
              <a:buChar char="•"/>
            </a:pPr>
            <a:r>
              <a:rPr lang="en-US" sz="1700" b="0" i="0">
                <a:solidFill>
                  <a:schemeClr val="bg1"/>
                </a:solidFill>
                <a:effectLst/>
                <a:latin typeface="Verdana" panose="020B0604030504040204" pitchFamily="34" charset="0"/>
              </a:rPr>
              <a:t>Do not pass judgment.</a:t>
            </a:r>
          </a:p>
          <a:p>
            <a:pPr marL="742950" lvl="1" indent="-285750">
              <a:buFont typeface="Arial" panose="020B0604020202020204" pitchFamily="34" charset="0"/>
              <a:buChar char="•"/>
            </a:pPr>
            <a:r>
              <a:rPr lang="en-US" sz="1700" b="0" i="0">
                <a:solidFill>
                  <a:schemeClr val="bg1"/>
                </a:solidFill>
                <a:effectLst/>
                <a:latin typeface="Verdana" panose="020B0604030504040204" pitchFamily="34" charset="0"/>
              </a:rPr>
              <a:t>Do not criticize.</a:t>
            </a:r>
          </a:p>
          <a:p>
            <a:pPr marL="742950" lvl="1" indent="-285750">
              <a:buFont typeface="Arial" panose="020B0604020202020204" pitchFamily="34" charset="0"/>
              <a:buChar char="•"/>
            </a:pPr>
            <a:r>
              <a:rPr lang="en-US" sz="1700" b="0" i="0">
                <a:solidFill>
                  <a:schemeClr val="bg1"/>
                </a:solidFill>
                <a:effectLst/>
                <a:latin typeface="Verdana" panose="020B0604030504040204" pitchFamily="34" charset="0"/>
              </a:rPr>
              <a:t>There is no such thing as a bad idea.</a:t>
            </a:r>
          </a:p>
          <a:p>
            <a:pPr>
              <a:buFont typeface="Arial" panose="020B0604020202020204" pitchFamily="34" charset="0"/>
              <a:buChar char="•"/>
            </a:pPr>
            <a:r>
              <a:rPr lang="en-US" sz="1700" b="0" i="0">
                <a:solidFill>
                  <a:schemeClr val="bg1"/>
                </a:solidFill>
                <a:effectLst/>
                <a:latin typeface="Verdana" panose="020B0604030504040204" pitchFamily="34" charset="0"/>
              </a:rPr>
              <a:t>Foolish ideas can ignite better ideas.</a:t>
            </a:r>
          </a:p>
          <a:p>
            <a:pPr marL="742950" lvl="1" indent="-285750">
              <a:buFont typeface="Arial" panose="020B0604020202020204" pitchFamily="34" charset="0"/>
              <a:buChar char="•"/>
            </a:pPr>
            <a:r>
              <a:rPr lang="en-US" sz="1700" b="0" i="0">
                <a:solidFill>
                  <a:schemeClr val="bg1"/>
                </a:solidFill>
                <a:effectLst/>
                <a:latin typeface="Verdana" panose="020B0604030504040204" pitchFamily="34" charset="0"/>
              </a:rPr>
              <a:t>Participants can extend or add to an idea.</a:t>
            </a:r>
          </a:p>
          <a:p>
            <a:pPr>
              <a:buFont typeface="Arial" panose="020B0604020202020204" pitchFamily="34" charset="0"/>
              <a:buChar char="•"/>
            </a:pPr>
            <a:r>
              <a:rPr lang="en-US" sz="1700" b="0" i="0">
                <a:solidFill>
                  <a:schemeClr val="bg1"/>
                </a:solidFill>
                <a:effectLst/>
                <a:latin typeface="Verdana" panose="020B0604030504040204" pitchFamily="34" charset="0"/>
              </a:rPr>
              <a:t>Write down all ideas.</a:t>
            </a:r>
          </a:p>
          <a:p>
            <a:pPr marL="742950" lvl="1" indent="-285750">
              <a:buFont typeface="Arial" panose="020B0604020202020204" pitchFamily="34" charset="0"/>
              <a:buChar char="•"/>
            </a:pPr>
            <a:r>
              <a:rPr lang="en-US" sz="1700" b="0" i="0">
                <a:solidFill>
                  <a:schemeClr val="bg1"/>
                </a:solidFill>
                <a:effectLst/>
                <a:latin typeface="Verdana" panose="020B0604030504040204" pitchFamily="34" charset="0"/>
              </a:rPr>
              <a:t>By not writing down the idea, you are violating the rule of NO criticism.</a:t>
            </a:r>
          </a:p>
          <a:p>
            <a:endParaRPr lang="en-US" sz="1700">
              <a:solidFill>
                <a:schemeClr val="bg1"/>
              </a:solidFill>
            </a:endParaRPr>
          </a:p>
        </p:txBody>
      </p:sp>
    </p:spTree>
    <p:extLst>
      <p:ext uri="{BB962C8B-B14F-4D97-AF65-F5344CB8AC3E}">
        <p14:creationId xmlns:p14="http://schemas.microsoft.com/office/powerpoint/2010/main" val="2429773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5439ED93-5624-4332-B77F-0B601DC30150}"/>
              </a:ext>
            </a:extLst>
          </p:cNvPr>
          <p:cNvSpPr>
            <a:spLocks noGrp="1"/>
          </p:cNvSpPr>
          <p:nvPr>
            <p:ph type="title"/>
          </p:nvPr>
        </p:nvSpPr>
        <p:spPr>
          <a:xfrm>
            <a:off x="1014141" y="1450655"/>
            <a:ext cx="3932030" cy="3956690"/>
          </a:xfrm>
        </p:spPr>
        <p:txBody>
          <a:bodyPr anchor="ctr">
            <a:normAutofit/>
          </a:bodyPr>
          <a:lstStyle/>
          <a:p>
            <a:r>
              <a:rPr lang="en-US" sz="6800">
                <a:solidFill>
                  <a:schemeClr val="bg1"/>
                </a:solidFill>
              </a:rPr>
              <a:t>Encourage Wild Ideas</a:t>
            </a:r>
          </a:p>
        </p:txBody>
      </p:sp>
      <p:cxnSp>
        <p:nvCxnSpPr>
          <p:cNvPr id="10" name="Straight Connector 9">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1450655"/>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5408571"/>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A3C0E75-BD4F-4746-8E6D-4D446A6D6C11}"/>
              </a:ext>
            </a:extLst>
          </p:cNvPr>
          <p:cNvSpPr>
            <a:spLocks noGrp="1"/>
          </p:cNvSpPr>
          <p:nvPr>
            <p:ph idx="1"/>
          </p:nvPr>
        </p:nvSpPr>
        <p:spPr>
          <a:xfrm>
            <a:off x="6096000" y="1108061"/>
            <a:ext cx="5008901" cy="4571972"/>
          </a:xfrm>
        </p:spPr>
        <p:txBody>
          <a:bodyPr anchor="ctr">
            <a:normAutofit/>
          </a:bodyPr>
          <a:lstStyle/>
          <a:p>
            <a:r>
              <a:rPr lang="en-US" sz="2000">
                <a:solidFill>
                  <a:schemeClr val="bg1"/>
                </a:solidFill>
              </a:rPr>
              <a:t>Unusual and wild ideas should be welcomed and encouraged.</a:t>
            </a:r>
          </a:p>
          <a:p>
            <a:r>
              <a:rPr lang="en-US" sz="2000">
                <a:solidFill>
                  <a:schemeClr val="bg1"/>
                </a:solidFill>
              </a:rPr>
              <a:t>These may open new ways of thinking and provide better solutions than regular ideas.</a:t>
            </a:r>
          </a:p>
          <a:p>
            <a:r>
              <a:rPr lang="en-US" sz="2000">
                <a:solidFill>
                  <a:schemeClr val="bg1"/>
                </a:solidFill>
              </a:rPr>
              <a:t>They can be generated by looking from another perspective or setting aside assumptions.</a:t>
            </a:r>
          </a:p>
          <a:p>
            <a:r>
              <a:rPr lang="en-US" sz="2000">
                <a:solidFill>
                  <a:schemeClr val="bg1"/>
                </a:solidFill>
              </a:rPr>
              <a:t>Wild ideas can ignite better ideas.</a:t>
            </a:r>
          </a:p>
          <a:p>
            <a:r>
              <a:rPr lang="en-US" sz="2000">
                <a:solidFill>
                  <a:schemeClr val="bg1"/>
                </a:solidFill>
              </a:rPr>
              <a:t>Wishful thinking is very helpful here.</a:t>
            </a:r>
          </a:p>
          <a:p>
            <a:endParaRPr lang="en-US" sz="2000">
              <a:solidFill>
                <a:schemeClr val="bg1"/>
              </a:solidFill>
            </a:endParaRPr>
          </a:p>
        </p:txBody>
      </p:sp>
    </p:spTree>
    <p:extLst>
      <p:ext uri="{BB962C8B-B14F-4D97-AF65-F5344CB8AC3E}">
        <p14:creationId xmlns:p14="http://schemas.microsoft.com/office/powerpoint/2010/main" val="1986154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DD0976C2-FC57-4FBF-9A66-92B5D0209A7B}"/>
              </a:ext>
            </a:extLst>
          </p:cNvPr>
          <p:cNvSpPr>
            <a:spLocks noGrp="1"/>
          </p:cNvSpPr>
          <p:nvPr>
            <p:ph type="title"/>
          </p:nvPr>
        </p:nvSpPr>
        <p:spPr>
          <a:xfrm>
            <a:off x="1014141" y="1450655"/>
            <a:ext cx="3932030" cy="3956690"/>
          </a:xfrm>
        </p:spPr>
        <p:txBody>
          <a:bodyPr anchor="ctr">
            <a:normAutofit/>
          </a:bodyPr>
          <a:lstStyle/>
          <a:p>
            <a:r>
              <a:rPr lang="en-US" sz="6800">
                <a:solidFill>
                  <a:schemeClr val="bg1"/>
                </a:solidFill>
              </a:rPr>
              <a:t>Combine and improve ideas</a:t>
            </a:r>
          </a:p>
        </p:txBody>
      </p:sp>
      <p:cxnSp>
        <p:nvCxnSpPr>
          <p:cNvPr id="10" name="Straight Connector 9">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1450655"/>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5408571"/>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94030A-1F20-4639-8379-60F81E4F6F37}"/>
              </a:ext>
            </a:extLst>
          </p:cNvPr>
          <p:cNvSpPr>
            <a:spLocks noGrp="1"/>
          </p:cNvSpPr>
          <p:nvPr>
            <p:ph idx="1"/>
          </p:nvPr>
        </p:nvSpPr>
        <p:spPr>
          <a:xfrm>
            <a:off x="6096000" y="1108061"/>
            <a:ext cx="5008901" cy="4571972"/>
          </a:xfrm>
        </p:spPr>
        <p:txBody>
          <a:bodyPr anchor="ctr">
            <a:normAutofit/>
          </a:bodyPr>
          <a:lstStyle/>
          <a:p>
            <a:pPr>
              <a:buFont typeface="Arial" panose="020B0604020202020204" pitchFamily="34" charset="0"/>
              <a:buChar char="•"/>
            </a:pPr>
            <a:r>
              <a:rPr lang="en-US" sz="2000" b="0" i="0">
                <a:solidFill>
                  <a:schemeClr val="bg1"/>
                </a:solidFill>
                <a:effectLst/>
                <a:latin typeface="Verdana" panose="020B0604030504040204" pitchFamily="34" charset="0"/>
              </a:rPr>
              <a:t>Good ideas can be combined to form a single very good idea.</a:t>
            </a:r>
          </a:p>
          <a:p>
            <a:pPr>
              <a:buFont typeface="Arial" panose="020B0604020202020204" pitchFamily="34" charset="0"/>
              <a:buChar char="•"/>
            </a:pPr>
            <a:r>
              <a:rPr lang="en-US" sz="2000" b="0" i="0">
                <a:solidFill>
                  <a:schemeClr val="bg1"/>
                </a:solidFill>
                <a:effectLst/>
                <a:latin typeface="Verdana" panose="020B0604030504040204" pitchFamily="34" charset="0"/>
              </a:rPr>
              <a:t>Use other ideas as inspiration for your own ideas.</a:t>
            </a:r>
          </a:p>
          <a:p>
            <a:pPr marL="742950" lvl="1" indent="-285750">
              <a:buFont typeface="Arial" panose="020B0604020202020204" pitchFamily="34" charset="0"/>
              <a:buChar char="•"/>
            </a:pPr>
            <a:r>
              <a:rPr lang="en-US" sz="2000" b="0" i="0">
                <a:solidFill>
                  <a:schemeClr val="bg1"/>
                </a:solidFill>
                <a:effectLst/>
                <a:latin typeface="Verdana" panose="020B0604030504040204" pitchFamily="34" charset="0"/>
              </a:rPr>
              <a:t>It is just as valuable to be able to adapt and improve other ideas as it is to generate the initial idea.</a:t>
            </a:r>
          </a:p>
          <a:p>
            <a:pPr>
              <a:buFont typeface="Arial" panose="020B0604020202020204" pitchFamily="34" charset="0"/>
              <a:buChar char="•"/>
            </a:pPr>
            <a:r>
              <a:rPr lang="en-US" sz="2000" b="0" i="0">
                <a:solidFill>
                  <a:schemeClr val="bg1"/>
                </a:solidFill>
                <a:effectLst/>
                <a:latin typeface="Verdana" panose="020B0604030504040204" pitchFamily="34" charset="0"/>
              </a:rPr>
              <a:t>Working in a group leads to synergy.</a:t>
            </a:r>
          </a:p>
          <a:p>
            <a:endParaRPr lang="en-US" sz="2000">
              <a:solidFill>
                <a:schemeClr val="bg1"/>
              </a:solidFill>
            </a:endParaRPr>
          </a:p>
        </p:txBody>
      </p:sp>
    </p:spTree>
    <p:extLst>
      <p:ext uri="{BB962C8B-B14F-4D97-AF65-F5344CB8AC3E}">
        <p14:creationId xmlns:p14="http://schemas.microsoft.com/office/powerpoint/2010/main" val="810198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6D4BD-7C5C-4598-90F0-94CA99DBAEEE}"/>
              </a:ext>
            </a:extLst>
          </p:cNvPr>
          <p:cNvSpPr>
            <a:spLocks noGrp="1"/>
          </p:cNvSpPr>
          <p:nvPr>
            <p:ph type="title"/>
          </p:nvPr>
        </p:nvSpPr>
        <p:spPr/>
        <p:txBody>
          <a:bodyPr/>
          <a:lstStyle/>
          <a:p>
            <a:endParaRPr lang="en-US"/>
          </a:p>
        </p:txBody>
      </p:sp>
      <p:pic>
        <p:nvPicPr>
          <p:cNvPr id="5" name="Content Placeholder 4" descr="Graphical user interface, text, application, email&#10;&#10;Description automatically generated">
            <a:extLst>
              <a:ext uri="{FF2B5EF4-FFF2-40B4-BE49-F238E27FC236}">
                <a16:creationId xmlns:a16="http://schemas.microsoft.com/office/drawing/2014/main" id="{6A5E9B60-4610-4930-A7B8-F34E0CD2EE6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5071" y="1828800"/>
            <a:ext cx="9105694" cy="3507641"/>
          </a:xfrm>
        </p:spPr>
      </p:pic>
    </p:spTree>
    <p:extLst>
      <p:ext uri="{BB962C8B-B14F-4D97-AF65-F5344CB8AC3E}">
        <p14:creationId xmlns:p14="http://schemas.microsoft.com/office/powerpoint/2010/main" val="2830606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 name="Group 11">
            <a:extLst>
              <a:ext uri="{FF2B5EF4-FFF2-40B4-BE49-F238E27FC236}">
                <a16:creationId xmlns:a16="http://schemas.microsoft.com/office/drawing/2014/main" id="{2A638C7D-9088-41A9-88A0-7357157BC1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31180" y="1109243"/>
            <a:ext cx="4842710" cy="4842710"/>
            <a:chOff x="1881974" y="1174396"/>
            <a:chExt cx="5290997" cy="5290997"/>
          </a:xfrm>
        </p:grpSpPr>
        <p:sp>
          <p:nvSpPr>
            <p:cNvPr id="13" name="Oval 12">
              <a:extLst>
                <a:ext uri="{FF2B5EF4-FFF2-40B4-BE49-F238E27FC236}">
                  <a16:creationId xmlns:a16="http://schemas.microsoft.com/office/drawing/2014/main" id="{9714B173-1D32-4BBC-A685-1F5D257ABD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1974" y="1174396"/>
              <a:ext cx="5290997" cy="5290997"/>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EF82DD1-2343-4F41-B6A7-A6489A713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1974" y="1174396"/>
              <a:ext cx="5290997" cy="5290997"/>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Oval 15">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270" y="1095407"/>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188D50-0B54-4DD3-98DB-AB4DFBB75CC3}"/>
              </a:ext>
            </a:extLst>
          </p:cNvPr>
          <p:cNvSpPr>
            <a:spLocks noGrp="1"/>
          </p:cNvSpPr>
          <p:nvPr>
            <p:ph type="title"/>
          </p:nvPr>
        </p:nvSpPr>
        <p:spPr>
          <a:xfrm>
            <a:off x="5644751" y="568517"/>
            <a:ext cx="6161004" cy="886379"/>
          </a:xfrm>
        </p:spPr>
        <p:txBody>
          <a:bodyPr>
            <a:normAutofit/>
          </a:bodyPr>
          <a:lstStyle/>
          <a:p>
            <a:r>
              <a:rPr lang="en-US">
                <a:solidFill>
                  <a:schemeClr val="bg1"/>
                </a:solidFill>
              </a:rPr>
              <a:t>Benefits</a:t>
            </a:r>
          </a:p>
        </p:txBody>
      </p:sp>
      <p:grpSp>
        <p:nvGrpSpPr>
          <p:cNvPr id="18" name="Group 17">
            <a:extLst>
              <a:ext uri="{FF2B5EF4-FFF2-40B4-BE49-F238E27FC236}">
                <a16:creationId xmlns:a16="http://schemas.microsoft.com/office/drawing/2014/main" id="{3F219210-B16A-47B6-9AA8-207DAFF37E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9" name="Freeform: Shape 18">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20" name="Freeform: Shape 19">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pic>
        <p:nvPicPr>
          <p:cNvPr id="21" name="Graphic 6" descr="Head with Gears">
            <a:extLst>
              <a:ext uri="{FF2B5EF4-FFF2-40B4-BE49-F238E27FC236}">
                <a16:creationId xmlns:a16="http://schemas.microsoft.com/office/drawing/2014/main" id="{177E1FFA-E409-4928-BB6D-EA89B760CC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9077" y="1864214"/>
            <a:ext cx="3217333" cy="3217333"/>
          </a:xfrm>
          <a:prstGeom prst="rect">
            <a:avLst/>
          </a:prstGeom>
        </p:spPr>
      </p:pic>
      <p:sp>
        <p:nvSpPr>
          <p:cNvPr id="3" name="Content Placeholder 2">
            <a:extLst>
              <a:ext uri="{FF2B5EF4-FFF2-40B4-BE49-F238E27FC236}">
                <a16:creationId xmlns:a16="http://schemas.microsoft.com/office/drawing/2014/main" id="{2F52C87F-81FD-4852-AEC2-1B47507805F2}"/>
              </a:ext>
            </a:extLst>
          </p:cNvPr>
          <p:cNvSpPr>
            <a:spLocks noGrp="1"/>
          </p:cNvSpPr>
          <p:nvPr>
            <p:ph idx="1"/>
          </p:nvPr>
        </p:nvSpPr>
        <p:spPr>
          <a:xfrm>
            <a:off x="6234868" y="1820369"/>
            <a:ext cx="5217173" cy="4351338"/>
          </a:xfrm>
        </p:spPr>
        <p:txBody>
          <a:bodyPr>
            <a:normAutofit/>
          </a:bodyPr>
          <a:lstStyle/>
          <a:p>
            <a:pPr marL="0" indent="0" fontAlgn="base">
              <a:buNone/>
            </a:pPr>
            <a:r>
              <a:rPr lang="en-US" sz="1800" b="0" i="0">
                <a:solidFill>
                  <a:schemeClr val="bg1"/>
                </a:solidFill>
                <a:effectLst/>
                <a:latin typeface="guardian-text-oreilly"/>
              </a:rPr>
              <a:t>The benefits of brainstorming are numerous. </a:t>
            </a:r>
          </a:p>
          <a:p>
            <a:pPr fontAlgn="base"/>
            <a:r>
              <a:rPr lang="en-US" sz="1800" b="0" i="0">
                <a:solidFill>
                  <a:schemeClr val="bg1"/>
                </a:solidFill>
                <a:effectLst/>
                <a:latin typeface="guardian-text-oreilly"/>
              </a:rPr>
              <a:t>Brainstorming builds involvement, commitment, loyalty, and enthusiasm. Participating in the sessions stimulates and unlocks people’s creative talents. Brainstorming also builds self-esteem because people are being asked for their participation and their ideas.</a:t>
            </a:r>
          </a:p>
          <a:p>
            <a:pPr fontAlgn="base"/>
            <a:r>
              <a:rPr lang="en-US" sz="1800" b="0" i="0">
                <a:solidFill>
                  <a:schemeClr val="bg1"/>
                </a:solidFill>
                <a:effectLst/>
                <a:latin typeface="guardian-text-oreilly"/>
              </a:rPr>
              <a:t>With brainstorming, you can create a better climate for cooperation and teamwork. You encourage better friendships and communication when people engage in brainstorming activities together. The most important payoff is that you will come up with lots of good ideas and sometimes ideas that change the direction of the business</a:t>
            </a:r>
          </a:p>
          <a:p>
            <a:endParaRPr lang="en-US" sz="1800">
              <a:solidFill>
                <a:schemeClr val="bg1"/>
              </a:solidFill>
            </a:endParaRPr>
          </a:p>
        </p:txBody>
      </p:sp>
      <p:grpSp>
        <p:nvGrpSpPr>
          <p:cNvPr id="22"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23" name="Freeform: Shape 22">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491345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804</Words>
  <Application>Microsoft Office PowerPoint</Application>
  <PresentationFormat>Widescreen</PresentationFormat>
  <Paragraphs>55</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Calibri Light</vt:lpstr>
      <vt:lpstr>guardian-text-oreilly</vt:lpstr>
      <vt:lpstr>Open Sans</vt:lpstr>
      <vt:lpstr>Poppins</vt:lpstr>
      <vt:lpstr>Verdana</vt:lpstr>
      <vt:lpstr>Office Theme</vt:lpstr>
      <vt:lpstr>Brainstorming</vt:lpstr>
      <vt:lpstr>PowerPoint Presentation</vt:lpstr>
      <vt:lpstr>Types </vt:lpstr>
      <vt:lpstr>Rules</vt:lpstr>
      <vt:lpstr>No Criticism</vt:lpstr>
      <vt:lpstr>Encourage Wild Ideas</vt:lpstr>
      <vt:lpstr>Combine and improve ideas</vt:lpstr>
      <vt:lpstr>PowerPoint Presentation</vt:lpstr>
      <vt:lpstr>Benefits</vt:lpstr>
      <vt:lpstr>Techniques:</vt:lpstr>
      <vt:lpstr>SWOT Analysis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Brainstorming</dc:title>
  <dc:creator>Maleeha Imran</dc:creator>
  <cp:lastModifiedBy>Maleeha Imran</cp:lastModifiedBy>
  <cp:revision>2</cp:revision>
  <dcterms:created xsi:type="dcterms:W3CDTF">2021-01-21T16:13:10Z</dcterms:created>
  <dcterms:modified xsi:type="dcterms:W3CDTF">2021-01-21T16:19:15Z</dcterms:modified>
</cp:coreProperties>
</file>