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59" r:id="rId3"/>
    <p:sldId id="260" r:id="rId4"/>
    <p:sldId id="261" r:id="rId5"/>
    <p:sldId id="262" r:id="rId6"/>
    <p:sldId id="263" r:id="rId7"/>
    <p:sldId id="264" r:id="rId8"/>
    <p:sldId id="265" r:id="rId9"/>
    <p:sldId id="266" r:id="rId10"/>
    <p:sldId id="267" r:id="rId11"/>
    <p:sldId id="258"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772400" cy="2228850"/>
          </a:xfrm>
        </p:spPr>
        <p:txBody>
          <a:bodyPr/>
          <a:lstStyle/>
          <a:p>
            <a:r>
              <a:rPr lang="en-US" dirty="0" smtClean="0"/>
              <a:t>Citation and Referencing</a:t>
            </a:r>
            <a:endParaRPr lang="en-US" dirty="0"/>
          </a:p>
        </p:txBody>
      </p:sp>
      <p:sp>
        <p:nvSpPr>
          <p:cNvPr id="3" name="Subtitle 2"/>
          <p:cNvSpPr>
            <a:spLocks noGrp="1"/>
          </p:cNvSpPr>
          <p:nvPr>
            <p:ph type="subTitle" idx="1"/>
          </p:nvPr>
        </p:nvSpPr>
        <p:spPr/>
        <p:txBody>
          <a:bodyPr/>
          <a:lstStyle/>
          <a:p>
            <a:r>
              <a:rPr lang="en-US" dirty="0" smtClean="0"/>
              <a:t>Umer Younas </a:t>
            </a:r>
          </a:p>
          <a:p>
            <a:r>
              <a:rPr lang="en-US" dirty="0" smtClean="0"/>
              <a:t>Department of earth sciences</a:t>
            </a:r>
          </a:p>
          <a:p>
            <a:r>
              <a:rPr lang="en-US" dirty="0" smtClean="0"/>
              <a:t>University of Sargodha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give </a:t>
            </a:r>
            <a:r>
              <a:rPr lang="en-US" dirty="0" err="1" smtClean="0"/>
              <a:t>Refernce</a:t>
            </a:r>
            <a:r>
              <a:rPr lang="en-US" dirty="0" smtClean="0"/>
              <a:t> of a Book?</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
            </a:pPr>
            <a:r>
              <a:rPr lang="en-US" dirty="0" smtClean="0"/>
              <a:t>Commas, full stops and colons are used to separate the elements. Some elements also require parentheses.</a:t>
            </a:r>
          </a:p>
          <a:p>
            <a:pPr>
              <a:buFont typeface="Wingdings" pitchFamily="2" charset="2"/>
              <a:buChar char="§"/>
            </a:pPr>
            <a:r>
              <a:rPr lang="en-US" dirty="0" smtClean="0"/>
              <a:t> Invert all authors' names so that the surname or last name is written first. The authors' first names are abbreviated so that Jennifer Smith would become Smith, J.</a:t>
            </a:r>
          </a:p>
          <a:p>
            <a:pPr>
              <a:buFont typeface="Wingdings" pitchFamily="2" charset="2"/>
              <a:buChar char="§"/>
            </a:pPr>
            <a:r>
              <a:rPr lang="en-US" dirty="0" smtClean="0"/>
              <a:t>After the author name, the year of publication is added in parentheses followed by the title of the book (in italics, with proper nouns and the first word of the title and subtitle </a:t>
            </a:r>
            <a:r>
              <a:rPr lang="en-US" dirty="0" err="1" smtClean="0"/>
              <a:t>capitalised</a:t>
            </a:r>
            <a:r>
              <a:rPr lang="en-US" dirty="0" smtClean="0"/>
              <a:t>). </a:t>
            </a:r>
          </a:p>
          <a:p>
            <a:pPr>
              <a:buFont typeface="Wingdings" pitchFamily="2" charset="2"/>
              <a:buChar char="§"/>
            </a:pPr>
            <a:r>
              <a:rPr lang="en-US" dirty="0" smtClean="0"/>
              <a:t>The edition is next and the place of publication and the publisher are added last.</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Citation and Referencing </a:t>
            </a:r>
            <a:endParaRPr lang="en-US" dirty="0"/>
          </a:p>
        </p:txBody>
      </p:sp>
      <p:sp>
        <p:nvSpPr>
          <p:cNvPr id="3" name="Content Placeholder 2"/>
          <p:cNvSpPr>
            <a:spLocks noGrp="1"/>
          </p:cNvSpPr>
          <p:nvPr>
            <p:ph idx="1"/>
          </p:nvPr>
        </p:nvSpPr>
        <p:spPr>
          <a:xfrm>
            <a:off x="457200" y="1600200"/>
            <a:ext cx="8229600" cy="5257800"/>
          </a:xfrm>
        </p:spPr>
        <p:txBody>
          <a:bodyPr>
            <a:normAutofit fontScale="62500" lnSpcReduction="20000"/>
          </a:bodyPr>
          <a:lstStyle/>
          <a:p>
            <a:pPr>
              <a:buFont typeface="Wingdings" pitchFamily="2" charset="2"/>
              <a:buChar char="q"/>
            </a:pPr>
            <a:r>
              <a:rPr lang="en-US" sz="3800" dirty="0" smtClean="0"/>
              <a:t>How to give </a:t>
            </a:r>
            <a:r>
              <a:rPr lang="en-US" sz="3800" dirty="0" err="1" smtClean="0"/>
              <a:t>Refernce</a:t>
            </a:r>
            <a:r>
              <a:rPr lang="en-US" sz="3800" dirty="0" smtClean="0"/>
              <a:t> of a Book (APA 6</a:t>
            </a:r>
            <a:r>
              <a:rPr lang="en-US" sz="3800" baseline="30000" dirty="0" smtClean="0"/>
              <a:t>th</a:t>
            </a:r>
            <a:r>
              <a:rPr lang="en-US" sz="3800" dirty="0" smtClean="0"/>
              <a:t> Edition)</a:t>
            </a:r>
          </a:p>
          <a:p>
            <a:pPr lvl="2"/>
            <a:r>
              <a:rPr lang="en-US" sz="3000" dirty="0" smtClean="0"/>
              <a:t>One author	</a:t>
            </a:r>
          </a:p>
          <a:p>
            <a:pPr lvl="2"/>
            <a:r>
              <a:rPr lang="en-US" sz="3000" dirty="0" smtClean="0"/>
              <a:t>Two authors	</a:t>
            </a:r>
          </a:p>
          <a:p>
            <a:pPr lvl="2"/>
            <a:r>
              <a:rPr lang="en-US" sz="3000" dirty="0" smtClean="0"/>
              <a:t>Multiple authors for 3-5 authors	</a:t>
            </a:r>
          </a:p>
          <a:p>
            <a:pPr lvl="2"/>
            <a:r>
              <a:rPr lang="en-US" sz="3000" dirty="0" smtClean="0"/>
              <a:t>Multiple authors for 6 or more authors	</a:t>
            </a:r>
          </a:p>
          <a:p>
            <a:pPr lvl="2"/>
            <a:r>
              <a:rPr lang="en-US" sz="3000" dirty="0" smtClean="0"/>
              <a:t>Corporate author and corporate author as</a:t>
            </a:r>
          </a:p>
          <a:p>
            <a:pPr lvl="2"/>
            <a:r>
              <a:rPr lang="en-US" sz="3000" dirty="0" smtClean="0"/>
              <a:t>publisher	</a:t>
            </a:r>
          </a:p>
          <a:p>
            <a:pPr lvl="2"/>
            <a:r>
              <a:rPr lang="en-US" sz="3000" dirty="0" smtClean="0"/>
              <a:t>Multiple Works by the same author	</a:t>
            </a:r>
          </a:p>
          <a:p>
            <a:pPr lvl="2"/>
            <a:r>
              <a:rPr lang="en-US" sz="3000" dirty="0" smtClean="0"/>
              <a:t>Multiple Works published in the same year by the</a:t>
            </a:r>
          </a:p>
          <a:p>
            <a:pPr lvl="2"/>
            <a:r>
              <a:rPr lang="en-US" sz="3000" dirty="0" smtClean="0"/>
              <a:t>same author	</a:t>
            </a:r>
          </a:p>
          <a:p>
            <a:pPr lvl="2"/>
            <a:r>
              <a:rPr lang="en-US" sz="3000" dirty="0" smtClean="0"/>
              <a:t>Edited book	</a:t>
            </a:r>
          </a:p>
          <a:p>
            <a:pPr lvl="2"/>
            <a:r>
              <a:rPr lang="en-US" sz="3000" dirty="0" smtClean="0"/>
              <a:t>Chapter of an edited book	</a:t>
            </a:r>
          </a:p>
          <a:p>
            <a:pPr lvl="2"/>
            <a:r>
              <a:rPr lang="en-US" sz="3000" dirty="0" smtClean="0"/>
              <a:t>Dictionary or </a:t>
            </a:r>
            <a:r>
              <a:rPr lang="en-US" sz="3000" dirty="0" err="1" smtClean="0"/>
              <a:t>encyclopaedia</a:t>
            </a:r>
            <a:r>
              <a:rPr lang="en-US" sz="3000" dirty="0" smtClean="0"/>
              <a:t> with large editorial</a:t>
            </a:r>
          </a:p>
          <a:p>
            <a:pPr lvl="2"/>
            <a:r>
              <a:rPr lang="en-US" sz="3000" dirty="0" smtClean="0"/>
              <a:t>board	</a:t>
            </a:r>
          </a:p>
          <a:p>
            <a:pPr lvl="2"/>
            <a:r>
              <a:rPr lang="en-US" sz="3000" dirty="0" smtClean="0"/>
              <a:t>Missing Information	</a:t>
            </a:r>
          </a:p>
          <a:p>
            <a:pPr lvl="3">
              <a:buNone/>
            </a:pPr>
            <a:r>
              <a:rPr lang="en-US" sz="2600" dirty="0" smtClean="0"/>
              <a:t>No author</a:t>
            </a:r>
          </a:p>
          <a:p>
            <a:pPr lvl="3">
              <a:buNone/>
            </a:pPr>
            <a:r>
              <a:rPr lang="en-US" sz="2600" dirty="0" smtClean="0"/>
              <a:t>No Date	</a:t>
            </a:r>
          </a:p>
          <a:p>
            <a:pPr lvl="3">
              <a:buNone/>
            </a:pPr>
            <a:r>
              <a:rPr lang="en-US" sz="2600" dirty="0" smtClean="0"/>
              <a:t>No City	</a:t>
            </a:r>
            <a:endParaRPr lang="en-US" sz="2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Refernce</a:t>
            </a:r>
            <a:r>
              <a:rPr lang="en-US" dirty="0" smtClean="0"/>
              <a:t> of a Book (APA 6</a:t>
            </a:r>
            <a:r>
              <a:rPr lang="en-US" baseline="30000" dirty="0" smtClean="0"/>
              <a:t>th</a:t>
            </a:r>
            <a:r>
              <a:rPr lang="en-US" dirty="0" smtClean="0"/>
              <a:t> Edition)</a:t>
            </a:r>
            <a:endParaRPr lang="en-US" dirty="0"/>
          </a:p>
        </p:txBody>
      </p:sp>
      <p:graphicFrame>
        <p:nvGraphicFramePr>
          <p:cNvPr id="4" name="Content Placeholder 3"/>
          <p:cNvGraphicFramePr>
            <a:graphicFrameLocks noGrp="1"/>
          </p:cNvGraphicFramePr>
          <p:nvPr>
            <p:ph idx="1"/>
          </p:nvPr>
        </p:nvGraphicFramePr>
        <p:xfrm>
          <a:off x="457200" y="1600200"/>
          <a:ext cx="8077200" cy="4093620"/>
        </p:xfrm>
        <a:graphic>
          <a:graphicData uri="http://schemas.openxmlformats.org/drawingml/2006/table">
            <a:tbl>
              <a:tblPr firstRow="1" bandRow="1">
                <a:tableStyleId>{5C22544A-7EE6-4342-B048-85BDC9FD1C3A}</a:tableStyleId>
              </a:tblPr>
              <a:tblGrid>
                <a:gridCol w="1828800"/>
                <a:gridCol w="2819400"/>
                <a:gridCol w="3429000"/>
              </a:tblGrid>
              <a:tr h="1020220">
                <a:tc>
                  <a:txBody>
                    <a:bodyPr/>
                    <a:lstStyle/>
                    <a:p>
                      <a:endParaRPr lang="en-US" sz="2000" dirty="0"/>
                    </a:p>
                  </a:txBody>
                  <a:tcPr/>
                </a:tc>
                <a:tc>
                  <a:txBody>
                    <a:bodyPr/>
                    <a:lstStyle/>
                    <a:p>
                      <a:pPr marL="73660" marR="0" algn="l">
                        <a:lnSpc>
                          <a:spcPts val="1200"/>
                        </a:lnSpc>
                        <a:spcBef>
                          <a:spcPts val="0"/>
                        </a:spcBef>
                        <a:spcAft>
                          <a:spcPts val="0"/>
                        </a:spcAft>
                      </a:pPr>
                      <a:endParaRPr lang="en-US" sz="2000" kern="100" dirty="0">
                        <a:latin typeface="Calibri"/>
                        <a:ea typeface="SimSun"/>
                        <a:cs typeface="Times New Roman"/>
                      </a:endParaRPr>
                    </a:p>
                    <a:p>
                      <a:pPr marL="73660" marR="0" algn="l">
                        <a:lnSpc>
                          <a:spcPts val="1865"/>
                        </a:lnSpc>
                        <a:spcBef>
                          <a:spcPts val="0"/>
                        </a:spcBef>
                        <a:spcAft>
                          <a:spcPts val="0"/>
                        </a:spcAft>
                      </a:pPr>
                      <a:r>
                        <a:rPr lang="en-US" sz="2000" i="1" kern="100" spc="25" dirty="0">
                          <a:solidFill>
                            <a:srgbClr val="000000"/>
                          </a:solidFill>
                          <a:latin typeface="Arial"/>
                          <a:ea typeface="SimSun"/>
                          <a:cs typeface="Times New Roman"/>
                        </a:rPr>
                        <a:t>In-Text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c>
                  <a:txBody>
                    <a:bodyPr/>
                    <a:lstStyle/>
                    <a:p>
                      <a:pPr marL="70485" marR="0" algn="l">
                        <a:lnSpc>
                          <a:spcPts val="1200"/>
                        </a:lnSpc>
                        <a:spcBef>
                          <a:spcPts val="0"/>
                        </a:spcBef>
                        <a:spcAft>
                          <a:spcPts val="0"/>
                        </a:spcAft>
                      </a:pPr>
                      <a:endParaRPr lang="en-US" sz="2000" kern="100" dirty="0">
                        <a:latin typeface="Calibri"/>
                        <a:ea typeface="SimSun"/>
                        <a:cs typeface="Times New Roman"/>
                      </a:endParaRPr>
                    </a:p>
                    <a:p>
                      <a:pPr marL="70485" marR="0" algn="l">
                        <a:lnSpc>
                          <a:spcPts val="1865"/>
                        </a:lnSpc>
                        <a:spcBef>
                          <a:spcPts val="0"/>
                        </a:spcBef>
                        <a:spcAft>
                          <a:spcPts val="0"/>
                        </a:spcAft>
                      </a:pPr>
                      <a:r>
                        <a:rPr lang="en-US" sz="2000" i="1" kern="100" spc="25" dirty="0">
                          <a:solidFill>
                            <a:srgbClr val="000000"/>
                          </a:solidFill>
                          <a:latin typeface="Arial"/>
                          <a:ea typeface="SimSun"/>
                          <a:cs typeface="Times New Roman"/>
                        </a:rPr>
                        <a:t>Reference</a:t>
                      </a:r>
                      <a:r>
                        <a:rPr lang="en-US" sz="2000" i="1" kern="100" spc="80" dirty="0">
                          <a:solidFill>
                            <a:srgbClr val="000000"/>
                          </a:solidFill>
                          <a:latin typeface="Calibri"/>
                          <a:ea typeface="SimSun"/>
                          <a:cs typeface="Calibri"/>
                        </a:rPr>
                        <a:t> </a:t>
                      </a:r>
                      <a:r>
                        <a:rPr lang="en-US" sz="2000" i="1" kern="100" spc="60" dirty="0">
                          <a:solidFill>
                            <a:srgbClr val="000000"/>
                          </a:solidFill>
                          <a:latin typeface="Arial"/>
                          <a:ea typeface="SimSun"/>
                          <a:cs typeface="Times New Roman"/>
                        </a:rPr>
                        <a:t>List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r>
              <a:tr h="2027780">
                <a:tc>
                  <a:txBody>
                    <a:bodyPr/>
                    <a:lstStyle/>
                    <a:p>
                      <a:pPr marL="76835" marR="0" algn="l">
                        <a:lnSpc>
                          <a:spcPts val="1200"/>
                        </a:lnSpc>
                        <a:spcBef>
                          <a:spcPts val="0"/>
                        </a:spcBef>
                        <a:spcAft>
                          <a:spcPts val="0"/>
                        </a:spcAft>
                      </a:pPr>
                      <a:endParaRPr lang="en-US" sz="2000" kern="100" dirty="0">
                        <a:latin typeface="Calibri"/>
                        <a:ea typeface="SimSun"/>
                        <a:cs typeface="Times New Roman"/>
                      </a:endParaRPr>
                    </a:p>
                    <a:p>
                      <a:pPr marL="76835" marR="0" algn="l">
                        <a:lnSpc>
                          <a:spcPts val="1215"/>
                        </a:lnSpc>
                        <a:spcBef>
                          <a:spcPts val="0"/>
                        </a:spcBef>
                        <a:spcAft>
                          <a:spcPts val="0"/>
                        </a:spcAft>
                      </a:pPr>
                      <a:r>
                        <a:rPr lang="en-US" sz="2000" i="1" kern="100" spc="5" dirty="0">
                          <a:solidFill>
                            <a:srgbClr val="000000"/>
                          </a:solidFill>
                          <a:latin typeface="Arial"/>
                          <a:ea typeface="SimSun"/>
                          <a:cs typeface="Times New Roman"/>
                        </a:rPr>
                        <a:t>One</a:t>
                      </a:r>
                      <a:r>
                        <a:rPr lang="en-US" sz="2000" i="1" kern="100" spc="105" dirty="0">
                          <a:solidFill>
                            <a:srgbClr val="000000"/>
                          </a:solidFill>
                          <a:latin typeface="Calibri"/>
                          <a:ea typeface="SimSun"/>
                          <a:cs typeface="Calibri"/>
                        </a:rPr>
                        <a:t> </a:t>
                      </a:r>
                      <a:r>
                        <a:rPr lang="en-US" sz="2000" i="1" kern="100" spc="85" dirty="0">
                          <a:solidFill>
                            <a:srgbClr val="000000"/>
                          </a:solidFill>
                          <a:latin typeface="Arial"/>
                          <a:ea typeface="SimSun"/>
                          <a:cs typeface="Times New Roman"/>
                        </a:rPr>
                        <a:t>author</a:t>
                      </a:r>
                      <a:endParaRPr lang="en-US" sz="2000" kern="100" dirty="0">
                        <a:latin typeface="Calibri"/>
                        <a:ea typeface="SimSun"/>
                        <a:cs typeface="Times New Roman"/>
                      </a:endParaRPr>
                    </a:p>
                  </a:txBody>
                  <a:tcPr marL="0" marR="0" marT="0" marB="0"/>
                </a:tc>
                <a:tc>
                  <a:txBody>
                    <a:bodyPr/>
                    <a:lstStyle/>
                    <a:p>
                      <a:pPr marL="76835" marR="0" algn="l">
                        <a:lnSpc>
                          <a:spcPts val="1255"/>
                        </a:lnSpc>
                        <a:spcBef>
                          <a:spcPts val="0"/>
                        </a:spcBef>
                        <a:spcAft>
                          <a:spcPts val="0"/>
                        </a:spcAft>
                      </a:pPr>
                      <a:endParaRPr lang="en-US" sz="2000" kern="100" dirty="0" smtClean="0">
                        <a:latin typeface="+mn-lt"/>
                        <a:ea typeface="SimSun"/>
                        <a:cs typeface="Times New Roman"/>
                      </a:endParaRPr>
                    </a:p>
                    <a:p>
                      <a:pPr marL="76835" marR="0" algn="l">
                        <a:lnSpc>
                          <a:spcPct val="100000"/>
                        </a:lnSpc>
                        <a:spcBef>
                          <a:spcPts val="0"/>
                        </a:spcBef>
                        <a:spcAft>
                          <a:spcPts val="0"/>
                        </a:spcAft>
                      </a:pPr>
                      <a:r>
                        <a:rPr lang="en-US" sz="2000" kern="100" dirty="0" smtClean="0">
                          <a:latin typeface="Times New Roman" pitchFamily="18" charset="0"/>
                          <a:ea typeface="SimSun"/>
                          <a:cs typeface="Times New Roman" pitchFamily="18" charset="0"/>
                        </a:rPr>
                        <a:t>Bernstein (1965) claimed</a:t>
                      </a:r>
                    </a:p>
                    <a:p>
                      <a:pPr marL="76835" marR="0" algn="l">
                        <a:lnSpc>
                          <a:spcPct val="100000"/>
                        </a:lnSpc>
                        <a:spcBef>
                          <a:spcPts val="0"/>
                        </a:spcBef>
                        <a:spcAft>
                          <a:spcPts val="0"/>
                        </a:spcAft>
                      </a:pPr>
                      <a:r>
                        <a:rPr lang="en-US" sz="2000" kern="100" dirty="0" smtClean="0">
                          <a:latin typeface="Times New Roman" pitchFamily="18" charset="0"/>
                          <a:ea typeface="SimSun"/>
                          <a:cs typeface="Times New Roman" pitchFamily="18" charset="0"/>
                        </a:rPr>
                        <a:t>That</a:t>
                      </a:r>
                      <a:r>
                        <a:rPr lang="en-US" sz="2000" kern="100" baseline="0" dirty="0" smtClean="0">
                          <a:latin typeface="Times New Roman" pitchFamily="18" charset="0"/>
                          <a:ea typeface="SimSun"/>
                          <a:cs typeface="Times New Roman" pitchFamily="18" charset="0"/>
                        </a:rPr>
                        <a:t> …….</a:t>
                      </a:r>
                      <a:endParaRPr lang="en-US" sz="2000" kern="100" dirty="0" smtClean="0">
                        <a:latin typeface="Times New Roman" pitchFamily="18" charset="0"/>
                        <a:ea typeface="SimSun"/>
                        <a:cs typeface="Times New Roman" pitchFamily="18" charset="0"/>
                      </a:endParaRPr>
                    </a:p>
                    <a:p>
                      <a:pPr marL="76835" marR="0" algn="l">
                        <a:lnSpc>
                          <a:spcPct val="100000"/>
                        </a:lnSpc>
                        <a:spcBef>
                          <a:spcPts val="0"/>
                        </a:spcBef>
                        <a:spcAft>
                          <a:spcPts val="0"/>
                        </a:spcAft>
                      </a:pPr>
                      <a:endParaRPr lang="en-US" sz="2000" kern="100" dirty="0" smtClean="0">
                        <a:latin typeface="Times New Roman" pitchFamily="18" charset="0"/>
                        <a:ea typeface="SimSun"/>
                        <a:cs typeface="Times New Roman" pitchFamily="18" charset="0"/>
                      </a:endParaRPr>
                    </a:p>
                    <a:p>
                      <a:pPr marL="76835" marR="0" algn="l">
                        <a:lnSpc>
                          <a:spcPct val="100000"/>
                        </a:lnSpc>
                        <a:spcBef>
                          <a:spcPts val="0"/>
                        </a:spcBef>
                        <a:spcAft>
                          <a:spcPts val="0"/>
                        </a:spcAft>
                      </a:pPr>
                      <a:r>
                        <a:rPr lang="en-US" sz="2000" kern="100" dirty="0" smtClean="0">
                          <a:latin typeface="Times New Roman" pitchFamily="18" charset="0"/>
                          <a:ea typeface="SimSun"/>
                          <a:cs typeface="Times New Roman" pitchFamily="18" charset="0"/>
                        </a:rPr>
                        <a:t>OR</a:t>
                      </a:r>
                    </a:p>
                    <a:p>
                      <a:pPr marL="76835" marR="0" algn="l">
                        <a:lnSpc>
                          <a:spcPct val="100000"/>
                        </a:lnSpc>
                        <a:spcBef>
                          <a:spcPts val="0"/>
                        </a:spcBef>
                        <a:spcAft>
                          <a:spcPts val="0"/>
                        </a:spcAft>
                      </a:pPr>
                      <a:endParaRPr lang="en-US" sz="2000" kern="100" dirty="0" smtClean="0">
                        <a:latin typeface="Times New Roman" pitchFamily="18" charset="0"/>
                        <a:ea typeface="SimSun"/>
                        <a:cs typeface="Times New Roman" pitchFamily="18" charset="0"/>
                      </a:endParaRPr>
                    </a:p>
                    <a:p>
                      <a:pPr marL="76835" marR="0" algn="l">
                        <a:lnSpc>
                          <a:spcPct val="100000"/>
                        </a:lnSpc>
                        <a:spcBef>
                          <a:spcPts val="0"/>
                        </a:spcBef>
                        <a:spcAft>
                          <a:spcPts val="0"/>
                        </a:spcAft>
                      </a:pPr>
                      <a:r>
                        <a:rPr lang="en-US" sz="2000" kern="100" dirty="0" smtClean="0">
                          <a:latin typeface="Times New Roman" pitchFamily="18" charset="0"/>
                          <a:ea typeface="SimSun"/>
                          <a:cs typeface="Times New Roman" pitchFamily="18" charset="0"/>
                        </a:rPr>
                        <a:t>Tine </a:t>
                      </a:r>
                      <a:r>
                        <a:rPr lang="en-US" sz="2000" kern="100" dirty="0" err="1" smtClean="0">
                          <a:latin typeface="Times New Roman" pitchFamily="18" charset="0"/>
                          <a:ea typeface="SimSun"/>
                          <a:cs typeface="Times New Roman" pitchFamily="18" charset="0"/>
                        </a:rPr>
                        <a:t>tlieory</a:t>
                      </a:r>
                      <a:r>
                        <a:rPr lang="en-US" sz="2000" kern="100" dirty="0" smtClean="0">
                          <a:latin typeface="Times New Roman" pitchFamily="18" charset="0"/>
                          <a:ea typeface="SimSun"/>
                          <a:cs typeface="Times New Roman" pitchFamily="18" charset="0"/>
                        </a:rPr>
                        <a:t> was first put</a:t>
                      </a:r>
                    </a:p>
                    <a:p>
                      <a:pPr marL="76835" marR="0" algn="l">
                        <a:lnSpc>
                          <a:spcPct val="100000"/>
                        </a:lnSpc>
                        <a:spcBef>
                          <a:spcPts val="0"/>
                        </a:spcBef>
                        <a:spcAft>
                          <a:spcPts val="0"/>
                        </a:spcAft>
                      </a:pPr>
                      <a:r>
                        <a:rPr lang="en-US" sz="2000" kern="100" dirty="0" smtClean="0">
                          <a:latin typeface="Times New Roman" pitchFamily="18" charset="0"/>
                          <a:ea typeface="SimSun"/>
                          <a:cs typeface="Times New Roman" pitchFamily="18" charset="0"/>
                        </a:rPr>
                        <a:t>forward in 1960 (Bernstein,</a:t>
                      </a:r>
                    </a:p>
                    <a:p>
                      <a:pPr marL="76835" marR="0" algn="l">
                        <a:lnSpc>
                          <a:spcPct val="100000"/>
                        </a:lnSpc>
                        <a:spcBef>
                          <a:spcPts val="0"/>
                        </a:spcBef>
                        <a:spcAft>
                          <a:spcPts val="0"/>
                        </a:spcAft>
                      </a:pPr>
                      <a:r>
                        <a:rPr lang="en-US" sz="2000" kern="100" dirty="0" smtClean="0">
                          <a:latin typeface="Times New Roman" pitchFamily="18" charset="0"/>
                          <a:ea typeface="SimSun"/>
                          <a:cs typeface="Times New Roman" pitchFamily="18" charset="0"/>
                        </a:rPr>
                        <a:t>1965).</a:t>
                      </a:r>
                    </a:p>
                    <a:p>
                      <a:pPr marL="76835" marR="0" algn="l">
                        <a:lnSpc>
                          <a:spcPts val="1255"/>
                        </a:lnSpc>
                        <a:spcBef>
                          <a:spcPts val="0"/>
                        </a:spcBef>
                        <a:spcAft>
                          <a:spcPts val="0"/>
                        </a:spcAft>
                      </a:pPr>
                      <a:endParaRPr lang="en-US" sz="2000" kern="100" dirty="0">
                        <a:latin typeface="Calibri"/>
                        <a:ea typeface="SimSun"/>
                        <a:cs typeface="Times New Roman"/>
                      </a:endParaRPr>
                    </a:p>
                  </a:txBody>
                  <a:tcPr marL="0" marR="0" marT="0" marB="0"/>
                </a:tc>
                <a:tc>
                  <a:txBody>
                    <a:bodyPr/>
                    <a:lstStyle/>
                    <a:p>
                      <a:pPr marL="73660" marR="0" algn="l">
                        <a:lnSpc>
                          <a:spcPts val="1255"/>
                        </a:lnSpc>
                        <a:spcBef>
                          <a:spcPts val="0"/>
                        </a:spcBef>
                        <a:spcAft>
                          <a:spcPts val="0"/>
                        </a:spcAft>
                      </a:pPr>
                      <a:endParaRPr lang="en-US" sz="2000" kern="100" dirty="0" smtClean="0">
                        <a:latin typeface="Calibri"/>
                        <a:ea typeface="SimSun"/>
                        <a:cs typeface="Times New Roman"/>
                      </a:endParaRPr>
                    </a:p>
                    <a:p>
                      <a:pPr marL="73660" marR="0" algn="l">
                        <a:lnSpc>
                          <a:spcPct val="100000"/>
                        </a:lnSpc>
                        <a:spcBef>
                          <a:spcPts val="0"/>
                        </a:spcBef>
                        <a:spcAft>
                          <a:spcPts val="0"/>
                        </a:spcAft>
                      </a:pPr>
                      <a:r>
                        <a:rPr lang="en-US" sz="2000" kern="100" dirty="0" smtClean="0">
                          <a:latin typeface="+mn-lt"/>
                          <a:ea typeface="SimSun"/>
                          <a:cs typeface="Times New Roman"/>
                        </a:rPr>
                        <a:t>Bernstein, T. M. (1965). </a:t>
                      </a:r>
                      <a:r>
                        <a:rPr lang="en-US" sz="2000" i="1" kern="100" dirty="0" smtClean="0">
                          <a:latin typeface="+mn-lt"/>
                          <a:ea typeface="SimSun"/>
                          <a:cs typeface="Times New Roman"/>
                        </a:rPr>
                        <a:t>The careful writer: A modern guide to English usage</a:t>
                      </a:r>
                      <a:r>
                        <a:rPr lang="en-US" sz="2000" kern="100" dirty="0" smtClean="0">
                          <a:latin typeface="+mn-lt"/>
                          <a:ea typeface="SimSun"/>
                          <a:cs typeface="Times New Roman"/>
                        </a:rPr>
                        <a:t>. New York, NY: </a:t>
                      </a:r>
                      <a:r>
                        <a:rPr lang="en-US" sz="2000" kern="100" dirty="0" err="1" smtClean="0">
                          <a:latin typeface="+mn-lt"/>
                          <a:ea typeface="SimSun"/>
                          <a:cs typeface="Times New Roman"/>
                        </a:rPr>
                        <a:t>Atheneum</a:t>
                      </a:r>
                      <a:r>
                        <a:rPr lang="en-US" sz="2000" kern="100" dirty="0" smtClean="0">
                          <a:latin typeface="+mn-lt"/>
                          <a:ea typeface="SimSun"/>
                          <a:cs typeface="Times New Roman"/>
                        </a:rPr>
                        <a:t>.</a:t>
                      </a:r>
                    </a:p>
                    <a:p>
                      <a:pPr marL="73660" marR="0" algn="l">
                        <a:lnSpc>
                          <a:spcPts val="1255"/>
                        </a:lnSpc>
                        <a:spcBef>
                          <a:spcPts val="0"/>
                        </a:spcBef>
                        <a:spcAft>
                          <a:spcPts val="0"/>
                        </a:spcAft>
                      </a:pPr>
                      <a:endParaRPr lang="en-US" sz="2000" kern="100" dirty="0">
                        <a:latin typeface="Calibri"/>
                        <a:ea typeface="SimSun"/>
                        <a:cs typeface="Times New Roman"/>
                      </a:endParaRPr>
                    </a:p>
                  </a:txBody>
                  <a:tcPr marL="0" marR="0" marT="0" marB="0"/>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Refernce</a:t>
            </a:r>
            <a:r>
              <a:rPr lang="en-US" dirty="0" smtClean="0"/>
              <a:t> of a Book (APA 6</a:t>
            </a:r>
            <a:r>
              <a:rPr lang="en-US" baseline="30000" dirty="0" smtClean="0"/>
              <a:t>th</a:t>
            </a:r>
            <a:r>
              <a:rPr lang="en-US" dirty="0" smtClean="0"/>
              <a:t> Edition)</a:t>
            </a:r>
            <a:endParaRPr lang="en-US" dirty="0"/>
          </a:p>
        </p:txBody>
      </p:sp>
      <p:graphicFrame>
        <p:nvGraphicFramePr>
          <p:cNvPr id="4" name="Content Placeholder 3"/>
          <p:cNvGraphicFramePr>
            <a:graphicFrameLocks noGrp="1"/>
          </p:cNvGraphicFramePr>
          <p:nvPr>
            <p:ph idx="1"/>
          </p:nvPr>
        </p:nvGraphicFramePr>
        <p:xfrm>
          <a:off x="457200" y="1600200"/>
          <a:ext cx="8077200" cy="4703220"/>
        </p:xfrm>
        <a:graphic>
          <a:graphicData uri="http://schemas.openxmlformats.org/drawingml/2006/table">
            <a:tbl>
              <a:tblPr firstRow="1" bandRow="1">
                <a:tableStyleId>{5C22544A-7EE6-4342-B048-85BDC9FD1C3A}</a:tableStyleId>
              </a:tblPr>
              <a:tblGrid>
                <a:gridCol w="1828800"/>
                <a:gridCol w="2819400"/>
                <a:gridCol w="3429000"/>
              </a:tblGrid>
              <a:tr h="1020220">
                <a:tc>
                  <a:txBody>
                    <a:bodyPr/>
                    <a:lstStyle/>
                    <a:p>
                      <a:endParaRPr lang="en-US" sz="2000" dirty="0"/>
                    </a:p>
                  </a:txBody>
                  <a:tcPr/>
                </a:tc>
                <a:tc>
                  <a:txBody>
                    <a:bodyPr/>
                    <a:lstStyle/>
                    <a:p>
                      <a:pPr marL="73660" marR="0" algn="l">
                        <a:lnSpc>
                          <a:spcPts val="1200"/>
                        </a:lnSpc>
                        <a:spcBef>
                          <a:spcPts val="0"/>
                        </a:spcBef>
                        <a:spcAft>
                          <a:spcPts val="0"/>
                        </a:spcAft>
                      </a:pPr>
                      <a:endParaRPr lang="en-US" sz="2000" kern="100" dirty="0">
                        <a:latin typeface="Calibri"/>
                        <a:ea typeface="SimSun"/>
                        <a:cs typeface="Times New Roman"/>
                      </a:endParaRPr>
                    </a:p>
                    <a:p>
                      <a:pPr marL="73660" marR="0" algn="l">
                        <a:lnSpc>
                          <a:spcPts val="1865"/>
                        </a:lnSpc>
                        <a:spcBef>
                          <a:spcPts val="0"/>
                        </a:spcBef>
                        <a:spcAft>
                          <a:spcPts val="0"/>
                        </a:spcAft>
                      </a:pPr>
                      <a:r>
                        <a:rPr lang="en-US" sz="2000" i="1" kern="100" spc="25" dirty="0">
                          <a:solidFill>
                            <a:srgbClr val="000000"/>
                          </a:solidFill>
                          <a:latin typeface="Arial"/>
                          <a:ea typeface="SimSun"/>
                          <a:cs typeface="Times New Roman"/>
                        </a:rPr>
                        <a:t>In-Text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c>
                  <a:txBody>
                    <a:bodyPr/>
                    <a:lstStyle/>
                    <a:p>
                      <a:pPr marL="70485" marR="0" algn="l">
                        <a:lnSpc>
                          <a:spcPts val="1200"/>
                        </a:lnSpc>
                        <a:spcBef>
                          <a:spcPts val="0"/>
                        </a:spcBef>
                        <a:spcAft>
                          <a:spcPts val="0"/>
                        </a:spcAft>
                      </a:pPr>
                      <a:endParaRPr lang="en-US" sz="2000" kern="100" dirty="0">
                        <a:latin typeface="Calibri"/>
                        <a:ea typeface="SimSun"/>
                        <a:cs typeface="Times New Roman"/>
                      </a:endParaRPr>
                    </a:p>
                    <a:p>
                      <a:pPr marL="70485" marR="0" algn="l">
                        <a:lnSpc>
                          <a:spcPts val="1865"/>
                        </a:lnSpc>
                        <a:spcBef>
                          <a:spcPts val="0"/>
                        </a:spcBef>
                        <a:spcAft>
                          <a:spcPts val="0"/>
                        </a:spcAft>
                      </a:pPr>
                      <a:r>
                        <a:rPr lang="en-US" sz="2000" i="1" kern="100" spc="25" dirty="0">
                          <a:solidFill>
                            <a:srgbClr val="000000"/>
                          </a:solidFill>
                          <a:latin typeface="Arial"/>
                          <a:ea typeface="SimSun"/>
                          <a:cs typeface="Times New Roman"/>
                        </a:rPr>
                        <a:t>Reference</a:t>
                      </a:r>
                      <a:r>
                        <a:rPr lang="en-US" sz="2000" i="1" kern="100" spc="80" dirty="0">
                          <a:solidFill>
                            <a:srgbClr val="000000"/>
                          </a:solidFill>
                          <a:latin typeface="Calibri"/>
                          <a:ea typeface="SimSun"/>
                          <a:cs typeface="Calibri"/>
                        </a:rPr>
                        <a:t> </a:t>
                      </a:r>
                      <a:r>
                        <a:rPr lang="en-US" sz="2000" i="1" kern="100" spc="60" dirty="0">
                          <a:solidFill>
                            <a:srgbClr val="000000"/>
                          </a:solidFill>
                          <a:latin typeface="Arial"/>
                          <a:ea typeface="SimSun"/>
                          <a:cs typeface="Times New Roman"/>
                        </a:rPr>
                        <a:t>List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r>
              <a:tr h="2027780">
                <a:tc>
                  <a:txBody>
                    <a:bodyPr/>
                    <a:lstStyle/>
                    <a:p>
                      <a:pPr marL="76835" marR="0" algn="l">
                        <a:lnSpc>
                          <a:spcPts val="1215"/>
                        </a:lnSpc>
                        <a:spcBef>
                          <a:spcPts val="0"/>
                        </a:spcBef>
                        <a:spcAft>
                          <a:spcPts val="0"/>
                        </a:spcAft>
                      </a:pPr>
                      <a:endParaRPr lang="en-US" sz="2000" i="0" kern="100" spc="0" dirty="0" smtClean="0">
                        <a:solidFill>
                          <a:schemeClr val="dk1"/>
                        </a:solidFill>
                        <a:latin typeface="Calibri"/>
                        <a:ea typeface="SimSun"/>
                        <a:cs typeface="Times New Roman"/>
                      </a:endParaRPr>
                    </a:p>
                    <a:p>
                      <a:pPr marL="76835" marR="0" algn="l">
                        <a:lnSpc>
                          <a:spcPts val="1215"/>
                        </a:lnSpc>
                        <a:spcBef>
                          <a:spcPts val="0"/>
                        </a:spcBef>
                        <a:spcAft>
                          <a:spcPts val="0"/>
                        </a:spcAft>
                      </a:pPr>
                      <a:endParaRPr lang="en-US" sz="2000" i="0" kern="100" spc="0" dirty="0" smtClean="0">
                        <a:solidFill>
                          <a:schemeClr val="dk1"/>
                        </a:solidFill>
                        <a:latin typeface="Calibri"/>
                        <a:ea typeface="SimSun"/>
                        <a:cs typeface="Times New Roman"/>
                      </a:endParaRPr>
                    </a:p>
                    <a:p>
                      <a:pPr marL="76835" marR="0" algn="l">
                        <a:lnSpc>
                          <a:spcPts val="1215"/>
                        </a:lnSpc>
                        <a:spcBef>
                          <a:spcPts val="0"/>
                        </a:spcBef>
                        <a:spcAft>
                          <a:spcPts val="0"/>
                        </a:spcAft>
                      </a:pPr>
                      <a:r>
                        <a:rPr lang="en-US" sz="2000" i="0" kern="100" spc="0" dirty="0" smtClean="0">
                          <a:solidFill>
                            <a:schemeClr val="dk1"/>
                          </a:solidFill>
                          <a:latin typeface="Calibri"/>
                          <a:ea typeface="SimSun"/>
                          <a:cs typeface="Times New Roman"/>
                        </a:rPr>
                        <a:t>Two</a:t>
                      </a:r>
                      <a:r>
                        <a:rPr lang="en-US" sz="2000" i="1" kern="100" spc="105" dirty="0">
                          <a:solidFill>
                            <a:srgbClr val="000000"/>
                          </a:solidFill>
                          <a:latin typeface="Calibri"/>
                          <a:ea typeface="SimSun"/>
                          <a:cs typeface="Calibri"/>
                        </a:rPr>
                        <a:t> </a:t>
                      </a:r>
                      <a:r>
                        <a:rPr lang="en-US" sz="2000" i="1" kern="100" spc="85" dirty="0" smtClean="0">
                          <a:solidFill>
                            <a:srgbClr val="000000"/>
                          </a:solidFill>
                          <a:latin typeface="Arial"/>
                          <a:ea typeface="SimSun"/>
                          <a:cs typeface="Times New Roman"/>
                        </a:rPr>
                        <a:t>authors</a:t>
                      </a:r>
                      <a:endParaRPr lang="en-US" sz="2000" kern="100" dirty="0">
                        <a:latin typeface="Calibri"/>
                        <a:ea typeface="SimSun"/>
                        <a:cs typeface="Times New Roman"/>
                      </a:endParaRPr>
                    </a:p>
                  </a:txBody>
                  <a:tcPr marL="0" marR="0" marT="0" marB="0"/>
                </a:tc>
                <a:tc>
                  <a:txBody>
                    <a:bodyPr/>
                    <a:lstStyle/>
                    <a:p>
                      <a:pPr marL="76835" marR="0" algn="l">
                        <a:lnSpc>
                          <a:spcPts val="1255"/>
                        </a:lnSpc>
                        <a:spcBef>
                          <a:spcPts val="0"/>
                        </a:spcBef>
                        <a:spcAft>
                          <a:spcPts val="0"/>
                        </a:spcAft>
                      </a:pPr>
                      <a:endParaRPr lang="en-US" sz="2000" kern="100" dirty="0" smtClean="0">
                        <a:latin typeface="+mn-lt"/>
                        <a:ea typeface="SimSun"/>
                        <a:cs typeface="Times New Roman"/>
                      </a:endParaRPr>
                    </a:p>
                    <a:p>
                      <a:pPr marL="76835" marR="0" algn="l">
                        <a:lnSpc>
                          <a:spcPct val="100000"/>
                        </a:lnSpc>
                        <a:spcBef>
                          <a:spcPts val="0"/>
                        </a:spcBef>
                        <a:spcAft>
                          <a:spcPts val="0"/>
                        </a:spcAft>
                      </a:pPr>
                      <a:r>
                        <a:rPr lang="en-US" sz="2000" kern="100" dirty="0" smtClean="0">
                          <a:latin typeface="Times New Roman" pitchFamily="18" charset="0"/>
                          <a:ea typeface="SimSun"/>
                          <a:cs typeface="Times New Roman" pitchFamily="18" charset="0"/>
                        </a:rPr>
                        <a:t>Always cite both authors.</a:t>
                      </a:r>
                    </a:p>
                    <a:p>
                      <a:pPr marL="76835" marR="0" algn="l">
                        <a:lnSpc>
                          <a:spcPct val="100000"/>
                        </a:lnSpc>
                        <a:spcBef>
                          <a:spcPts val="0"/>
                        </a:spcBef>
                        <a:spcAft>
                          <a:spcPts val="0"/>
                        </a:spcAft>
                      </a:pPr>
                      <a:r>
                        <a:rPr lang="en-US" sz="2000" kern="100" dirty="0" smtClean="0">
                          <a:latin typeface="Times New Roman" pitchFamily="18" charset="0"/>
                          <a:ea typeface="SimSun"/>
                          <a:cs typeface="Times New Roman" pitchFamily="18" charset="0"/>
                        </a:rPr>
                        <a:t>Note the different use of</a:t>
                      </a:r>
                    </a:p>
                    <a:p>
                      <a:pPr marL="76835" marR="0" algn="l">
                        <a:lnSpc>
                          <a:spcPct val="100000"/>
                        </a:lnSpc>
                        <a:spcBef>
                          <a:spcPts val="0"/>
                        </a:spcBef>
                        <a:spcAft>
                          <a:spcPts val="0"/>
                        </a:spcAft>
                      </a:pPr>
                      <a:r>
                        <a:rPr lang="en-US" sz="2000" kern="100" dirty="0" smtClean="0">
                          <a:latin typeface="Times New Roman" pitchFamily="18" charset="0"/>
                          <a:ea typeface="SimSun"/>
                          <a:cs typeface="Times New Roman" pitchFamily="18" charset="0"/>
                        </a:rPr>
                        <a:t>"and" and</a:t>
                      </a:r>
                    </a:p>
                    <a:p>
                      <a:pPr marL="76835" marR="0" algn="l">
                        <a:lnSpc>
                          <a:spcPct val="100000"/>
                        </a:lnSpc>
                        <a:spcBef>
                          <a:spcPts val="0"/>
                        </a:spcBef>
                        <a:spcAft>
                          <a:spcPts val="0"/>
                        </a:spcAft>
                      </a:pPr>
                      <a:endParaRPr lang="en-US" sz="2000" kern="100" dirty="0" smtClean="0">
                        <a:latin typeface="Times New Roman" pitchFamily="18" charset="0"/>
                        <a:ea typeface="SimSun"/>
                        <a:cs typeface="Times New Roman" pitchFamily="18" charset="0"/>
                      </a:endParaRPr>
                    </a:p>
                    <a:p>
                      <a:pPr marL="76835" marR="0" algn="l">
                        <a:lnSpc>
                          <a:spcPct val="100000"/>
                        </a:lnSpc>
                        <a:spcBef>
                          <a:spcPts val="0"/>
                        </a:spcBef>
                        <a:spcAft>
                          <a:spcPts val="0"/>
                        </a:spcAft>
                      </a:pPr>
                      <a:r>
                        <a:rPr lang="en-US" sz="2000" kern="100" dirty="0" err="1" smtClean="0">
                          <a:latin typeface="Times New Roman" pitchFamily="18" charset="0"/>
                          <a:ea typeface="SimSun"/>
                          <a:cs typeface="Times New Roman" pitchFamily="18" charset="0"/>
                        </a:rPr>
                        <a:t>Strunk</a:t>
                      </a:r>
                      <a:r>
                        <a:rPr lang="en-US" sz="2000" kern="100" baseline="0" dirty="0" smtClean="0">
                          <a:latin typeface="Times New Roman" pitchFamily="18" charset="0"/>
                          <a:ea typeface="SimSun"/>
                          <a:cs typeface="Times New Roman" pitchFamily="18" charset="0"/>
                        </a:rPr>
                        <a:t> </a:t>
                      </a:r>
                      <a:r>
                        <a:rPr lang="en-US" sz="2000" kern="100" dirty="0" smtClean="0">
                          <a:latin typeface="Times New Roman" pitchFamily="18" charset="0"/>
                          <a:ea typeface="SimSun"/>
                          <a:cs typeface="Times New Roman" pitchFamily="18" charset="0"/>
                        </a:rPr>
                        <a:t>and White (1979)</a:t>
                      </a:r>
                    </a:p>
                    <a:p>
                      <a:pPr marL="76835" marR="0" algn="l">
                        <a:lnSpc>
                          <a:spcPct val="100000"/>
                        </a:lnSpc>
                        <a:spcBef>
                          <a:spcPts val="0"/>
                        </a:spcBef>
                        <a:spcAft>
                          <a:spcPts val="0"/>
                        </a:spcAft>
                      </a:pPr>
                      <a:r>
                        <a:rPr lang="en-US" sz="2000" kern="100" dirty="0" smtClean="0">
                          <a:latin typeface="Times New Roman" pitchFamily="18" charset="0"/>
                          <a:ea typeface="SimSun"/>
                          <a:cs typeface="Times New Roman" pitchFamily="18" charset="0"/>
                        </a:rPr>
                        <a:t>found ...</a:t>
                      </a:r>
                    </a:p>
                    <a:p>
                      <a:pPr marL="76835" marR="0" algn="l">
                        <a:lnSpc>
                          <a:spcPct val="100000"/>
                        </a:lnSpc>
                        <a:spcBef>
                          <a:spcPts val="0"/>
                        </a:spcBef>
                        <a:spcAft>
                          <a:spcPts val="0"/>
                        </a:spcAft>
                      </a:pPr>
                      <a:r>
                        <a:rPr lang="en-US" sz="2000" kern="100" dirty="0" smtClean="0">
                          <a:latin typeface="Times New Roman" pitchFamily="18" charset="0"/>
                          <a:ea typeface="SimSun"/>
                          <a:cs typeface="Times New Roman" pitchFamily="18" charset="0"/>
                        </a:rPr>
                        <a:t>OR</a:t>
                      </a:r>
                    </a:p>
                    <a:p>
                      <a:pPr marL="76835" marR="0" algn="l">
                        <a:lnSpc>
                          <a:spcPct val="100000"/>
                        </a:lnSpc>
                        <a:spcBef>
                          <a:spcPts val="0"/>
                        </a:spcBef>
                        <a:spcAft>
                          <a:spcPts val="0"/>
                        </a:spcAft>
                      </a:pPr>
                      <a:r>
                        <a:rPr lang="en-US" sz="2000" kern="100" dirty="0" smtClean="0">
                          <a:latin typeface="Times New Roman" pitchFamily="18" charset="0"/>
                          <a:ea typeface="SimSun"/>
                          <a:cs typeface="Times New Roman" pitchFamily="18" charset="0"/>
                        </a:rPr>
                        <a:t>Tine majority found ... (</a:t>
                      </a:r>
                      <a:r>
                        <a:rPr lang="en-US" sz="2000" kern="100" dirty="0" err="1" smtClean="0">
                          <a:latin typeface="Times New Roman" pitchFamily="18" charset="0"/>
                          <a:ea typeface="SimSun"/>
                          <a:cs typeface="Times New Roman" pitchFamily="18" charset="0"/>
                        </a:rPr>
                        <a:t>Strunl</a:t>
                      </a:r>
                      <a:endParaRPr lang="en-US" sz="2000" kern="100" dirty="0" smtClean="0">
                        <a:latin typeface="Times New Roman" pitchFamily="18" charset="0"/>
                        <a:ea typeface="SimSun"/>
                        <a:cs typeface="Times New Roman" pitchFamily="18" charset="0"/>
                      </a:endParaRPr>
                    </a:p>
                    <a:p>
                      <a:pPr marL="76835" marR="0" algn="l">
                        <a:lnSpc>
                          <a:spcPct val="100000"/>
                        </a:lnSpc>
                        <a:spcBef>
                          <a:spcPts val="0"/>
                        </a:spcBef>
                        <a:spcAft>
                          <a:spcPts val="0"/>
                        </a:spcAft>
                      </a:pPr>
                      <a:r>
                        <a:rPr lang="en-US" sz="2000" kern="100" dirty="0" smtClean="0">
                          <a:latin typeface="Times New Roman" pitchFamily="18" charset="0"/>
                          <a:ea typeface="SimSun"/>
                          <a:cs typeface="Times New Roman" pitchFamily="18" charset="0"/>
                        </a:rPr>
                        <a:t>&amp; </a:t>
                      </a:r>
                      <a:r>
                        <a:rPr lang="en-US" sz="2000" kern="100" dirty="0" err="1" smtClean="0">
                          <a:latin typeface="Times New Roman" pitchFamily="18" charset="0"/>
                          <a:ea typeface="SimSun"/>
                          <a:cs typeface="Times New Roman" pitchFamily="18" charset="0"/>
                        </a:rPr>
                        <a:t>Wliite</a:t>
                      </a:r>
                      <a:r>
                        <a:rPr lang="en-US" sz="2000" kern="100" dirty="0" smtClean="0">
                          <a:latin typeface="Times New Roman" pitchFamily="18" charset="0"/>
                          <a:ea typeface="SimSun"/>
                          <a:cs typeface="Times New Roman" pitchFamily="18" charset="0"/>
                        </a:rPr>
                        <a:t>, 1979).</a:t>
                      </a:r>
                    </a:p>
                    <a:p>
                      <a:pPr marL="76835" marR="0" algn="l">
                        <a:lnSpc>
                          <a:spcPct val="100000"/>
                        </a:lnSpc>
                        <a:spcBef>
                          <a:spcPts val="0"/>
                        </a:spcBef>
                        <a:spcAft>
                          <a:spcPts val="0"/>
                        </a:spcAft>
                      </a:pPr>
                      <a:endParaRPr lang="en-US" sz="2000" kern="100" dirty="0" smtClean="0">
                        <a:latin typeface="Times New Roman" pitchFamily="18" charset="0"/>
                        <a:ea typeface="SimSun"/>
                        <a:cs typeface="Times New Roman" pitchFamily="18" charset="0"/>
                      </a:endParaRPr>
                    </a:p>
                    <a:p>
                      <a:pPr marL="76835" marR="0" algn="l">
                        <a:lnSpc>
                          <a:spcPts val="1255"/>
                        </a:lnSpc>
                        <a:spcBef>
                          <a:spcPts val="0"/>
                        </a:spcBef>
                        <a:spcAft>
                          <a:spcPts val="0"/>
                        </a:spcAft>
                      </a:pPr>
                      <a:endParaRPr lang="en-US" sz="2000" kern="100" dirty="0">
                        <a:latin typeface="Calibri"/>
                        <a:ea typeface="SimSun"/>
                        <a:cs typeface="Times New Roman"/>
                      </a:endParaRPr>
                    </a:p>
                  </a:txBody>
                  <a:tcPr marL="0" marR="0" marT="0" marB="0"/>
                </a:tc>
                <a:tc>
                  <a:txBody>
                    <a:bodyPr/>
                    <a:lstStyle/>
                    <a:p>
                      <a:pPr marL="70485" marR="0" algn="l">
                        <a:lnSpc>
                          <a:spcPct val="100000"/>
                        </a:lnSpc>
                        <a:spcBef>
                          <a:spcPts val="0"/>
                        </a:spcBef>
                        <a:spcAft>
                          <a:spcPts val="0"/>
                        </a:spcAft>
                      </a:pPr>
                      <a:r>
                        <a:rPr lang="en-US" sz="1400" kern="100" spc="5" dirty="0" err="1">
                          <a:solidFill>
                            <a:srgbClr val="000000"/>
                          </a:solidFill>
                          <a:latin typeface="Arial"/>
                          <a:ea typeface="SimSun"/>
                          <a:cs typeface="Times New Roman"/>
                        </a:rPr>
                        <a:t>Strunk</a:t>
                      </a:r>
                      <a:r>
                        <a:rPr lang="en-US" sz="1400" kern="100" spc="5" dirty="0">
                          <a:solidFill>
                            <a:srgbClr val="000000"/>
                          </a:solidFill>
                          <a:latin typeface="Arial"/>
                          <a:ea typeface="SimSun"/>
                          <a:cs typeface="Times New Roman"/>
                        </a:rPr>
                        <a:t>,</a:t>
                      </a:r>
                      <a:r>
                        <a:rPr lang="en-US" sz="1400" kern="100" dirty="0">
                          <a:solidFill>
                            <a:srgbClr val="000000"/>
                          </a:solidFill>
                          <a:latin typeface="Calibri"/>
                          <a:ea typeface="SimSun"/>
                          <a:cs typeface="Calibri"/>
                        </a:rPr>
                        <a:t> </a:t>
                      </a:r>
                      <a:r>
                        <a:rPr lang="en-US" sz="1400" kern="100" spc="5" dirty="0">
                          <a:solidFill>
                            <a:srgbClr val="000000"/>
                          </a:solidFill>
                          <a:latin typeface="Arial"/>
                          <a:ea typeface="SimSun"/>
                          <a:cs typeface="Times New Roman"/>
                        </a:rPr>
                        <a:t>W.,</a:t>
                      </a:r>
                      <a:r>
                        <a:rPr lang="en-US" sz="1400" kern="100" dirty="0">
                          <a:solidFill>
                            <a:srgbClr val="000000"/>
                          </a:solidFill>
                          <a:latin typeface="Calibri"/>
                          <a:ea typeface="SimSun"/>
                          <a:cs typeface="Calibri"/>
                        </a:rPr>
                        <a:t> </a:t>
                      </a:r>
                      <a:r>
                        <a:rPr lang="en-US" sz="1400" kern="100" spc="-40" dirty="0">
                          <a:solidFill>
                            <a:srgbClr val="000000"/>
                          </a:solidFill>
                          <a:latin typeface="Arial"/>
                          <a:ea typeface="SimSun"/>
                          <a:cs typeface="Times New Roman"/>
                        </a:rPr>
                        <a:t>&amp;</a:t>
                      </a:r>
                      <a:r>
                        <a:rPr lang="en-US" sz="1400" kern="100" spc="9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White,</a:t>
                      </a:r>
                      <a:r>
                        <a:rPr lang="en-US" sz="1400" kern="100" dirty="0">
                          <a:solidFill>
                            <a:srgbClr val="000000"/>
                          </a:solidFill>
                          <a:latin typeface="Calibri"/>
                          <a:ea typeface="SimSun"/>
                          <a:cs typeface="Calibri"/>
                        </a:rPr>
                        <a:t> </a:t>
                      </a:r>
                      <a:r>
                        <a:rPr lang="en-US" sz="1400" kern="100" spc="-70" dirty="0">
                          <a:solidFill>
                            <a:srgbClr val="000000"/>
                          </a:solidFill>
                          <a:latin typeface="Arial"/>
                          <a:ea typeface="SimSun"/>
                          <a:cs typeface="Times New Roman"/>
                        </a:rPr>
                        <a:t>E.</a:t>
                      </a:r>
                      <a:r>
                        <a:rPr lang="en-US" sz="1400" kern="100" dirty="0">
                          <a:solidFill>
                            <a:srgbClr val="000000"/>
                          </a:solidFill>
                          <a:latin typeface="Calibri"/>
                          <a:ea typeface="SimSun"/>
                          <a:cs typeface="Calibri"/>
                        </a:rPr>
                        <a:t> </a:t>
                      </a:r>
                      <a:r>
                        <a:rPr lang="en-US" sz="1400" kern="100" spc="-45" dirty="0">
                          <a:solidFill>
                            <a:srgbClr val="000000"/>
                          </a:solidFill>
                          <a:latin typeface="Arial"/>
                          <a:ea typeface="SimSun"/>
                          <a:cs typeface="Times New Roman"/>
                        </a:rPr>
                        <a:t>B.</a:t>
                      </a:r>
                      <a:r>
                        <a:rPr lang="en-US" sz="1400" kern="100" dirty="0">
                          <a:solidFill>
                            <a:srgbClr val="000000"/>
                          </a:solidFill>
                          <a:latin typeface="Calibri"/>
                          <a:ea typeface="SimSun"/>
                          <a:cs typeface="Calibri"/>
                        </a:rPr>
                        <a:t> </a:t>
                      </a:r>
                      <a:r>
                        <a:rPr lang="en-US" sz="1400" kern="100" dirty="0">
                          <a:solidFill>
                            <a:srgbClr val="000000"/>
                          </a:solidFill>
                          <a:latin typeface="Arial"/>
                          <a:ea typeface="SimSun"/>
                          <a:cs typeface="Times New Roman"/>
                        </a:rPr>
                        <a:t>(1979).</a:t>
                      </a:r>
                      <a:r>
                        <a:rPr lang="en-US" sz="1400" i="1" kern="100" dirty="0">
                          <a:solidFill>
                            <a:srgbClr val="000000"/>
                          </a:solidFill>
                          <a:latin typeface="Calibri"/>
                          <a:ea typeface="SimSun"/>
                          <a:cs typeface="Calibri"/>
                        </a:rPr>
                        <a:t> </a:t>
                      </a:r>
                      <a:r>
                        <a:rPr lang="en-US" sz="1400" i="1" kern="100" spc="-20" dirty="0">
                          <a:solidFill>
                            <a:srgbClr val="000000"/>
                          </a:solidFill>
                          <a:latin typeface="Arial"/>
                          <a:ea typeface="SimSun"/>
                          <a:cs typeface="Times New Roman"/>
                        </a:rPr>
                        <a:t>The</a:t>
                      </a:r>
                      <a:r>
                        <a:rPr lang="en-US" sz="1400" i="1" kern="100" dirty="0">
                          <a:solidFill>
                            <a:srgbClr val="000000"/>
                          </a:solidFill>
                          <a:latin typeface="Calibri"/>
                          <a:ea typeface="SimSun"/>
                          <a:cs typeface="Calibri"/>
                        </a:rPr>
                        <a:t> </a:t>
                      </a:r>
                      <a:r>
                        <a:rPr lang="en-US" sz="1400" i="1" kern="100" spc="20" dirty="0">
                          <a:solidFill>
                            <a:srgbClr val="000000"/>
                          </a:solidFill>
                          <a:latin typeface="Arial"/>
                          <a:ea typeface="SimSun"/>
                          <a:cs typeface="Times New Roman"/>
                        </a:rPr>
                        <a:t>elements</a:t>
                      </a:r>
                      <a:r>
                        <a:rPr lang="en-US" sz="1400" i="1" kern="100" spc="90" dirty="0">
                          <a:solidFill>
                            <a:srgbClr val="000000"/>
                          </a:solidFill>
                          <a:latin typeface="Calibri"/>
                          <a:ea typeface="SimSun"/>
                          <a:cs typeface="Calibri"/>
                        </a:rPr>
                        <a:t> </a:t>
                      </a:r>
                      <a:r>
                        <a:rPr lang="en-US" sz="1400" i="1" kern="100" spc="75" dirty="0">
                          <a:solidFill>
                            <a:srgbClr val="000000"/>
                          </a:solidFill>
                          <a:latin typeface="Arial"/>
                          <a:ea typeface="SimSun"/>
                          <a:cs typeface="Times New Roman"/>
                        </a:rPr>
                        <a:t>of</a:t>
                      </a:r>
                      <a:r>
                        <a:rPr lang="en-US" sz="1400" i="1" kern="100" spc="-20" dirty="0">
                          <a:solidFill>
                            <a:srgbClr val="000000"/>
                          </a:solidFill>
                          <a:latin typeface="Calibri"/>
                          <a:ea typeface="SimSun"/>
                          <a:cs typeface="Calibri"/>
                        </a:rPr>
                        <a:t> </a:t>
                      </a:r>
                      <a:r>
                        <a:rPr lang="en-US" sz="1400" i="1" kern="100" dirty="0">
                          <a:solidFill>
                            <a:srgbClr val="000000"/>
                          </a:solidFill>
                          <a:latin typeface="Arial"/>
                          <a:ea typeface="SimSun"/>
                          <a:cs typeface="Times New Roman"/>
                        </a:rPr>
                        <a:t>style</a:t>
                      </a:r>
                      <a:r>
                        <a:rPr lang="en-US" sz="1400" kern="100" dirty="0">
                          <a:solidFill>
                            <a:srgbClr val="000000"/>
                          </a:solidFill>
                          <a:latin typeface="Calibri"/>
                          <a:ea typeface="SimSun"/>
                          <a:cs typeface="Calibri"/>
                        </a:rPr>
                        <a:t> </a:t>
                      </a:r>
                      <a:r>
                        <a:rPr lang="en-US" sz="1400" kern="100" spc="-5" dirty="0">
                          <a:solidFill>
                            <a:srgbClr val="000000"/>
                          </a:solidFill>
                          <a:latin typeface="Arial"/>
                          <a:ea typeface="SimSun"/>
                          <a:cs typeface="Times New Roman"/>
                        </a:rPr>
                        <a:t>(3rd</a:t>
                      </a:r>
                      <a:r>
                        <a:rPr lang="en-US" sz="1400" kern="100" dirty="0">
                          <a:solidFill>
                            <a:srgbClr val="000000"/>
                          </a:solidFill>
                          <a:latin typeface="Calibri"/>
                          <a:ea typeface="SimSun"/>
                          <a:cs typeface="Calibri"/>
                        </a:rPr>
                        <a:t> </a:t>
                      </a:r>
                      <a:r>
                        <a:rPr lang="en-US" sz="1400" kern="100" spc="-5" dirty="0">
                          <a:solidFill>
                            <a:srgbClr val="000000"/>
                          </a:solidFill>
                          <a:latin typeface="Arial"/>
                          <a:ea typeface="SimSun"/>
                          <a:cs typeface="Times New Roman"/>
                        </a:rPr>
                        <a:t>ed.).</a:t>
                      </a:r>
                      <a:r>
                        <a:rPr lang="en-US" sz="1400" kern="100" dirty="0">
                          <a:solidFill>
                            <a:srgbClr val="000000"/>
                          </a:solidFill>
                          <a:latin typeface="Calibri"/>
                          <a:ea typeface="SimSun"/>
                          <a:cs typeface="Calibri"/>
                        </a:rPr>
                        <a:t> </a:t>
                      </a:r>
                      <a:r>
                        <a:rPr lang="en-US" sz="1400" kern="100" spc="5" dirty="0">
                          <a:solidFill>
                            <a:srgbClr val="000000"/>
                          </a:solidFill>
                          <a:latin typeface="Arial"/>
                          <a:ea typeface="SimSun"/>
                          <a:cs typeface="Times New Roman"/>
                        </a:rPr>
                        <a:t>New</a:t>
                      </a:r>
                      <a:endParaRPr lang="en-US" sz="1400" kern="100" dirty="0">
                        <a:latin typeface="Calibri"/>
                        <a:ea typeface="SimSun"/>
                        <a:cs typeface="Times New Roman"/>
                      </a:endParaRPr>
                    </a:p>
                  </a:txBody>
                  <a:tcPr marL="114300" marR="114300" marT="0" marB="0"/>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Refernce</a:t>
            </a:r>
            <a:r>
              <a:rPr lang="en-US" dirty="0" smtClean="0"/>
              <a:t> of a Book (APA 6</a:t>
            </a:r>
            <a:r>
              <a:rPr lang="en-US" baseline="30000" dirty="0" smtClean="0"/>
              <a:t>th</a:t>
            </a:r>
            <a:r>
              <a:rPr lang="en-US" dirty="0" smtClean="0"/>
              <a:t> Edition)</a:t>
            </a:r>
            <a:endParaRPr lang="en-US" dirty="0"/>
          </a:p>
        </p:txBody>
      </p:sp>
      <p:graphicFrame>
        <p:nvGraphicFramePr>
          <p:cNvPr id="4" name="Content Placeholder 3"/>
          <p:cNvGraphicFramePr>
            <a:graphicFrameLocks noGrp="1"/>
          </p:cNvGraphicFramePr>
          <p:nvPr>
            <p:ph idx="1"/>
          </p:nvPr>
        </p:nvGraphicFramePr>
        <p:xfrm>
          <a:off x="457200" y="1600200"/>
          <a:ext cx="8077200" cy="3153820"/>
        </p:xfrm>
        <a:graphic>
          <a:graphicData uri="http://schemas.openxmlformats.org/drawingml/2006/table">
            <a:tbl>
              <a:tblPr firstRow="1" bandRow="1">
                <a:tableStyleId>{5C22544A-7EE6-4342-B048-85BDC9FD1C3A}</a:tableStyleId>
              </a:tblPr>
              <a:tblGrid>
                <a:gridCol w="1828800"/>
                <a:gridCol w="2819400"/>
                <a:gridCol w="3429000"/>
              </a:tblGrid>
              <a:tr h="1020220">
                <a:tc>
                  <a:txBody>
                    <a:bodyPr/>
                    <a:lstStyle/>
                    <a:p>
                      <a:endParaRPr lang="en-US" sz="2000" dirty="0"/>
                    </a:p>
                  </a:txBody>
                  <a:tcPr/>
                </a:tc>
                <a:tc>
                  <a:txBody>
                    <a:bodyPr/>
                    <a:lstStyle/>
                    <a:p>
                      <a:pPr marL="73660" marR="0" algn="l">
                        <a:lnSpc>
                          <a:spcPts val="1200"/>
                        </a:lnSpc>
                        <a:spcBef>
                          <a:spcPts val="0"/>
                        </a:spcBef>
                        <a:spcAft>
                          <a:spcPts val="0"/>
                        </a:spcAft>
                      </a:pPr>
                      <a:endParaRPr lang="en-US" sz="2000" kern="100" dirty="0">
                        <a:latin typeface="Calibri"/>
                        <a:ea typeface="SimSun"/>
                        <a:cs typeface="Times New Roman"/>
                      </a:endParaRPr>
                    </a:p>
                    <a:p>
                      <a:pPr marL="73660" marR="0" algn="l">
                        <a:lnSpc>
                          <a:spcPts val="1865"/>
                        </a:lnSpc>
                        <a:spcBef>
                          <a:spcPts val="0"/>
                        </a:spcBef>
                        <a:spcAft>
                          <a:spcPts val="0"/>
                        </a:spcAft>
                      </a:pPr>
                      <a:r>
                        <a:rPr lang="en-US" sz="2000" i="1" kern="100" spc="25" dirty="0">
                          <a:solidFill>
                            <a:srgbClr val="000000"/>
                          </a:solidFill>
                          <a:latin typeface="Arial"/>
                          <a:ea typeface="SimSun"/>
                          <a:cs typeface="Times New Roman"/>
                        </a:rPr>
                        <a:t>In-Text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c>
                  <a:txBody>
                    <a:bodyPr/>
                    <a:lstStyle/>
                    <a:p>
                      <a:pPr marL="70485" marR="0" algn="l">
                        <a:lnSpc>
                          <a:spcPts val="1200"/>
                        </a:lnSpc>
                        <a:spcBef>
                          <a:spcPts val="0"/>
                        </a:spcBef>
                        <a:spcAft>
                          <a:spcPts val="0"/>
                        </a:spcAft>
                      </a:pPr>
                      <a:endParaRPr lang="en-US" sz="2000" kern="100" dirty="0">
                        <a:latin typeface="Calibri"/>
                        <a:ea typeface="SimSun"/>
                        <a:cs typeface="Times New Roman"/>
                      </a:endParaRPr>
                    </a:p>
                    <a:p>
                      <a:pPr marL="70485" marR="0" algn="l">
                        <a:lnSpc>
                          <a:spcPts val="1865"/>
                        </a:lnSpc>
                        <a:spcBef>
                          <a:spcPts val="0"/>
                        </a:spcBef>
                        <a:spcAft>
                          <a:spcPts val="0"/>
                        </a:spcAft>
                      </a:pPr>
                      <a:r>
                        <a:rPr lang="en-US" sz="2000" i="1" kern="100" spc="25" dirty="0">
                          <a:solidFill>
                            <a:srgbClr val="000000"/>
                          </a:solidFill>
                          <a:latin typeface="Arial"/>
                          <a:ea typeface="SimSun"/>
                          <a:cs typeface="Times New Roman"/>
                        </a:rPr>
                        <a:t>Reference</a:t>
                      </a:r>
                      <a:r>
                        <a:rPr lang="en-US" sz="2000" i="1" kern="100" spc="80" dirty="0">
                          <a:solidFill>
                            <a:srgbClr val="000000"/>
                          </a:solidFill>
                          <a:latin typeface="Calibri"/>
                          <a:ea typeface="SimSun"/>
                          <a:cs typeface="Calibri"/>
                        </a:rPr>
                        <a:t> </a:t>
                      </a:r>
                      <a:r>
                        <a:rPr lang="en-US" sz="2000" i="1" kern="100" spc="60" dirty="0">
                          <a:solidFill>
                            <a:srgbClr val="000000"/>
                          </a:solidFill>
                          <a:latin typeface="Arial"/>
                          <a:ea typeface="SimSun"/>
                          <a:cs typeface="Times New Roman"/>
                        </a:rPr>
                        <a:t>List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r>
              <a:tr h="2027780">
                <a:tc>
                  <a:txBody>
                    <a:bodyPr/>
                    <a:lstStyle/>
                    <a:p>
                      <a:pPr marL="76835" marR="0" algn="l">
                        <a:lnSpc>
                          <a:spcPts val="1215"/>
                        </a:lnSpc>
                        <a:spcBef>
                          <a:spcPts val="0"/>
                        </a:spcBef>
                        <a:spcAft>
                          <a:spcPts val="0"/>
                        </a:spcAft>
                      </a:pPr>
                      <a:endParaRPr lang="en-US" sz="2000" i="0" kern="100" spc="0" dirty="0" smtClean="0">
                        <a:solidFill>
                          <a:schemeClr val="dk1"/>
                        </a:solidFill>
                        <a:latin typeface="Calibri"/>
                        <a:ea typeface="SimSun"/>
                        <a:cs typeface="Times New Roman"/>
                      </a:endParaRPr>
                    </a:p>
                    <a:p>
                      <a:pPr marL="76835" marR="0" algn="l">
                        <a:lnSpc>
                          <a:spcPts val="1215"/>
                        </a:lnSpc>
                        <a:spcBef>
                          <a:spcPts val="0"/>
                        </a:spcBef>
                        <a:spcAft>
                          <a:spcPts val="0"/>
                        </a:spcAft>
                      </a:pPr>
                      <a:endParaRPr lang="en-US" sz="2000" i="0" kern="100" spc="0" dirty="0" smtClean="0">
                        <a:solidFill>
                          <a:schemeClr val="dk1"/>
                        </a:solidFill>
                        <a:latin typeface="Calibri"/>
                        <a:ea typeface="SimSun"/>
                        <a:cs typeface="Times New Roman"/>
                      </a:endParaRPr>
                    </a:p>
                    <a:p>
                      <a:pPr marL="76835" marR="0" algn="l">
                        <a:lnSpc>
                          <a:spcPct val="100000"/>
                        </a:lnSpc>
                        <a:spcBef>
                          <a:spcPts val="0"/>
                        </a:spcBef>
                        <a:spcAft>
                          <a:spcPts val="0"/>
                        </a:spcAft>
                      </a:pPr>
                      <a:r>
                        <a:rPr lang="en-US" sz="2000" kern="100" dirty="0" smtClean="0">
                          <a:latin typeface="+mn-lt"/>
                          <a:ea typeface="SimSun"/>
                          <a:cs typeface="Times New Roman"/>
                        </a:rPr>
                        <a:t>Multiple authors</a:t>
                      </a:r>
                    </a:p>
                    <a:p>
                      <a:pPr marL="76835" marR="0" algn="l">
                        <a:lnSpc>
                          <a:spcPct val="100000"/>
                        </a:lnSpc>
                        <a:spcBef>
                          <a:spcPts val="0"/>
                        </a:spcBef>
                        <a:spcAft>
                          <a:spcPts val="0"/>
                        </a:spcAft>
                      </a:pPr>
                      <a:r>
                        <a:rPr lang="en-US" sz="2000" kern="100" dirty="0" smtClean="0">
                          <a:latin typeface="+mn-lt"/>
                          <a:ea typeface="SimSun"/>
                          <a:cs typeface="Times New Roman"/>
                        </a:rPr>
                        <a:t>for 3-5 authors</a:t>
                      </a:r>
                    </a:p>
                    <a:p>
                      <a:pPr marL="76835" marR="0" algn="l">
                        <a:lnSpc>
                          <a:spcPct val="100000"/>
                        </a:lnSpc>
                        <a:spcBef>
                          <a:spcPts val="0"/>
                        </a:spcBef>
                        <a:spcAft>
                          <a:spcPts val="0"/>
                        </a:spcAft>
                      </a:pPr>
                      <a:endParaRPr lang="en-US" sz="2000" kern="100" dirty="0">
                        <a:latin typeface="Calibri"/>
                        <a:ea typeface="SimSun"/>
                        <a:cs typeface="Times New Roman"/>
                      </a:endParaRPr>
                    </a:p>
                  </a:txBody>
                  <a:tcPr marL="0" marR="0" marT="0" marB="0"/>
                </a:tc>
                <a:tc>
                  <a:txBody>
                    <a:bodyPr/>
                    <a:lstStyle/>
                    <a:p>
                      <a:pPr marL="73660" marR="0" algn="l">
                        <a:lnSpc>
                          <a:spcPct val="100000"/>
                        </a:lnSpc>
                        <a:spcBef>
                          <a:spcPts val="0"/>
                        </a:spcBef>
                        <a:spcAft>
                          <a:spcPts val="0"/>
                        </a:spcAft>
                      </a:pPr>
                      <a:r>
                        <a:rPr lang="en-US" sz="1400" b="1" kern="100" dirty="0">
                          <a:solidFill>
                            <a:srgbClr val="000000"/>
                          </a:solidFill>
                          <a:latin typeface="Arial"/>
                          <a:ea typeface="SimSun"/>
                          <a:cs typeface="Times New Roman"/>
                        </a:rPr>
                        <a:t>Cite</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all</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authors</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the</a:t>
                      </a:r>
                      <a:r>
                        <a:rPr lang="en-US" sz="1400" b="1" kern="100" spc="115"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first</a:t>
                      </a:r>
                      <a:endParaRPr lang="en-US" sz="1400" kern="100" dirty="0">
                        <a:latin typeface="Calibri"/>
                        <a:ea typeface="SimSun"/>
                        <a:cs typeface="Times New Roman"/>
                      </a:endParaRPr>
                    </a:p>
                    <a:p>
                      <a:pPr marL="70485" marR="0" algn="l">
                        <a:lnSpc>
                          <a:spcPct val="100000"/>
                        </a:lnSpc>
                        <a:spcBef>
                          <a:spcPts val="0"/>
                        </a:spcBef>
                        <a:spcAft>
                          <a:spcPts val="0"/>
                        </a:spcAft>
                      </a:pPr>
                      <a:r>
                        <a:rPr lang="en-US" sz="1400" b="1" kern="100" spc="5" dirty="0">
                          <a:solidFill>
                            <a:srgbClr val="000000"/>
                          </a:solidFill>
                          <a:latin typeface="Arial"/>
                          <a:ea typeface="SimSun"/>
                          <a:cs typeface="Times New Roman"/>
                        </a:rPr>
                        <a:t>time.</a:t>
                      </a:r>
                      <a:endParaRPr lang="en-US" sz="1400" kern="100" dirty="0">
                        <a:latin typeface="Calibri"/>
                        <a:ea typeface="SimSun"/>
                        <a:cs typeface="Times New Roman"/>
                      </a:endParaRPr>
                    </a:p>
                    <a:p>
                      <a:pPr marL="76835" marR="0" algn="l">
                        <a:lnSpc>
                          <a:spcPct val="100000"/>
                        </a:lnSpc>
                        <a:spcBef>
                          <a:spcPts val="0"/>
                        </a:spcBef>
                        <a:spcAft>
                          <a:spcPts val="0"/>
                        </a:spcAft>
                      </a:pPr>
                      <a:r>
                        <a:rPr lang="en-US" sz="1400" kern="100" spc="5" dirty="0" err="1">
                          <a:solidFill>
                            <a:srgbClr val="000000"/>
                          </a:solidFill>
                          <a:latin typeface="Arial"/>
                          <a:ea typeface="SimSun"/>
                          <a:cs typeface="Times New Roman"/>
                        </a:rPr>
                        <a:t>Morreale</a:t>
                      </a:r>
                      <a:r>
                        <a:rPr lang="en-US" sz="1400" kern="100" spc="5" dirty="0">
                          <a:solidFill>
                            <a:srgbClr val="000000"/>
                          </a:solidFill>
                          <a:latin typeface="Arial"/>
                          <a:ea typeface="SimSun"/>
                          <a:cs typeface="Times New Roman"/>
                        </a:rPr>
                        <a:t>,</a:t>
                      </a:r>
                      <a:r>
                        <a:rPr lang="en-US" sz="1400" kern="100" dirty="0">
                          <a:solidFill>
                            <a:srgbClr val="000000"/>
                          </a:solidFill>
                          <a:latin typeface="Calibri"/>
                          <a:ea typeface="SimSun"/>
                          <a:cs typeface="Calibri"/>
                        </a:rPr>
                        <a:t> </a:t>
                      </a:r>
                      <a:r>
                        <a:rPr lang="en-US" sz="1400" kern="100" spc="10" dirty="0" err="1">
                          <a:solidFill>
                            <a:srgbClr val="000000"/>
                          </a:solidFill>
                          <a:latin typeface="Arial"/>
                          <a:ea typeface="SimSun"/>
                          <a:cs typeface="Times New Roman"/>
                        </a:rPr>
                        <a:t>Spitzberg</a:t>
                      </a:r>
                      <a:r>
                        <a:rPr lang="en-US" sz="1400" kern="100" spc="10" dirty="0">
                          <a:solidFill>
                            <a:srgbClr val="000000"/>
                          </a:solidFill>
                          <a:latin typeface="Arial"/>
                          <a:ea typeface="SimSun"/>
                          <a:cs typeface="Times New Roman"/>
                        </a:rPr>
                        <a:t>,</a:t>
                      </a:r>
                      <a:r>
                        <a:rPr lang="en-US" sz="1400" kern="10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and</a:t>
                      </a:r>
                      <a:endParaRPr lang="en-US" sz="1400" kern="100" dirty="0">
                        <a:latin typeface="Calibri"/>
                        <a:ea typeface="SimSun"/>
                        <a:cs typeface="Times New Roman"/>
                      </a:endParaRPr>
                    </a:p>
                    <a:p>
                      <a:pPr marL="76835" marR="0" algn="l">
                        <a:lnSpc>
                          <a:spcPct val="100000"/>
                        </a:lnSpc>
                        <a:spcBef>
                          <a:spcPts val="0"/>
                        </a:spcBef>
                        <a:spcAft>
                          <a:spcPts val="0"/>
                        </a:spcAft>
                      </a:pPr>
                      <a:r>
                        <a:rPr lang="en-US" sz="1400" kern="100" spc="5" dirty="0">
                          <a:solidFill>
                            <a:srgbClr val="000000"/>
                          </a:solidFill>
                          <a:latin typeface="Arial"/>
                          <a:ea typeface="SimSun"/>
                          <a:cs typeface="Times New Roman"/>
                        </a:rPr>
                        <a:t>Barge</a:t>
                      </a:r>
                      <a:r>
                        <a:rPr lang="en-US" sz="1400" kern="100" dirty="0">
                          <a:solidFill>
                            <a:srgbClr val="000000"/>
                          </a:solidFill>
                          <a:latin typeface="Calibri"/>
                          <a:ea typeface="SimSun"/>
                          <a:cs typeface="Calibri"/>
                        </a:rPr>
                        <a:t> </a:t>
                      </a:r>
                      <a:r>
                        <a:rPr lang="en-US" sz="1400" kern="100" spc="50" dirty="0">
                          <a:solidFill>
                            <a:srgbClr val="000000"/>
                          </a:solidFill>
                          <a:latin typeface="Arial"/>
                          <a:ea typeface="SimSun"/>
                          <a:cs typeface="Times New Roman"/>
                        </a:rPr>
                        <a:t>(2007)...</a:t>
                      </a:r>
                      <a:endParaRPr lang="en-US" sz="1400" kern="100" dirty="0">
                        <a:latin typeface="Calibri"/>
                        <a:ea typeface="SimSun"/>
                        <a:cs typeface="Times New Roman"/>
                      </a:endParaRPr>
                    </a:p>
                    <a:p>
                      <a:pPr marL="76835" marR="0" algn="l">
                        <a:lnSpc>
                          <a:spcPct val="100000"/>
                        </a:lnSpc>
                        <a:spcBef>
                          <a:spcPts val="0"/>
                        </a:spcBef>
                        <a:spcAft>
                          <a:spcPts val="0"/>
                        </a:spcAft>
                      </a:pPr>
                      <a:r>
                        <a:rPr lang="en-US" sz="1400" b="1" kern="100" spc="-40" dirty="0">
                          <a:solidFill>
                            <a:srgbClr val="000000"/>
                          </a:solidFill>
                          <a:latin typeface="Arial"/>
                          <a:ea typeface="SimSun"/>
                          <a:cs typeface="Times New Roman"/>
                        </a:rPr>
                        <a:t>In</a:t>
                      </a:r>
                      <a:r>
                        <a:rPr lang="en-US" sz="1400" b="1" kern="100" dirty="0">
                          <a:solidFill>
                            <a:srgbClr val="000000"/>
                          </a:solidFill>
                          <a:latin typeface="Calibri"/>
                          <a:ea typeface="SimSun"/>
                          <a:cs typeface="Calibri"/>
                        </a:rPr>
                        <a:t> </a:t>
                      </a:r>
                      <a:r>
                        <a:rPr lang="en-US" sz="1400" b="1" kern="100" spc="25" dirty="0">
                          <a:solidFill>
                            <a:srgbClr val="000000"/>
                          </a:solidFill>
                          <a:latin typeface="Arial"/>
                          <a:ea typeface="SimSun"/>
                          <a:cs typeface="Times New Roman"/>
                        </a:rPr>
                        <a:t>subsequent</a:t>
                      </a:r>
                      <a:r>
                        <a:rPr lang="en-US" sz="1400" b="1" kern="100" spc="115"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citations</a:t>
                      </a:r>
                      <a:endParaRPr lang="en-US" sz="1400" kern="100" dirty="0">
                        <a:latin typeface="Calibri"/>
                        <a:ea typeface="SimSun"/>
                        <a:cs typeface="Times New Roman"/>
                      </a:endParaRPr>
                    </a:p>
                    <a:p>
                      <a:pPr marL="76835" marR="0" algn="l">
                        <a:lnSpc>
                          <a:spcPct val="100000"/>
                        </a:lnSpc>
                        <a:spcBef>
                          <a:spcPts val="0"/>
                        </a:spcBef>
                        <a:spcAft>
                          <a:spcPts val="0"/>
                        </a:spcAft>
                      </a:pPr>
                      <a:r>
                        <a:rPr lang="en-US" sz="1400" b="1" kern="100" spc="10" dirty="0">
                          <a:solidFill>
                            <a:srgbClr val="000000"/>
                          </a:solidFill>
                          <a:latin typeface="Arial"/>
                          <a:ea typeface="SimSun"/>
                          <a:cs typeface="Times New Roman"/>
                        </a:rPr>
                        <a:t>include</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only</a:t>
                      </a:r>
                      <a:r>
                        <a:rPr lang="en-US" sz="1400" b="1" kern="100" spc="7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the</a:t>
                      </a:r>
                      <a:r>
                        <a:rPr lang="en-US" sz="1400" b="1" kern="100" spc="115" dirty="0">
                          <a:solidFill>
                            <a:srgbClr val="000000"/>
                          </a:solidFill>
                          <a:latin typeface="Calibri"/>
                          <a:ea typeface="SimSun"/>
                          <a:cs typeface="Calibri"/>
                        </a:rPr>
                        <a:t> </a:t>
                      </a:r>
                      <a:r>
                        <a:rPr lang="en-US" sz="1400" b="1" kern="100" spc="25" dirty="0">
                          <a:solidFill>
                            <a:srgbClr val="000000"/>
                          </a:solidFill>
                          <a:latin typeface="Arial"/>
                          <a:ea typeface="SimSun"/>
                          <a:cs typeface="Times New Roman"/>
                        </a:rPr>
                        <a:t>surname</a:t>
                      </a:r>
                      <a:r>
                        <a:rPr lang="en-US" sz="1400" b="1" kern="100" dirty="0">
                          <a:solidFill>
                            <a:srgbClr val="000000"/>
                          </a:solidFill>
                          <a:latin typeface="Calibri"/>
                          <a:ea typeface="SimSun"/>
                          <a:cs typeface="Calibri"/>
                        </a:rPr>
                        <a:t> </a:t>
                      </a:r>
                      <a:r>
                        <a:rPr lang="en-US" sz="1400" b="1" kern="100" spc="20" dirty="0">
                          <a:solidFill>
                            <a:srgbClr val="000000"/>
                          </a:solidFill>
                          <a:latin typeface="Arial"/>
                          <a:ea typeface="SimSun"/>
                          <a:cs typeface="Times New Roman"/>
                        </a:rPr>
                        <a:t>of</a:t>
                      </a:r>
                      <a:endParaRPr lang="en-US" sz="1400" kern="100" dirty="0">
                        <a:latin typeface="Calibri"/>
                        <a:ea typeface="SimSun"/>
                        <a:cs typeface="Times New Roman"/>
                      </a:endParaRPr>
                    </a:p>
                    <a:p>
                      <a:pPr marL="70485" marR="0" algn="l">
                        <a:lnSpc>
                          <a:spcPct val="100000"/>
                        </a:lnSpc>
                        <a:spcBef>
                          <a:spcPts val="0"/>
                        </a:spcBef>
                        <a:spcAft>
                          <a:spcPts val="0"/>
                        </a:spcAft>
                      </a:pPr>
                      <a:r>
                        <a:rPr lang="en-US" sz="1400" b="1" kern="100" spc="5" dirty="0">
                          <a:solidFill>
                            <a:srgbClr val="000000"/>
                          </a:solidFill>
                          <a:latin typeface="Arial"/>
                          <a:ea typeface="SimSun"/>
                          <a:cs typeface="Times New Roman"/>
                        </a:rPr>
                        <a:t>the</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first</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author</a:t>
                      </a:r>
                      <a:r>
                        <a:rPr lang="en-US" sz="1400" b="1" kern="100" spc="9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followed</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by</a:t>
                      </a:r>
                      <a:endParaRPr lang="en-US" sz="1400" kern="100" dirty="0">
                        <a:latin typeface="Calibri"/>
                        <a:ea typeface="SimSun"/>
                        <a:cs typeface="Times New Roman"/>
                      </a:endParaRPr>
                    </a:p>
                    <a:p>
                      <a:pPr marL="70485" marR="0" algn="l">
                        <a:lnSpc>
                          <a:spcPct val="100000"/>
                        </a:lnSpc>
                        <a:spcBef>
                          <a:spcPts val="0"/>
                        </a:spcBef>
                        <a:spcAft>
                          <a:spcPts val="0"/>
                        </a:spcAft>
                      </a:pPr>
                      <a:r>
                        <a:rPr lang="en-US" sz="1400" b="1" kern="100" dirty="0">
                          <a:solidFill>
                            <a:srgbClr val="000000"/>
                          </a:solidFill>
                          <a:latin typeface="Arial"/>
                          <a:ea typeface="SimSun"/>
                          <a:cs typeface="Times New Roman"/>
                        </a:rPr>
                        <a:t>et</a:t>
                      </a:r>
                      <a:r>
                        <a:rPr lang="en-US" sz="1400" b="1" kern="100" dirty="0">
                          <a:solidFill>
                            <a:srgbClr val="000000"/>
                          </a:solidFill>
                          <a:latin typeface="Calibri"/>
                          <a:ea typeface="SimSun"/>
                          <a:cs typeface="Calibri"/>
                        </a:rPr>
                        <a:t> </a:t>
                      </a:r>
                      <a:r>
                        <a:rPr lang="en-US" sz="1400" b="1" kern="100" spc="-25" dirty="0">
                          <a:solidFill>
                            <a:srgbClr val="000000"/>
                          </a:solidFill>
                          <a:latin typeface="Arial"/>
                          <a:ea typeface="SimSun"/>
                          <a:cs typeface="Times New Roman"/>
                        </a:rPr>
                        <a:t>al.</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(not</a:t>
                      </a:r>
                      <a:r>
                        <a:rPr lang="en-US" sz="1400" b="1" kern="100" dirty="0">
                          <a:solidFill>
                            <a:srgbClr val="000000"/>
                          </a:solidFill>
                          <a:latin typeface="Calibri"/>
                          <a:ea typeface="SimSun"/>
                          <a:cs typeface="Calibri"/>
                        </a:rPr>
                        <a:t> </a:t>
                      </a:r>
                      <a:r>
                        <a:rPr lang="en-US" sz="1400" b="1" kern="100" spc="5" dirty="0" err="1">
                          <a:solidFill>
                            <a:srgbClr val="000000"/>
                          </a:solidFill>
                          <a:latin typeface="Arial"/>
                          <a:ea typeface="SimSun"/>
                          <a:cs typeface="Times New Roman"/>
                        </a:rPr>
                        <a:t>italicised</a:t>
                      </a:r>
                      <a:r>
                        <a:rPr lang="en-US" sz="1400" b="1" kern="100" dirty="0">
                          <a:solidFill>
                            <a:srgbClr val="000000"/>
                          </a:solidFill>
                          <a:latin typeface="Calibri"/>
                          <a:ea typeface="SimSun"/>
                          <a:cs typeface="Calibri"/>
                        </a:rPr>
                        <a:t> </a:t>
                      </a:r>
                      <a:r>
                        <a:rPr lang="en-US" sz="1400" b="1" kern="100" dirty="0">
                          <a:solidFill>
                            <a:srgbClr val="000000"/>
                          </a:solidFill>
                          <a:latin typeface="Arial"/>
                          <a:ea typeface="SimSun"/>
                          <a:cs typeface="Times New Roman"/>
                        </a:rPr>
                        <a:t>and</a:t>
                      </a:r>
                      <a:r>
                        <a:rPr lang="en-US" sz="1400" b="1" kern="100" spc="115"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with</a:t>
                      </a:r>
                      <a:endParaRPr lang="en-US" sz="1400" kern="100" dirty="0">
                        <a:latin typeface="Calibri"/>
                        <a:ea typeface="SimSun"/>
                        <a:cs typeface="Times New Roman"/>
                      </a:endParaRPr>
                    </a:p>
                    <a:p>
                      <a:pPr marL="73660" marR="0" algn="l">
                        <a:lnSpc>
                          <a:spcPct val="100000"/>
                        </a:lnSpc>
                        <a:spcBef>
                          <a:spcPts val="0"/>
                        </a:spcBef>
                        <a:spcAft>
                          <a:spcPts val="0"/>
                        </a:spcAft>
                      </a:pPr>
                      <a:r>
                        <a:rPr lang="en-US" sz="1400" b="1" kern="100" spc="-50" dirty="0">
                          <a:solidFill>
                            <a:srgbClr val="000000"/>
                          </a:solidFill>
                          <a:latin typeface="Arial"/>
                          <a:ea typeface="SimSun"/>
                          <a:cs typeface="Times New Roman"/>
                        </a:rPr>
                        <a:t>a</a:t>
                      </a:r>
                      <a:r>
                        <a:rPr lang="en-US" sz="1400" b="1" kern="100" spc="115" dirty="0">
                          <a:solidFill>
                            <a:srgbClr val="000000"/>
                          </a:solidFill>
                          <a:latin typeface="Calibri"/>
                          <a:ea typeface="SimSun"/>
                          <a:cs typeface="Calibri"/>
                        </a:rPr>
                        <a:t> </a:t>
                      </a:r>
                      <a:r>
                        <a:rPr lang="en-US" sz="1400" b="1" kern="100" dirty="0">
                          <a:solidFill>
                            <a:srgbClr val="000000"/>
                          </a:solidFill>
                          <a:latin typeface="Arial"/>
                          <a:ea typeface="SimSun"/>
                          <a:cs typeface="Times New Roman"/>
                        </a:rPr>
                        <a:t>full</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stop</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after</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"al")</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and</a:t>
                      </a:r>
                      <a:endParaRPr lang="en-US" sz="1400" kern="100" dirty="0">
                        <a:latin typeface="Calibri"/>
                        <a:ea typeface="SimSun"/>
                        <a:cs typeface="Times New Roman"/>
                      </a:endParaRPr>
                    </a:p>
                    <a:p>
                      <a:pPr marL="70485" marR="0" algn="l">
                        <a:lnSpc>
                          <a:spcPct val="100000"/>
                        </a:lnSpc>
                        <a:spcBef>
                          <a:spcPts val="0"/>
                        </a:spcBef>
                        <a:spcAft>
                          <a:spcPts val="0"/>
                        </a:spcAft>
                      </a:pPr>
                      <a:r>
                        <a:rPr lang="en-US" sz="1400" b="1" kern="100" spc="5" dirty="0">
                          <a:solidFill>
                            <a:srgbClr val="000000"/>
                          </a:solidFill>
                          <a:latin typeface="Arial"/>
                          <a:ea typeface="SimSun"/>
                          <a:cs typeface="Times New Roman"/>
                        </a:rPr>
                        <a:t>the</a:t>
                      </a:r>
                      <a:r>
                        <a:rPr lang="en-US" sz="1400" b="1" kern="100" dirty="0">
                          <a:solidFill>
                            <a:srgbClr val="000000"/>
                          </a:solidFill>
                          <a:latin typeface="Calibri"/>
                          <a:ea typeface="SimSun"/>
                          <a:cs typeface="Calibri"/>
                        </a:rPr>
                        <a:t> </a:t>
                      </a:r>
                      <a:r>
                        <a:rPr lang="en-US" sz="1400" b="1" kern="100" dirty="0">
                          <a:solidFill>
                            <a:srgbClr val="000000"/>
                          </a:solidFill>
                          <a:latin typeface="Arial"/>
                          <a:ea typeface="SimSun"/>
                          <a:cs typeface="Times New Roman"/>
                        </a:rPr>
                        <a:t>year.</a:t>
                      </a:r>
                      <a:endParaRPr lang="en-US" sz="1400" kern="100" dirty="0">
                        <a:latin typeface="Calibri"/>
                        <a:ea typeface="SimSun"/>
                        <a:cs typeface="Times New Roman"/>
                      </a:endParaRPr>
                    </a:p>
                  </a:txBody>
                  <a:tcPr marL="114300" marR="114300" marT="0" marB="0"/>
                </a:tc>
                <a:tc>
                  <a:txBody>
                    <a:bodyPr/>
                    <a:lstStyle/>
                    <a:p>
                      <a:pPr marL="73660" marR="0" algn="l">
                        <a:lnSpc>
                          <a:spcPct val="100000"/>
                        </a:lnSpc>
                        <a:spcBef>
                          <a:spcPts val="0"/>
                        </a:spcBef>
                        <a:spcAft>
                          <a:spcPts val="0"/>
                        </a:spcAft>
                      </a:pPr>
                      <a:r>
                        <a:rPr lang="en-US" sz="1400" kern="100" spc="5" dirty="0" err="1">
                          <a:solidFill>
                            <a:srgbClr val="000000"/>
                          </a:solidFill>
                          <a:latin typeface="Arial"/>
                          <a:ea typeface="SimSun"/>
                          <a:cs typeface="Times New Roman"/>
                        </a:rPr>
                        <a:t>Morreale</a:t>
                      </a:r>
                      <a:r>
                        <a:rPr lang="en-US" sz="1400" kern="100" spc="5" dirty="0">
                          <a:solidFill>
                            <a:srgbClr val="000000"/>
                          </a:solidFill>
                          <a:latin typeface="Arial"/>
                          <a:ea typeface="SimSun"/>
                          <a:cs typeface="Times New Roman"/>
                        </a:rPr>
                        <a:t>,</a:t>
                      </a:r>
                      <a:r>
                        <a:rPr lang="en-US" sz="1400" kern="100" dirty="0">
                          <a:solidFill>
                            <a:srgbClr val="000000"/>
                          </a:solidFill>
                          <a:latin typeface="Calibri"/>
                          <a:ea typeface="SimSun"/>
                          <a:cs typeface="Calibri"/>
                        </a:rPr>
                        <a:t> </a:t>
                      </a:r>
                      <a:r>
                        <a:rPr lang="en-US" sz="1400" kern="100" spc="-45" dirty="0">
                          <a:solidFill>
                            <a:srgbClr val="000000"/>
                          </a:solidFill>
                          <a:latin typeface="Arial"/>
                          <a:ea typeface="SimSun"/>
                          <a:cs typeface="Times New Roman"/>
                        </a:rPr>
                        <a:t>S.</a:t>
                      </a:r>
                      <a:r>
                        <a:rPr lang="en-US" sz="1400" kern="100" dirty="0">
                          <a:solidFill>
                            <a:srgbClr val="000000"/>
                          </a:solidFill>
                          <a:latin typeface="Calibri"/>
                          <a:ea typeface="SimSun"/>
                          <a:cs typeface="Calibri"/>
                        </a:rPr>
                        <a:t> </a:t>
                      </a:r>
                      <a:r>
                        <a:rPr lang="en-US" sz="1400" kern="100" spc="-40" dirty="0">
                          <a:solidFill>
                            <a:srgbClr val="000000"/>
                          </a:solidFill>
                          <a:latin typeface="Arial"/>
                          <a:ea typeface="SimSun"/>
                          <a:cs typeface="Times New Roman"/>
                        </a:rPr>
                        <a:t>P.,</a:t>
                      </a:r>
                      <a:r>
                        <a:rPr lang="en-US" sz="1400" kern="100" dirty="0">
                          <a:solidFill>
                            <a:srgbClr val="000000"/>
                          </a:solidFill>
                          <a:latin typeface="Calibri"/>
                          <a:ea typeface="SimSun"/>
                          <a:cs typeface="Calibri"/>
                        </a:rPr>
                        <a:t> </a:t>
                      </a:r>
                      <a:r>
                        <a:rPr lang="en-US" sz="1400" kern="100" spc="5" dirty="0" err="1">
                          <a:solidFill>
                            <a:srgbClr val="000000"/>
                          </a:solidFill>
                          <a:latin typeface="Arial"/>
                          <a:ea typeface="SimSun"/>
                          <a:cs typeface="Times New Roman"/>
                        </a:rPr>
                        <a:t>Spitzberg</a:t>
                      </a:r>
                      <a:r>
                        <a:rPr lang="en-US" sz="1400" kern="100" spc="5" dirty="0">
                          <a:solidFill>
                            <a:srgbClr val="000000"/>
                          </a:solidFill>
                          <a:latin typeface="Arial"/>
                          <a:ea typeface="SimSun"/>
                          <a:cs typeface="Times New Roman"/>
                        </a:rPr>
                        <a:t>,</a:t>
                      </a:r>
                      <a:r>
                        <a:rPr lang="en-US" sz="1400" kern="100" dirty="0">
                          <a:solidFill>
                            <a:srgbClr val="000000"/>
                          </a:solidFill>
                          <a:latin typeface="Calibri"/>
                          <a:ea typeface="SimSun"/>
                          <a:cs typeface="Calibri"/>
                        </a:rPr>
                        <a:t> </a:t>
                      </a:r>
                      <a:r>
                        <a:rPr lang="en-US" sz="1400" kern="100" spc="-55" dirty="0">
                          <a:solidFill>
                            <a:srgbClr val="000000"/>
                          </a:solidFill>
                          <a:latin typeface="Arial"/>
                          <a:ea typeface="SimSun"/>
                          <a:cs typeface="Times New Roman"/>
                        </a:rPr>
                        <a:t>B.</a:t>
                      </a:r>
                      <a:r>
                        <a:rPr lang="en-US" sz="1400" kern="100" dirty="0">
                          <a:solidFill>
                            <a:srgbClr val="000000"/>
                          </a:solidFill>
                          <a:latin typeface="Calibri"/>
                          <a:ea typeface="SimSun"/>
                          <a:cs typeface="Calibri"/>
                        </a:rPr>
                        <a:t> </a:t>
                      </a:r>
                      <a:r>
                        <a:rPr lang="en-US" sz="1400" kern="100" spc="-40" dirty="0">
                          <a:solidFill>
                            <a:srgbClr val="000000"/>
                          </a:solidFill>
                          <a:latin typeface="Arial"/>
                          <a:ea typeface="SimSun"/>
                          <a:cs typeface="Times New Roman"/>
                        </a:rPr>
                        <a:t>H.,</a:t>
                      </a:r>
                      <a:r>
                        <a:rPr lang="en-US" sz="1400" kern="100" dirty="0">
                          <a:solidFill>
                            <a:srgbClr val="000000"/>
                          </a:solidFill>
                          <a:latin typeface="Calibri"/>
                          <a:ea typeface="SimSun"/>
                          <a:cs typeface="Calibri"/>
                        </a:rPr>
                        <a:t> </a:t>
                      </a:r>
                      <a:r>
                        <a:rPr lang="en-US" sz="1400" kern="100" spc="-40" dirty="0">
                          <a:solidFill>
                            <a:srgbClr val="000000"/>
                          </a:solidFill>
                          <a:latin typeface="Arial"/>
                          <a:ea typeface="SimSun"/>
                          <a:cs typeface="Times New Roman"/>
                        </a:rPr>
                        <a:t>&amp;</a:t>
                      </a:r>
                      <a:r>
                        <a:rPr lang="en-US" sz="1400" kern="100" dirty="0">
                          <a:solidFill>
                            <a:srgbClr val="000000"/>
                          </a:solidFill>
                          <a:latin typeface="Calibri"/>
                          <a:ea typeface="SimSun"/>
                          <a:cs typeface="Calibri"/>
                        </a:rPr>
                        <a:t> </a:t>
                      </a:r>
                      <a:r>
                        <a:rPr lang="en-US" sz="1400" kern="100" dirty="0">
                          <a:solidFill>
                            <a:srgbClr val="000000"/>
                          </a:solidFill>
                          <a:latin typeface="Arial"/>
                          <a:ea typeface="SimSun"/>
                          <a:cs typeface="Times New Roman"/>
                        </a:rPr>
                        <a:t>Barge,</a:t>
                      </a:r>
                      <a:r>
                        <a:rPr lang="en-US" sz="1400" kern="100" dirty="0">
                          <a:solidFill>
                            <a:srgbClr val="000000"/>
                          </a:solidFill>
                          <a:latin typeface="Calibri"/>
                          <a:ea typeface="SimSun"/>
                          <a:cs typeface="Calibri"/>
                        </a:rPr>
                        <a:t> </a:t>
                      </a:r>
                      <a:r>
                        <a:rPr lang="en-US" sz="1400" kern="100" spc="-30" dirty="0">
                          <a:solidFill>
                            <a:srgbClr val="000000"/>
                          </a:solidFill>
                          <a:latin typeface="Arial"/>
                          <a:ea typeface="SimSun"/>
                          <a:cs typeface="Times New Roman"/>
                        </a:rPr>
                        <a:t>J.</a:t>
                      </a:r>
                      <a:r>
                        <a:rPr lang="en-US" sz="1400" kern="100" dirty="0">
                          <a:solidFill>
                            <a:srgbClr val="000000"/>
                          </a:solidFill>
                          <a:latin typeface="Calibri"/>
                          <a:ea typeface="SimSun"/>
                          <a:cs typeface="Calibri"/>
                        </a:rPr>
                        <a:t> </a:t>
                      </a:r>
                      <a:r>
                        <a:rPr lang="en-US" sz="1400" kern="100" spc="-55" dirty="0">
                          <a:solidFill>
                            <a:srgbClr val="000000"/>
                          </a:solidFill>
                          <a:latin typeface="Arial"/>
                          <a:ea typeface="SimSun"/>
                          <a:cs typeface="Times New Roman"/>
                        </a:rPr>
                        <a:t>K.</a:t>
                      </a:r>
                      <a:r>
                        <a:rPr lang="en-US" sz="1400" kern="100" dirty="0">
                          <a:solidFill>
                            <a:srgbClr val="000000"/>
                          </a:solidFill>
                          <a:latin typeface="Calibri"/>
                          <a:ea typeface="SimSun"/>
                          <a:cs typeface="Calibri"/>
                        </a:rPr>
                        <a:t> </a:t>
                      </a:r>
                      <a:r>
                        <a:rPr lang="en-US" sz="1400" kern="100" dirty="0">
                          <a:solidFill>
                            <a:srgbClr val="000000"/>
                          </a:solidFill>
                          <a:latin typeface="Arial"/>
                          <a:ea typeface="SimSun"/>
                          <a:cs typeface="Times New Roman"/>
                        </a:rPr>
                        <a:t>(2007).</a:t>
                      </a:r>
                      <a:r>
                        <a:rPr lang="en-US" sz="1400" i="1" kern="100" dirty="0">
                          <a:solidFill>
                            <a:srgbClr val="000000"/>
                          </a:solidFill>
                          <a:latin typeface="Calibri"/>
                          <a:ea typeface="SimSun"/>
                          <a:cs typeface="Calibri"/>
                        </a:rPr>
                        <a:t> </a:t>
                      </a:r>
                      <a:r>
                        <a:rPr lang="en-US" sz="1400" i="1" kern="100" spc="15" dirty="0" smtClean="0">
                          <a:solidFill>
                            <a:srgbClr val="000000"/>
                          </a:solidFill>
                          <a:latin typeface="Arial"/>
                          <a:ea typeface="SimSun"/>
                          <a:cs typeface="Times New Roman"/>
                        </a:rPr>
                        <a:t>Human </a:t>
                      </a:r>
                      <a:endParaRPr lang="en-US" sz="1400" kern="100" dirty="0" smtClean="0">
                        <a:latin typeface="Calibri"/>
                        <a:ea typeface="SimSun"/>
                        <a:cs typeface="Times New Roman"/>
                      </a:endParaRPr>
                    </a:p>
                    <a:p>
                      <a:pPr marL="516255" marR="0" algn="l">
                        <a:lnSpc>
                          <a:spcPct val="100000"/>
                        </a:lnSpc>
                        <a:spcBef>
                          <a:spcPts val="0"/>
                        </a:spcBef>
                        <a:spcAft>
                          <a:spcPts val="0"/>
                        </a:spcAft>
                      </a:pPr>
                      <a:r>
                        <a:rPr lang="en-US" sz="1400" i="1" kern="100" spc="20" dirty="0" smtClean="0">
                          <a:solidFill>
                            <a:srgbClr val="000000"/>
                          </a:solidFill>
                          <a:latin typeface="Arial"/>
                          <a:ea typeface="SimSun"/>
                          <a:cs typeface="Times New Roman"/>
                        </a:rPr>
                        <a:t>communication:</a:t>
                      </a:r>
                      <a:r>
                        <a:rPr lang="en-US" sz="1400" i="1" kern="100" spc="115" dirty="0" smtClean="0">
                          <a:solidFill>
                            <a:srgbClr val="000000"/>
                          </a:solidFill>
                          <a:latin typeface="Calibri"/>
                          <a:ea typeface="SimSun"/>
                          <a:cs typeface="Calibri"/>
                        </a:rPr>
                        <a:t> </a:t>
                      </a:r>
                      <a:r>
                        <a:rPr lang="en-US" sz="1400" i="1" kern="100" spc="5" dirty="0" smtClean="0">
                          <a:solidFill>
                            <a:srgbClr val="000000"/>
                          </a:solidFill>
                          <a:latin typeface="Arial"/>
                          <a:ea typeface="SimSun"/>
                          <a:cs typeface="Times New Roman"/>
                        </a:rPr>
                        <a:t>Motivation,</a:t>
                      </a:r>
                      <a:r>
                        <a:rPr lang="en-US" sz="1400" i="1" kern="100" dirty="0" smtClean="0">
                          <a:solidFill>
                            <a:srgbClr val="000000"/>
                          </a:solidFill>
                          <a:latin typeface="Calibri"/>
                          <a:ea typeface="SimSun"/>
                          <a:cs typeface="Calibri"/>
                        </a:rPr>
                        <a:t> </a:t>
                      </a:r>
                      <a:r>
                        <a:rPr lang="en-US" sz="1400" i="1" kern="100" spc="15" dirty="0" smtClean="0">
                          <a:solidFill>
                            <a:srgbClr val="000000"/>
                          </a:solidFill>
                          <a:latin typeface="Arial"/>
                          <a:ea typeface="SimSun"/>
                          <a:cs typeface="Times New Roman"/>
                        </a:rPr>
                        <a:t>knowledge</a:t>
                      </a:r>
                      <a:r>
                        <a:rPr lang="en-US" sz="1400" i="1" kern="100" dirty="0" smtClean="0">
                          <a:solidFill>
                            <a:srgbClr val="000000"/>
                          </a:solidFill>
                          <a:latin typeface="Calibri"/>
                          <a:ea typeface="SimSun"/>
                          <a:cs typeface="Calibri"/>
                        </a:rPr>
                        <a:t> </a:t>
                      </a:r>
                      <a:r>
                        <a:rPr lang="en-US" sz="1400" i="1" kern="100" spc="25" dirty="0" smtClean="0">
                          <a:solidFill>
                            <a:srgbClr val="000000"/>
                          </a:solidFill>
                          <a:latin typeface="Arial"/>
                          <a:ea typeface="SimSun"/>
                          <a:cs typeface="Times New Roman"/>
                        </a:rPr>
                        <a:t>and</a:t>
                      </a:r>
                      <a:r>
                        <a:rPr lang="en-US" sz="1400" i="1" kern="100" spc="70" dirty="0" smtClean="0">
                          <a:solidFill>
                            <a:srgbClr val="000000"/>
                          </a:solidFill>
                          <a:latin typeface="Calibri"/>
                          <a:ea typeface="SimSun"/>
                          <a:cs typeface="Calibri"/>
                        </a:rPr>
                        <a:t> </a:t>
                      </a:r>
                      <a:r>
                        <a:rPr lang="en-US" sz="1400" i="1" kern="100" spc="5" dirty="0" smtClean="0">
                          <a:solidFill>
                            <a:srgbClr val="000000"/>
                          </a:solidFill>
                          <a:latin typeface="Arial"/>
                          <a:ea typeface="SimSun"/>
                          <a:cs typeface="Times New Roman"/>
                        </a:rPr>
                        <a:t>skills</a:t>
                      </a:r>
                      <a:r>
                        <a:rPr lang="en-US" sz="1400" kern="100" dirty="0" smtClean="0">
                          <a:solidFill>
                            <a:srgbClr val="000000"/>
                          </a:solidFill>
                          <a:latin typeface="Calibri"/>
                          <a:ea typeface="SimSun"/>
                          <a:cs typeface="Calibri"/>
                        </a:rPr>
                        <a:t> </a:t>
                      </a:r>
                      <a:r>
                        <a:rPr lang="en-US" sz="1400" kern="100" spc="-5" dirty="0" smtClean="0">
                          <a:solidFill>
                            <a:srgbClr val="000000"/>
                          </a:solidFill>
                          <a:latin typeface="Arial"/>
                          <a:ea typeface="SimSun"/>
                          <a:cs typeface="Times New Roman"/>
                        </a:rPr>
                        <a:t>(2nd</a:t>
                      </a:r>
                      <a:r>
                        <a:rPr lang="en-US" sz="1400" kern="100" dirty="0" smtClean="0">
                          <a:solidFill>
                            <a:srgbClr val="000000"/>
                          </a:solidFill>
                          <a:latin typeface="Calibri"/>
                          <a:ea typeface="SimSun"/>
                          <a:cs typeface="Calibri"/>
                        </a:rPr>
                        <a:t> </a:t>
                      </a:r>
                      <a:r>
                        <a:rPr lang="en-US" sz="1400" kern="100" spc="-5" dirty="0" smtClean="0">
                          <a:solidFill>
                            <a:srgbClr val="000000"/>
                          </a:solidFill>
                          <a:latin typeface="Arial"/>
                          <a:ea typeface="SimSun"/>
                          <a:cs typeface="Times New Roman"/>
                        </a:rPr>
                        <a:t>ed.).</a:t>
                      </a:r>
                    </a:p>
                    <a:p>
                      <a:pPr marL="516255" marR="0" algn="l">
                        <a:lnSpc>
                          <a:spcPct val="100000"/>
                        </a:lnSpc>
                        <a:spcBef>
                          <a:spcPts val="0"/>
                        </a:spcBef>
                        <a:spcAft>
                          <a:spcPts val="0"/>
                        </a:spcAft>
                      </a:pPr>
                      <a:r>
                        <a:rPr lang="en-US" sz="1800" kern="1200" dirty="0" smtClean="0">
                          <a:solidFill>
                            <a:schemeClr val="dk1"/>
                          </a:solidFill>
                          <a:latin typeface="+mn-lt"/>
                          <a:ea typeface="+mn-ea"/>
                          <a:cs typeface="+mn-cs"/>
                        </a:rPr>
                        <a:t>Belmont, CA: Thomson Wadsworth.</a:t>
                      </a:r>
                      <a:endParaRPr lang="en-US" sz="1400" kern="100" dirty="0">
                        <a:latin typeface="Calibri"/>
                        <a:ea typeface="SimSun"/>
                        <a:cs typeface="Times New Roman"/>
                      </a:endParaRPr>
                    </a:p>
                  </a:txBody>
                  <a:tcPr marL="114300" marR="114300" marT="0" marB="0"/>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Refernce</a:t>
            </a:r>
            <a:r>
              <a:rPr lang="en-US" dirty="0" smtClean="0"/>
              <a:t> of a Book (APA 6</a:t>
            </a:r>
            <a:r>
              <a:rPr lang="en-US" baseline="30000" dirty="0" smtClean="0"/>
              <a:t>th</a:t>
            </a:r>
            <a:r>
              <a:rPr lang="en-US" dirty="0" smtClean="0"/>
              <a:t> Edition)</a:t>
            </a:r>
            <a:endParaRPr lang="en-US" dirty="0"/>
          </a:p>
        </p:txBody>
      </p:sp>
      <p:graphicFrame>
        <p:nvGraphicFramePr>
          <p:cNvPr id="4" name="Content Placeholder 3"/>
          <p:cNvGraphicFramePr>
            <a:graphicFrameLocks noGrp="1"/>
          </p:cNvGraphicFramePr>
          <p:nvPr>
            <p:ph idx="1"/>
          </p:nvPr>
        </p:nvGraphicFramePr>
        <p:xfrm>
          <a:off x="457200" y="1600200"/>
          <a:ext cx="8077200" cy="3153820"/>
        </p:xfrm>
        <a:graphic>
          <a:graphicData uri="http://schemas.openxmlformats.org/drawingml/2006/table">
            <a:tbl>
              <a:tblPr firstRow="1" bandRow="1">
                <a:tableStyleId>{5C22544A-7EE6-4342-B048-85BDC9FD1C3A}</a:tableStyleId>
              </a:tblPr>
              <a:tblGrid>
                <a:gridCol w="1828800"/>
                <a:gridCol w="2819400"/>
                <a:gridCol w="3429000"/>
              </a:tblGrid>
              <a:tr h="1020220">
                <a:tc>
                  <a:txBody>
                    <a:bodyPr/>
                    <a:lstStyle/>
                    <a:p>
                      <a:endParaRPr lang="en-US" sz="2000" dirty="0"/>
                    </a:p>
                  </a:txBody>
                  <a:tcPr/>
                </a:tc>
                <a:tc>
                  <a:txBody>
                    <a:bodyPr/>
                    <a:lstStyle/>
                    <a:p>
                      <a:pPr marL="73660" marR="0" algn="l">
                        <a:lnSpc>
                          <a:spcPts val="1200"/>
                        </a:lnSpc>
                        <a:spcBef>
                          <a:spcPts val="0"/>
                        </a:spcBef>
                        <a:spcAft>
                          <a:spcPts val="0"/>
                        </a:spcAft>
                      </a:pPr>
                      <a:endParaRPr lang="en-US" sz="2000" kern="100" dirty="0">
                        <a:latin typeface="Calibri"/>
                        <a:ea typeface="SimSun"/>
                        <a:cs typeface="Times New Roman"/>
                      </a:endParaRPr>
                    </a:p>
                    <a:p>
                      <a:pPr marL="73660" marR="0" algn="l">
                        <a:lnSpc>
                          <a:spcPts val="1865"/>
                        </a:lnSpc>
                        <a:spcBef>
                          <a:spcPts val="0"/>
                        </a:spcBef>
                        <a:spcAft>
                          <a:spcPts val="0"/>
                        </a:spcAft>
                      </a:pPr>
                      <a:r>
                        <a:rPr lang="en-US" sz="2000" i="1" kern="100" spc="25" dirty="0">
                          <a:solidFill>
                            <a:srgbClr val="000000"/>
                          </a:solidFill>
                          <a:latin typeface="Arial"/>
                          <a:ea typeface="SimSun"/>
                          <a:cs typeface="Times New Roman"/>
                        </a:rPr>
                        <a:t>In-Text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c>
                  <a:txBody>
                    <a:bodyPr/>
                    <a:lstStyle/>
                    <a:p>
                      <a:pPr marL="70485" marR="0" algn="l">
                        <a:lnSpc>
                          <a:spcPts val="1200"/>
                        </a:lnSpc>
                        <a:spcBef>
                          <a:spcPts val="0"/>
                        </a:spcBef>
                        <a:spcAft>
                          <a:spcPts val="0"/>
                        </a:spcAft>
                      </a:pPr>
                      <a:endParaRPr lang="en-US" sz="2000" kern="100" dirty="0">
                        <a:latin typeface="Calibri"/>
                        <a:ea typeface="SimSun"/>
                        <a:cs typeface="Times New Roman"/>
                      </a:endParaRPr>
                    </a:p>
                    <a:p>
                      <a:pPr marL="70485" marR="0" algn="l">
                        <a:lnSpc>
                          <a:spcPts val="1865"/>
                        </a:lnSpc>
                        <a:spcBef>
                          <a:spcPts val="0"/>
                        </a:spcBef>
                        <a:spcAft>
                          <a:spcPts val="0"/>
                        </a:spcAft>
                      </a:pPr>
                      <a:r>
                        <a:rPr lang="en-US" sz="2000" i="1" kern="100" spc="25" dirty="0">
                          <a:solidFill>
                            <a:srgbClr val="000000"/>
                          </a:solidFill>
                          <a:latin typeface="Arial"/>
                          <a:ea typeface="SimSun"/>
                          <a:cs typeface="Times New Roman"/>
                        </a:rPr>
                        <a:t>Reference</a:t>
                      </a:r>
                      <a:r>
                        <a:rPr lang="en-US" sz="2000" i="1" kern="100" spc="80" dirty="0">
                          <a:solidFill>
                            <a:srgbClr val="000000"/>
                          </a:solidFill>
                          <a:latin typeface="Calibri"/>
                          <a:ea typeface="SimSun"/>
                          <a:cs typeface="Calibri"/>
                        </a:rPr>
                        <a:t> </a:t>
                      </a:r>
                      <a:r>
                        <a:rPr lang="en-US" sz="2000" i="1" kern="100" spc="60" dirty="0">
                          <a:solidFill>
                            <a:srgbClr val="000000"/>
                          </a:solidFill>
                          <a:latin typeface="Arial"/>
                          <a:ea typeface="SimSun"/>
                          <a:cs typeface="Times New Roman"/>
                        </a:rPr>
                        <a:t>List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r>
              <a:tr h="2027780">
                <a:tc>
                  <a:txBody>
                    <a:bodyPr/>
                    <a:lstStyle/>
                    <a:p>
                      <a:pPr marL="76835" marR="0" algn="l">
                        <a:lnSpc>
                          <a:spcPts val="1215"/>
                        </a:lnSpc>
                        <a:spcBef>
                          <a:spcPts val="0"/>
                        </a:spcBef>
                        <a:spcAft>
                          <a:spcPts val="0"/>
                        </a:spcAft>
                      </a:pPr>
                      <a:endParaRPr lang="en-US" sz="2000" i="0" kern="100" spc="0" dirty="0" smtClean="0">
                        <a:solidFill>
                          <a:schemeClr val="dk1"/>
                        </a:solidFill>
                        <a:latin typeface="Calibri"/>
                        <a:ea typeface="SimSun"/>
                        <a:cs typeface="Times New Roman"/>
                      </a:endParaRPr>
                    </a:p>
                    <a:p>
                      <a:pPr marL="76835" marR="0" algn="l">
                        <a:lnSpc>
                          <a:spcPts val="1215"/>
                        </a:lnSpc>
                        <a:spcBef>
                          <a:spcPts val="0"/>
                        </a:spcBef>
                        <a:spcAft>
                          <a:spcPts val="0"/>
                        </a:spcAft>
                      </a:pPr>
                      <a:endParaRPr lang="en-US" sz="2000" i="0" kern="100" spc="0" dirty="0" smtClean="0">
                        <a:solidFill>
                          <a:schemeClr val="dk1"/>
                        </a:solidFill>
                        <a:latin typeface="Calibri"/>
                        <a:ea typeface="SimSun"/>
                        <a:cs typeface="Times New Roman"/>
                      </a:endParaRPr>
                    </a:p>
                    <a:p>
                      <a:pPr marL="76835" marR="0" algn="l">
                        <a:lnSpc>
                          <a:spcPct val="100000"/>
                        </a:lnSpc>
                        <a:spcBef>
                          <a:spcPts val="0"/>
                        </a:spcBef>
                        <a:spcAft>
                          <a:spcPts val="0"/>
                        </a:spcAft>
                      </a:pPr>
                      <a:r>
                        <a:rPr lang="en-US" sz="2000" kern="100" dirty="0" smtClean="0">
                          <a:latin typeface="+mn-lt"/>
                          <a:ea typeface="SimSun"/>
                          <a:cs typeface="Times New Roman"/>
                        </a:rPr>
                        <a:t>Multiple authors</a:t>
                      </a:r>
                    </a:p>
                    <a:p>
                      <a:pPr marL="76835" marR="0" algn="l">
                        <a:lnSpc>
                          <a:spcPct val="100000"/>
                        </a:lnSpc>
                        <a:spcBef>
                          <a:spcPts val="0"/>
                        </a:spcBef>
                        <a:spcAft>
                          <a:spcPts val="0"/>
                        </a:spcAft>
                      </a:pPr>
                      <a:r>
                        <a:rPr lang="en-US" sz="2000" kern="100" dirty="0" smtClean="0">
                          <a:latin typeface="+mn-lt"/>
                          <a:ea typeface="SimSun"/>
                          <a:cs typeface="Times New Roman"/>
                        </a:rPr>
                        <a:t>for 3-5 authors</a:t>
                      </a:r>
                    </a:p>
                    <a:p>
                      <a:pPr marL="76835" marR="0" algn="l">
                        <a:lnSpc>
                          <a:spcPct val="100000"/>
                        </a:lnSpc>
                        <a:spcBef>
                          <a:spcPts val="0"/>
                        </a:spcBef>
                        <a:spcAft>
                          <a:spcPts val="0"/>
                        </a:spcAft>
                      </a:pPr>
                      <a:endParaRPr lang="en-US" sz="2000" kern="100" dirty="0">
                        <a:latin typeface="Calibri"/>
                        <a:ea typeface="SimSun"/>
                        <a:cs typeface="Times New Roman"/>
                      </a:endParaRPr>
                    </a:p>
                  </a:txBody>
                  <a:tcPr marL="0" marR="0" marT="0" marB="0"/>
                </a:tc>
                <a:tc>
                  <a:txBody>
                    <a:bodyPr/>
                    <a:lstStyle/>
                    <a:p>
                      <a:pPr marL="73660" marR="0" algn="l">
                        <a:lnSpc>
                          <a:spcPct val="100000"/>
                        </a:lnSpc>
                        <a:spcBef>
                          <a:spcPts val="0"/>
                        </a:spcBef>
                        <a:spcAft>
                          <a:spcPts val="0"/>
                        </a:spcAft>
                      </a:pPr>
                      <a:r>
                        <a:rPr lang="en-US" sz="1400" b="1" kern="100" dirty="0">
                          <a:solidFill>
                            <a:srgbClr val="000000"/>
                          </a:solidFill>
                          <a:latin typeface="Arial"/>
                          <a:ea typeface="SimSun"/>
                          <a:cs typeface="Times New Roman"/>
                        </a:rPr>
                        <a:t>Cite</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all</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authors</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the</a:t>
                      </a:r>
                      <a:r>
                        <a:rPr lang="en-US" sz="1400" b="1" kern="100" spc="115"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first</a:t>
                      </a:r>
                      <a:endParaRPr lang="en-US" sz="1400" kern="100" dirty="0">
                        <a:latin typeface="Calibri"/>
                        <a:ea typeface="SimSun"/>
                        <a:cs typeface="Times New Roman"/>
                      </a:endParaRPr>
                    </a:p>
                    <a:p>
                      <a:pPr marL="70485" marR="0" algn="l">
                        <a:lnSpc>
                          <a:spcPct val="100000"/>
                        </a:lnSpc>
                        <a:spcBef>
                          <a:spcPts val="0"/>
                        </a:spcBef>
                        <a:spcAft>
                          <a:spcPts val="0"/>
                        </a:spcAft>
                      </a:pPr>
                      <a:r>
                        <a:rPr lang="en-US" sz="1400" b="1" kern="100" spc="5" dirty="0">
                          <a:solidFill>
                            <a:srgbClr val="000000"/>
                          </a:solidFill>
                          <a:latin typeface="Arial"/>
                          <a:ea typeface="SimSun"/>
                          <a:cs typeface="Times New Roman"/>
                        </a:rPr>
                        <a:t>time.</a:t>
                      </a:r>
                      <a:endParaRPr lang="en-US" sz="1400" kern="100" dirty="0">
                        <a:latin typeface="Calibri"/>
                        <a:ea typeface="SimSun"/>
                        <a:cs typeface="Times New Roman"/>
                      </a:endParaRPr>
                    </a:p>
                    <a:p>
                      <a:pPr marL="76835" marR="0" algn="l">
                        <a:lnSpc>
                          <a:spcPct val="100000"/>
                        </a:lnSpc>
                        <a:spcBef>
                          <a:spcPts val="0"/>
                        </a:spcBef>
                        <a:spcAft>
                          <a:spcPts val="0"/>
                        </a:spcAft>
                      </a:pPr>
                      <a:r>
                        <a:rPr lang="en-US" sz="1400" kern="100" spc="5" dirty="0" err="1">
                          <a:solidFill>
                            <a:srgbClr val="000000"/>
                          </a:solidFill>
                          <a:latin typeface="Arial"/>
                          <a:ea typeface="SimSun"/>
                          <a:cs typeface="Times New Roman"/>
                        </a:rPr>
                        <a:t>Morreale</a:t>
                      </a:r>
                      <a:r>
                        <a:rPr lang="en-US" sz="1400" kern="100" spc="5" dirty="0">
                          <a:solidFill>
                            <a:srgbClr val="000000"/>
                          </a:solidFill>
                          <a:latin typeface="Arial"/>
                          <a:ea typeface="SimSun"/>
                          <a:cs typeface="Times New Roman"/>
                        </a:rPr>
                        <a:t>,</a:t>
                      </a:r>
                      <a:r>
                        <a:rPr lang="en-US" sz="1400" kern="100" dirty="0">
                          <a:solidFill>
                            <a:srgbClr val="000000"/>
                          </a:solidFill>
                          <a:latin typeface="Calibri"/>
                          <a:ea typeface="SimSun"/>
                          <a:cs typeface="Calibri"/>
                        </a:rPr>
                        <a:t> </a:t>
                      </a:r>
                      <a:r>
                        <a:rPr lang="en-US" sz="1400" kern="100" spc="10" dirty="0" err="1">
                          <a:solidFill>
                            <a:srgbClr val="000000"/>
                          </a:solidFill>
                          <a:latin typeface="Arial"/>
                          <a:ea typeface="SimSun"/>
                          <a:cs typeface="Times New Roman"/>
                        </a:rPr>
                        <a:t>Spitzberg</a:t>
                      </a:r>
                      <a:r>
                        <a:rPr lang="en-US" sz="1400" kern="100" spc="10" dirty="0">
                          <a:solidFill>
                            <a:srgbClr val="000000"/>
                          </a:solidFill>
                          <a:latin typeface="Arial"/>
                          <a:ea typeface="SimSun"/>
                          <a:cs typeface="Times New Roman"/>
                        </a:rPr>
                        <a:t>,</a:t>
                      </a:r>
                      <a:r>
                        <a:rPr lang="en-US" sz="1400" kern="10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and</a:t>
                      </a:r>
                      <a:endParaRPr lang="en-US" sz="1400" kern="100" dirty="0">
                        <a:latin typeface="Calibri"/>
                        <a:ea typeface="SimSun"/>
                        <a:cs typeface="Times New Roman"/>
                      </a:endParaRPr>
                    </a:p>
                    <a:p>
                      <a:pPr marL="76835" marR="0" algn="l">
                        <a:lnSpc>
                          <a:spcPct val="100000"/>
                        </a:lnSpc>
                        <a:spcBef>
                          <a:spcPts val="0"/>
                        </a:spcBef>
                        <a:spcAft>
                          <a:spcPts val="0"/>
                        </a:spcAft>
                      </a:pPr>
                      <a:r>
                        <a:rPr lang="en-US" sz="1400" kern="100" spc="5" dirty="0">
                          <a:solidFill>
                            <a:srgbClr val="000000"/>
                          </a:solidFill>
                          <a:latin typeface="Arial"/>
                          <a:ea typeface="SimSun"/>
                          <a:cs typeface="Times New Roman"/>
                        </a:rPr>
                        <a:t>Barge</a:t>
                      </a:r>
                      <a:r>
                        <a:rPr lang="en-US" sz="1400" kern="100" dirty="0">
                          <a:solidFill>
                            <a:srgbClr val="000000"/>
                          </a:solidFill>
                          <a:latin typeface="Calibri"/>
                          <a:ea typeface="SimSun"/>
                          <a:cs typeface="Calibri"/>
                        </a:rPr>
                        <a:t> </a:t>
                      </a:r>
                      <a:r>
                        <a:rPr lang="en-US" sz="1400" kern="100" spc="50" dirty="0">
                          <a:solidFill>
                            <a:srgbClr val="000000"/>
                          </a:solidFill>
                          <a:latin typeface="Arial"/>
                          <a:ea typeface="SimSun"/>
                          <a:cs typeface="Times New Roman"/>
                        </a:rPr>
                        <a:t>(2007)...</a:t>
                      </a:r>
                      <a:endParaRPr lang="en-US" sz="1400" kern="100" dirty="0">
                        <a:latin typeface="Calibri"/>
                        <a:ea typeface="SimSun"/>
                        <a:cs typeface="Times New Roman"/>
                      </a:endParaRPr>
                    </a:p>
                    <a:p>
                      <a:pPr marL="76835" marR="0" algn="l">
                        <a:lnSpc>
                          <a:spcPct val="100000"/>
                        </a:lnSpc>
                        <a:spcBef>
                          <a:spcPts val="0"/>
                        </a:spcBef>
                        <a:spcAft>
                          <a:spcPts val="0"/>
                        </a:spcAft>
                      </a:pPr>
                      <a:r>
                        <a:rPr lang="en-US" sz="1400" b="1" kern="100" spc="-40" dirty="0">
                          <a:solidFill>
                            <a:srgbClr val="000000"/>
                          </a:solidFill>
                          <a:latin typeface="Arial"/>
                          <a:ea typeface="SimSun"/>
                          <a:cs typeface="Times New Roman"/>
                        </a:rPr>
                        <a:t>In</a:t>
                      </a:r>
                      <a:r>
                        <a:rPr lang="en-US" sz="1400" b="1" kern="100" dirty="0">
                          <a:solidFill>
                            <a:srgbClr val="000000"/>
                          </a:solidFill>
                          <a:latin typeface="Calibri"/>
                          <a:ea typeface="SimSun"/>
                          <a:cs typeface="Calibri"/>
                        </a:rPr>
                        <a:t> </a:t>
                      </a:r>
                      <a:r>
                        <a:rPr lang="en-US" sz="1400" b="1" kern="100" spc="25" dirty="0">
                          <a:solidFill>
                            <a:srgbClr val="000000"/>
                          </a:solidFill>
                          <a:latin typeface="Arial"/>
                          <a:ea typeface="SimSun"/>
                          <a:cs typeface="Times New Roman"/>
                        </a:rPr>
                        <a:t>subsequent</a:t>
                      </a:r>
                      <a:r>
                        <a:rPr lang="en-US" sz="1400" b="1" kern="100" spc="115"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citations</a:t>
                      </a:r>
                      <a:endParaRPr lang="en-US" sz="1400" kern="100" dirty="0">
                        <a:latin typeface="Calibri"/>
                        <a:ea typeface="SimSun"/>
                        <a:cs typeface="Times New Roman"/>
                      </a:endParaRPr>
                    </a:p>
                    <a:p>
                      <a:pPr marL="76835" marR="0" algn="l">
                        <a:lnSpc>
                          <a:spcPct val="100000"/>
                        </a:lnSpc>
                        <a:spcBef>
                          <a:spcPts val="0"/>
                        </a:spcBef>
                        <a:spcAft>
                          <a:spcPts val="0"/>
                        </a:spcAft>
                      </a:pPr>
                      <a:r>
                        <a:rPr lang="en-US" sz="1400" b="1" kern="100" spc="10" dirty="0">
                          <a:solidFill>
                            <a:srgbClr val="000000"/>
                          </a:solidFill>
                          <a:latin typeface="Arial"/>
                          <a:ea typeface="SimSun"/>
                          <a:cs typeface="Times New Roman"/>
                        </a:rPr>
                        <a:t>include</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only</a:t>
                      </a:r>
                      <a:r>
                        <a:rPr lang="en-US" sz="1400" b="1" kern="100" spc="7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the</a:t>
                      </a:r>
                      <a:r>
                        <a:rPr lang="en-US" sz="1400" b="1" kern="100" spc="115" dirty="0">
                          <a:solidFill>
                            <a:srgbClr val="000000"/>
                          </a:solidFill>
                          <a:latin typeface="Calibri"/>
                          <a:ea typeface="SimSun"/>
                          <a:cs typeface="Calibri"/>
                        </a:rPr>
                        <a:t> </a:t>
                      </a:r>
                      <a:r>
                        <a:rPr lang="en-US" sz="1400" b="1" kern="100" spc="25" dirty="0">
                          <a:solidFill>
                            <a:srgbClr val="000000"/>
                          </a:solidFill>
                          <a:latin typeface="Arial"/>
                          <a:ea typeface="SimSun"/>
                          <a:cs typeface="Times New Roman"/>
                        </a:rPr>
                        <a:t>surname</a:t>
                      </a:r>
                      <a:r>
                        <a:rPr lang="en-US" sz="1400" b="1" kern="100" dirty="0">
                          <a:solidFill>
                            <a:srgbClr val="000000"/>
                          </a:solidFill>
                          <a:latin typeface="Calibri"/>
                          <a:ea typeface="SimSun"/>
                          <a:cs typeface="Calibri"/>
                        </a:rPr>
                        <a:t> </a:t>
                      </a:r>
                      <a:r>
                        <a:rPr lang="en-US" sz="1400" b="1" kern="100" spc="20" dirty="0">
                          <a:solidFill>
                            <a:srgbClr val="000000"/>
                          </a:solidFill>
                          <a:latin typeface="Arial"/>
                          <a:ea typeface="SimSun"/>
                          <a:cs typeface="Times New Roman"/>
                        </a:rPr>
                        <a:t>of</a:t>
                      </a:r>
                      <a:endParaRPr lang="en-US" sz="1400" kern="100" dirty="0">
                        <a:latin typeface="Calibri"/>
                        <a:ea typeface="SimSun"/>
                        <a:cs typeface="Times New Roman"/>
                      </a:endParaRPr>
                    </a:p>
                    <a:p>
                      <a:pPr marL="70485" marR="0" algn="l">
                        <a:lnSpc>
                          <a:spcPct val="100000"/>
                        </a:lnSpc>
                        <a:spcBef>
                          <a:spcPts val="0"/>
                        </a:spcBef>
                        <a:spcAft>
                          <a:spcPts val="0"/>
                        </a:spcAft>
                      </a:pPr>
                      <a:r>
                        <a:rPr lang="en-US" sz="1400" b="1" kern="100" spc="5" dirty="0">
                          <a:solidFill>
                            <a:srgbClr val="000000"/>
                          </a:solidFill>
                          <a:latin typeface="Arial"/>
                          <a:ea typeface="SimSun"/>
                          <a:cs typeface="Times New Roman"/>
                        </a:rPr>
                        <a:t>the</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first</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author</a:t>
                      </a:r>
                      <a:r>
                        <a:rPr lang="en-US" sz="1400" b="1" kern="100" spc="9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followed</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by</a:t>
                      </a:r>
                      <a:endParaRPr lang="en-US" sz="1400" kern="100" dirty="0">
                        <a:latin typeface="Calibri"/>
                        <a:ea typeface="SimSun"/>
                        <a:cs typeface="Times New Roman"/>
                      </a:endParaRPr>
                    </a:p>
                    <a:p>
                      <a:pPr marL="70485" marR="0" algn="l">
                        <a:lnSpc>
                          <a:spcPct val="100000"/>
                        </a:lnSpc>
                        <a:spcBef>
                          <a:spcPts val="0"/>
                        </a:spcBef>
                        <a:spcAft>
                          <a:spcPts val="0"/>
                        </a:spcAft>
                      </a:pPr>
                      <a:r>
                        <a:rPr lang="en-US" sz="1400" b="1" kern="100" dirty="0">
                          <a:solidFill>
                            <a:srgbClr val="000000"/>
                          </a:solidFill>
                          <a:latin typeface="Arial"/>
                          <a:ea typeface="SimSun"/>
                          <a:cs typeface="Times New Roman"/>
                        </a:rPr>
                        <a:t>et</a:t>
                      </a:r>
                      <a:r>
                        <a:rPr lang="en-US" sz="1400" b="1" kern="100" dirty="0">
                          <a:solidFill>
                            <a:srgbClr val="000000"/>
                          </a:solidFill>
                          <a:latin typeface="Calibri"/>
                          <a:ea typeface="SimSun"/>
                          <a:cs typeface="Calibri"/>
                        </a:rPr>
                        <a:t> </a:t>
                      </a:r>
                      <a:r>
                        <a:rPr lang="en-US" sz="1400" b="1" kern="100" spc="-25" dirty="0">
                          <a:solidFill>
                            <a:srgbClr val="000000"/>
                          </a:solidFill>
                          <a:latin typeface="Arial"/>
                          <a:ea typeface="SimSun"/>
                          <a:cs typeface="Times New Roman"/>
                        </a:rPr>
                        <a:t>al.</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(not</a:t>
                      </a:r>
                      <a:r>
                        <a:rPr lang="en-US" sz="1400" b="1" kern="100" dirty="0">
                          <a:solidFill>
                            <a:srgbClr val="000000"/>
                          </a:solidFill>
                          <a:latin typeface="Calibri"/>
                          <a:ea typeface="SimSun"/>
                          <a:cs typeface="Calibri"/>
                        </a:rPr>
                        <a:t> </a:t>
                      </a:r>
                      <a:r>
                        <a:rPr lang="en-US" sz="1400" b="1" kern="100" spc="5" dirty="0" err="1">
                          <a:solidFill>
                            <a:srgbClr val="000000"/>
                          </a:solidFill>
                          <a:latin typeface="Arial"/>
                          <a:ea typeface="SimSun"/>
                          <a:cs typeface="Times New Roman"/>
                        </a:rPr>
                        <a:t>italicised</a:t>
                      </a:r>
                      <a:r>
                        <a:rPr lang="en-US" sz="1400" b="1" kern="100" dirty="0">
                          <a:solidFill>
                            <a:srgbClr val="000000"/>
                          </a:solidFill>
                          <a:latin typeface="Calibri"/>
                          <a:ea typeface="SimSun"/>
                          <a:cs typeface="Calibri"/>
                        </a:rPr>
                        <a:t> </a:t>
                      </a:r>
                      <a:r>
                        <a:rPr lang="en-US" sz="1400" b="1" kern="100" dirty="0">
                          <a:solidFill>
                            <a:srgbClr val="000000"/>
                          </a:solidFill>
                          <a:latin typeface="Arial"/>
                          <a:ea typeface="SimSun"/>
                          <a:cs typeface="Times New Roman"/>
                        </a:rPr>
                        <a:t>and</a:t>
                      </a:r>
                      <a:r>
                        <a:rPr lang="en-US" sz="1400" b="1" kern="100" spc="115"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with</a:t>
                      </a:r>
                      <a:endParaRPr lang="en-US" sz="1400" kern="100" dirty="0">
                        <a:latin typeface="Calibri"/>
                        <a:ea typeface="SimSun"/>
                        <a:cs typeface="Times New Roman"/>
                      </a:endParaRPr>
                    </a:p>
                    <a:p>
                      <a:pPr marL="73660" marR="0" algn="l">
                        <a:lnSpc>
                          <a:spcPct val="100000"/>
                        </a:lnSpc>
                        <a:spcBef>
                          <a:spcPts val="0"/>
                        </a:spcBef>
                        <a:spcAft>
                          <a:spcPts val="0"/>
                        </a:spcAft>
                      </a:pPr>
                      <a:r>
                        <a:rPr lang="en-US" sz="1400" b="1" kern="100" spc="-50" dirty="0">
                          <a:solidFill>
                            <a:srgbClr val="000000"/>
                          </a:solidFill>
                          <a:latin typeface="Arial"/>
                          <a:ea typeface="SimSun"/>
                          <a:cs typeface="Times New Roman"/>
                        </a:rPr>
                        <a:t>a</a:t>
                      </a:r>
                      <a:r>
                        <a:rPr lang="en-US" sz="1400" b="1" kern="100" spc="115" dirty="0">
                          <a:solidFill>
                            <a:srgbClr val="000000"/>
                          </a:solidFill>
                          <a:latin typeface="Calibri"/>
                          <a:ea typeface="SimSun"/>
                          <a:cs typeface="Calibri"/>
                        </a:rPr>
                        <a:t> </a:t>
                      </a:r>
                      <a:r>
                        <a:rPr lang="en-US" sz="1400" b="1" kern="100" dirty="0">
                          <a:solidFill>
                            <a:srgbClr val="000000"/>
                          </a:solidFill>
                          <a:latin typeface="Arial"/>
                          <a:ea typeface="SimSun"/>
                          <a:cs typeface="Times New Roman"/>
                        </a:rPr>
                        <a:t>full</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stop</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after</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"al")</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and</a:t>
                      </a:r>
                      <a:endParaRPr lang="en-US" sz="1400" kern="100" dirty="0">
                        <a:latin typeface="Calibri"/>
                        <a:ea typeface="SimSun"/>
                        <a:cs typeface="Times New Roman"/>
                      </a:endParaRPr>
                    </a:p>
                    <a:p>
                      <a:pPr marL="70485" marR="0" algn="l">
                        <a:lnSpc>
                          <a:spcPct val="100000"/>
                        </a:lnSpc>
                        <a:spcBef>
                          <a:spcPts val="0"/>
                        </a:spcBef>
                        <a:spcAft>
                          <a:spcPts val="0"/>
                        </a:spcAft>
                      </a:pPr>
                      <a:r>
                        <a:rPr lang="en-US" sz="1400" b="1" kern="100" spc="5" dirty="0">
                          <a:solidFill>
                            <a:srgbClr val="000000"/>
                          </a:solidFill>
                          <a:latin typeface="Arial"/>
                          <a:ea typeface="SimSun"/>
                          <a:cs typeface="Times New Roman"/>
                        </a:rPr>
                        <a:t>the</a:t>
                      </a:r>
                      <a:r>
                        <a:rPr lang="en-US" sz="1400" b="1" kern="100" dirty="0">
                          <a:solidFill>
                            <a:srgbClr val="000000"/>
                          </a:solidFill>
                          <a:latin typeface="Calibri"/>
                          <a:ea typeface="SimSun"/>
                          <a:cs typeface="Calibri"/>
                        </a:rPr>
                        <a:t> </a:t>
                      </a:r>
                      <a:r>
                        <a:rPr lang="en-US" sz="1400" b="1" kern="100" dirty="0">
                          <a:solidFill>
                            <a:srgbClr val="000000"/>
                          </a:solidFill>
                          <a:latin typeface="Arial"/>
                          <a:ea typeface="SimSun"/>
                          <a:cs typeface="Times New Roman"/>
                        </a:rPr>
                        <a:t>year.</a:t>
                      </a:r>
                      <a:endParaRPr lang="en-US" sz="1400" kern="100" dirty="0">
                        <a:latin typeface="Calibri"/>
                        <a:ea typeface="SimSun"/>
                        <a:cs typeface="Times New Roman"/>
                      </a:endParaRPr>
                    </a:p>
                  </a:txBody>
                  <a:tcPr marL="114300" marR="114300" marT="0" marB="0"/>
                </a:tc>
                <a:tc>
                  <a:txBody>
                    <a:bodyPr/>
                    <a:lstStyle/>
                    <a:p>
                      <a:pPr marL="73660" marR="0" algn="l">
                        <a:lnSpc>
                          <a:spcPct val="100000"/>
                        </a:lnSpc>
                        <a:spcBef>
                          <a:spcPts val="0"/>
                        </a:spcBef>
                        <a:spcAft>
                          <a:spcPts val="0"/>
                        </a:spcAft>
                      </a:pPr>
                      <a:r>
                        <a:rPr lang="en-US" sz="1400" kern="100" spc="5" dirty="0" err="1">
                          <a:solidFill>
                            <a:srgbClr val="000000"/>
                          </a:solidFill>
                          <a:latin typeface="Arial"/>
                          <a:ea typeface="SimSun"/>
                          <a:cs typeface="Times New Roman"/>
                        </a:rPr>
                        <a:t>Morreale</a:t>
                      </a:r>
                      <a:r>
                        <a:rPr lang="en-US" sz="1400" kern="100" spc="5" dirty="0">
                          <a:solidFill>
                            <a:srgbClr val="000000"/>
                          </a:solidFill>
                          <a:latin typeface="Arial"/>
                          <a:ea typeface="SimSun"/>
                          <a:cs typeface="Times New Roman"/>
                        </a:rPr>
                        <a:t>,</a:t>
                      </a:r>
                      <a:r>
                        <a:rPr lang="en-US" sz="1400" kern="100" dirty="0">
                          <a:solidFill>
                            <a:srgbClr val="000000"/>
                          </a:solidFill>
                          <a:latin typeface="Calibri"/>
                          <a:ea typeface="SimSun"/>
                          <a:cs typeface="Calibri"/>
                        </a:rPr>
                        <a:t> </a:t>
                      </a:r>
                      <a:r>
                        <a:rPr lang="en-US" sz="1400" kern="100" spc="-45" dirty="0">
                          <a:solidFill>
                            <a:srgbClr val="000000"/>
                          </a:solidFill>
                          <a:latin typeface="Arial"/>
                          <a:ea typeface="SimSun"/>
                          <a:cs typeface="Times New Roman"/>
                        </a:rPr>
                        <a:t>S.</a:t>
                      </a:r>
                      <a:r>
                        <a:rPr lang="en-US" sz="1400" kern="100" dirty="0">
                          <a:solidFill>
                            <a:srgbClr val="000000"/>
                          </a:solidFill>
                          <a:latin typeface="Calibri"/>
                          <a:ea typeface="SimSun"/>
                          <a:cs typeface="Calibri"/>
                        </a:rPr>
                        <a:t> </a:t>
                      </a:r>
                      <a:r>
                        <a:rPr lang="en-US" sz="1400" kern="100" spc="-40" dirty="0">
                          <a:solidFill>
                            <a:srgbClr val="000000"/>
                          </a:solidFill>
                          <a:latin typeface="Arial"/>
                          <a:ea typeface="SimSun"/>
                          <a:cs typeface="Times New Roman"/>
                        </a:rPr>
                        <a:t>P.,</a:t>
                      </a:r>
                      <a:r>
                        <a:rPr lang="en-US" sz="1400" kern="100" dirty="0">
                          <a:solidFill>
                            <a:srgbClr val="000000"/>
                          </a:solidFill>
                          <a:latin typeface="Calibri"/>
                          <a:ea typeface="SimSun"/>
                          <a:cs typeface="Calibri"/>
                        </a:rPr>
                        <a:t> </a:t>
                      </a:r>
                      <a:r>
                        <a:rPr lang="en-US" sz="1400" kern="100" spc="5" dirty="0" err="1">
                          <a:solidFill>
                            <a:srgbClr val="000000"/>
                          </a:solidFill>
                          <a:latin typeface="Arial"/>
                          <a:ea typeface="SimSun"/>
                          <a:cs typeface="Times New Roman"/>
                        </a:rPr>
                        <a:t>Spitzberg</a:t>
                      </a:r>
                      <a:r>
                        <a:rPr lang="en-US" sz="1400" kern="100" spc="5" dirty="0">
                          <a:solidFill>
                            <a:srgbClr val="000000"/>
                          </a:solidFill>
                          <a:latin typeface="Arial"/>
                          <a:ea typeface="SimSun"/>
                          <a:cs typeface="Times New Roman"/>
                        </a:rPr>
                        <a:t>,</a:t>
                      </a:r>
                      <a:r>
                        <a:rPr lang="en-US" sz="1400" kern="100" dirty="0">
                          <a:solidFill>
                            <a:srgbClr val="000000"/>
                          </a:solidFill>
                          <a:latin typeface="Calibri"/>
                          <a:ea typeface="SimSun"/>
                          <a:cs typeface="Calibri"/>
                        </a:rPr>
                        <a:t> </a:t>
                      </a:r>
                      <a:r>
                        <a:rPr lang="en-US" sz="1400" kern="100" spc="-55" dirty="0">
                          <a:solidFill>
                            <a:srgbClr val="000000"/>
                          </a:solidFill>
                          <a:latin typeface="Arial"/>
                          <a:ea typeface="SimSun"/>
                          <a:cs typeface="Times New Roman"/>
                        </a:rPr>
                        <a:t>B.</a:t>
                      </a:r>
                      <a:r>
                        <a:rPr lang="en-US" sz="1400" kern="100" dirty="0">
                          <a:solidFill>
                            <a:srgbClr val="000000"/>
                          </a:solidFill>
                          <a:latin typeface="Calibri"/>
                          <a:ea typeface="SimSun"/>
                          <a:cs typeface="Calibri"/>
                        </a:rPr>
                        <a:t> </a:t>
                      </a:r>
                      <a:r>
                        <a:rPr lang="en-US" sz="1400" kern="100" spc="-40" dirty="0">
                          <a:solidFill>
                            <a:srgbClr val="000000"/>
                          </a:solidFill>
                          <a:latin typeface="Arial"/>
                          <a:ea typeface="SimSun"/>
                          <a:cs typeface="Times New Roman"/>
                        </a:rPr>
                        <a:t>H.,</a:t>
                      </a:r>
                      <a:r>
                        <a:rPr lang="en-US" sz="1400" kern="100" dirty="0">
                          <a:solidFill>
                            <a:srgbClr val="000000"/>
                          </a:solidFill>
                          <a:latin typeface="Calibri"/>
                          <a:ea typeface="SimSun"/>
                          <a:cs typeface="Calibri"/>
                        </a:rPr>
                        <a:t> </a:t>
                      </a:r>
                      <a:r>
                        <a:rPr lang="en-US" sz="1400" kern="100" spc="-40" dirty="0">
                          <a:solidFill>
                            <a:srgbClr val="000000"/>
                          </a:solidFill>
                          <a:latin typeface="Arial"/>
                          <a:ea typeface="SimSun"/>
                          <a:cs typeface="Times New Roman"/>
                        </a:rPr>
                        <a:t>&amp;</a:t>
                      </a:r>
                      <a:r>
                        <a:rPr lang="en-US" sz="1400" kern="100" dirty="0">
                          <a:solidFill>
                            <a:srgbClr val="000000"/>
                          </a:solidFill>
                          <a:latin typeface="Calibri"/>
                          <a:ea typeface="SimSun"/>
                          <a:cs typeface="Calibri"/>
                        </a:rPr>
                        <a:t> </a:t>
                      </a:r>
                      <a:r>
                        <a:rPr lang="en-US" sz="1400" kern="100" dirty="0">
                          <a:solidFill>
                            <a:srgbClr val="000000"/>
                          </a:solidFill>
                          <a:latin typeface="Arial"/>
                          <a:ea typeface="SimSun"/>
                          <a:cs typeface="Times New Roman"/>
                        </a:rPr>
                        <a:t>Barge,</a:t>
                      </a:r>
                      <a:r>
                        <a:rPr lang="en-US" sz="1400" kern="100" dirty="0">
                          <a:solidFill>
                            <a:srgbClr val="000000"/>
                          </a:solidFill>
                          <a:latin typeface="Calibri"/>
                          <a:ea typeface="SimSun"/>
                          <a:cs typeface="Calibri"/>
                        </a:rPr>
                        <a:t> </a:t>
                      </a:r>
                      <a:r>
                        <a:rPr lang="en-US" sz="1400" kern="100" spc="-30" dirty="0">
                          <a:solidFill>
                            <a:srgbClr val="000000"/>
                          </a:solidFill>
                          <a:latin typeface="Arial"/>
                          <a:ea typeface="SimSun"/>
                          <a:cs typeface="Times New Roman"/>
                        </a:rPr>
                        <a:t>J.</a:t>
                      </a:r>
                      <a:r>
                        <a:rPr lang="en-US" sz="1400" kern="100" dirty="0">
                          <a:solidFill>
                            <a:srgbClr val="000000"/>
                          </a:solidFill>
                          <a:latin typeface="Calibri"/>
                          <a:ea typeface="SimSun"/>
                          <a:cs typeface="Calibri"/>
                        </a:rPr>
                        <a:t> </a:t>
                      </a:r>
                      <a:r>
                        <a:rPr lang="en-US" sz="1400" kern="100" spc="-55" dirty="0">
                          <a:solidFill>
                            <a:srgbClr val="000000"/>
                          </a:solidFill>
                          <a:latin typeface="Arial"/>
                          <a:ea typeface="SimSun"/>
                          <a:cs typeface="Times New Roman"/>
                        </a:rPr>
                        <a:t>K.</a:t>
                      </a:r>
                      <a:r>
                        <a:rPr lang="en-US" sz="1400" kern="100" dirty="0">
                          <a:solidFill>
                            <a:srgbClr val="000000"/>
                          </a:solidFill>
                          <a:latin typeface="Calibri"/>
                          <a:ea typeface="SimSun"/>
                          <a:cs typeface="Calibri"/>
                        </a:rPr>
                        <a:t> </a:t>
                      </a:r>
                      <a:r>
                        <a:rPr lang="en-US" sz="1400" kern="100" dirty="0">
                          <a:solidFill>
                            <a:srgbClr val="000000"/>
                          </a:solidFill>
                          <a:latin typeface="Arial"/>
                          <a:ea typeface="SimSun"/>
                          <a:cs typeface="Times New Roman"/>
                        </a:rPr>
                        <a:t>(2007).</a:t>
                      </a:r>
                      <a:r>
                        <a:rPr lang="en-US" sz="1400" i="1" kern="100" dirty="0">
                          <a:solidFill>
                            <a:srgbClr val="000000"/>
                          </a:solidFill>
                          <a:latin typeface="Calibri"/>
                          <a:ea typeface="SimSun"/>
                          <a:cs typeface="Calibri"/>
                        </a:rPr>
                        <a:t> </a:t>
                      </a:r>
                      <a:r>
                        <a:rPr lang="en-US" sz="1400" i="1" kern="100" spc="15" dirty="0" smtClean="0">
                          <a:solidFill>
                            <a:srgbClr val="000000"/>
                          </a:solidFill>
                          <a:latin typeface="Arial"/>
                          <a:ea typeface="SimSun"/>
                          <a:cs typeface="Times New Roman"/>
                        </a:rPr>
                        <a:t>Human </a:t>
                      </a:r>
                      <a:endParaRPr lang="en-US" sz="1400" kern="100" dirty="0" smtClean="0">
                        <a:latin typeface="Calibri"/>
                        <a:ea typeface="SimSun"/>
                        <a:cs typeface="Times New Roman"/>
                      </a:endParaRPr>
                    </a:p>
                    <a:p>
                      <a:pPr marL="516255" marR="0" algn="l">
                        <a:lnSpc>
                          <a:spcPct val="100000"/>
                        </a:lnSpc>
                        <a:spcBef>
                          <a:spcPts val="0"/>
                        </a:spcBef>
                        <a:spcAft>
                          <a:spcPts val="0"/>
                        </a:spcAft>
                      </a:pPr>
                      <a:r>
                        <a:rPr lang="en-US" sz="1400" i="1" kern="100" spc="20" dirty="0" smtClean="0">
                          <a:solidFill>
                            <a:srgbClr val="000000"/>
                          </a:solidFill>
                          <a:latin typeface="Arial"/>
                          <a:ea typeface="SimSun"/>
                          <a:cs typeface="Times New Roman"/>
                        </a:rPr>
                        <a:t>communication:</a:t>
                      </a:r>
                      <a:r>
                        <a:rPr lang="en-US" sz="1400" i="1" kern="100" spc="115" dirty="0" smtClean="0">
                          <a:solidFill>
                            <a:srgbClr val="000000"/>
                          </a:solidFill>
                          <a:latin typeface="Calibri"/>
                          <a:ea typeface="SimSun"/>
                          <a:cs typeface="Calibri"/>
                        </a:rPr>
                        <a:t> </a:t>
                      </a:r>
                      <a:r>
                        <a:rPr lang="en-US" sz="1400" i="1" kern="100" spc="5" dirty="0" smtClean="0">
                          <a:solidFill>
                            <a:srgbClr val="000000"/>
                          </a:solidFill>
                          <a:latin typeface="Arial"/>
                          <a:ea typeface="SimSun"/>
                          <a:cs typeface="Times New Roman"/>
                        </a:rPr>
                        <a:t>Motivation,</a:t>
                      </a:r>
                      <a:r>
                        <a:rPr lang="en-US" sz="1400" i="1" kern="100" dirty="0" smtClean="0">
                          <a:solidFill>
                            <a:srgbClr val="000000"/>
                          </a:solidFill>
                          <a:latin typeface="Calibri"/>
                          <a:ea typeface="SimSun"/>
                          <a:cs typeface="Calibri"/>
                        </a:rPr>
                        <a:t> </a:t>
                      </a:r>
                      <a:r>
                        <a:rPr lang="en-US" sz="1400" i="1" kern="100" spc="15" dirty="0" smtClean="0">
                          <a:solidFill>
                            <a:srgbClr val="000000"/>
                          </a:solidFill>
                          <a:latin typeface="Arial"/>
                          <a:ea typeface="SimSun"/>
                          <a:cs typeface="Times New Roman"/>
                        </a:rPr>
                        <a:t>knowledge</a:t>
                      </a:r>
                      <a:r>
                        <a:rPr lang="en-US" sz="1400" i="1" kern="100" dirty="0" smtClean="0">
                          <a:solidFill>
                            <a:srgbClr val="000000"/>
                          </a:solidFill>
                          <a:latin typeface="Calibri"/>
                          <a:ea typeface="SimSun"/>
                          <a:cs typeface="Calibri"/>
                        </a:rPr>
                        <a:t> </a:t>
                      </a:r>
                      <a:r>
                        <a:rPr lang="en-US" sz="1400" i="1" kern="100" spc="25" dirty="0" smtClean="0">
                          <a:solidFill>
                            <a:srgbClr val="000000"/>
                          </a:solidFill>
                          <a:latin typeface="Arial"/>
                          <a:ea typeface="SimSun"/>
                          <a:cs typeface="Times New Roman"/>
                        </a:rPr>
                        <a:t>and</a:t>
                      </a:r>
                      <a:r>
                        <a:rPr lang="en-US" sz="1400" i="1" kern="100" spc="70" dirty="0" smtClean="0">
                          <a:solidFill>
                            <a:srgbClr val="000000"/>
                          </a:solidFill>
                          <a:latin typeface="Calibri"/>
                          <a:ea typeface="SimSun"/>
                          <a:cs typeface="Calibri"/>
                        </a:rPr>
                        <a:t> </a:t>
                      </a:r>
                      <a:r>
                        <a:rPr lang="en-US" sz="1400" i="1" kern="100" spc="5" dirty="0" smtClean="0">
                          <a:solidFill>
                            <a:srgbClr val="000000"/>
                          </a:solidFill>
                          <a:latin typeface="Arial"/>
                          <a:ea typeface="SimSun"/>
                          <a:cs typeface="Times New Roman"/>
                        </a:rPr>
                        <a:t>skills</a:t>
                      </a:r>
                      <a:r>
                        <a:rPr lang="en-US" sz="1400" kern="100" dirty="0" smtClean="0">
                          <a:solidFill>
                            <a:srgbClr val="000000"/>
                          </a:solidFill>
                          <a:latin typeface="Calibri"/>
                          <a:ea typeface="SimSun"/>
                          <a:cs typeface="Calibri"/>
                        </a:rPr>
                        <a:t> </a:t>
                      </a:r>
                      <a:r>
                        <a:rPr lang="en-US" sz="1400" kern="100" spc="-5" dirty="0" smtClean="0">
                          <a:solidFill>
                            <a:srgbClr val="000000"/>
                          </a:solidFill>
                          <a:latin typeface="Arial"/>
                          <a:ea typeface="SimSun"/>
                          <a:cs typeface="Times New Roman"/>
                        </a:rPr>
                        <a:t>(2nd</a:t>
                      </a:r>
                      <a:r>
                        <a:rPr lang="en-US" sz="1400" kern="100" dirty="0" smtClean="0">
                          <a:solidFill>
                            <a:srgbClr val="000000"/>
                          </a:solidFill>
                          <a:latin typeface="Calibri"/>
                          <a:ea typeface="SimSun"/>
                          <a:cs typeface="Calibri"/>
                        </a:rPr>
                        <a:t> </a:t>
                      </a:r>
                      <a:r>
                        <a:rPr lang="en-US" sz="1400" kern="100" spc="-5" dirty="0" smtClean="0">
                          <a:solidFill>
                            <a:srgbClr val="000000"/>
                          </a:solidFill>
                          <a:latin typeface="Arial"/>
                          <a:ea typeface="SimSun"/>
                          <a:cs typeface="Times New Roman"/>
                        </a:rPr>
                        <a:t>ed.).</a:t>
                      </a:r>
                    </a:p>
                    <a:p>
                      <a:pPr marL="516255" marR="0" algn="l">
                        <a:lnSpc>
                          <a:spcPct val="100000"/>
                        </a:lnSpc>
                        <a:spcBef>
                          <a:spcPts val="0"/>
                        </a:spcBef>
                        <a:spcAft>
                          <a:spcPts val="0"/>
                        </a:spcAft>
                      </a:pPr>
                      <a:r>
                        <a:rPr lang="en-US" sz="1800" kern="1200" dirty="0" smtClean="0">
                          <a:solidFill>
                            <a:schemeClr val="dk1"/>
                          </a:solidFill>
                          <a:latin typeface="+mn-lt"/>
                          <a:ea typeface="+mn-ea"/>
                          <a:cs typeface="+mn-cs"/>
                        </a:rPr>
                        <a:t>Belmont, CA: Thomson Wadsworth.</a:t>
                      </a:r>
                      <a:endParaRPr lang="en-US" sz="1400" kern="100" dirty="0">
                        <a:latin typeface="Calibri"/>
                        <a:ea typeface="SimSun"/>
                        <a:cs typeface="Times New Roman"/>
                      </a:endParaRPr>
                    </a:p>
                  </a:txBody>
                  <a:tcPr marL="114300" marR="114300" marT="0" marB="0"/>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Refernce</a:t>
            </a:r>
            <a:r>
              <a:rPr lang="en-US" dirty="0" smtClean="0"/>
              <a:t> of a Book (APA 6</a:t>
            </a:r>
            <a:r>
              <a:rPr lang="en-US" baseline="30000" dirty="0" smtClean="0"/>
              <a:t>th</a:t>
            </a:r>
            <a:r>
              <a:rPr lang="en-US" dirty="0" smtClean="0"/>
              <a:t> Edition)</a:t>
            </a:r>
            <a:endParaRPr lang="en-US" dirty="0"/>
          </a:p>
        </p:txBody>
      </p:sp>
      <p:graphicFrame>
        <p:nvGraphicFramePr>
          <p:cNvPr id="4" name="Content Placeholder 3"/>
          <p:cNvGraphicFramePr>
            <a:graphicFrameLocks noGrp="1"/>
          </p:cNvGraphicFramePr>
          <p:nvPr>
            <p:ph idx="1"/>
          </p:nvPr>
        </p:nvGraphicFramePr>
        <p:xfrm>
          <a:off x="457200" y="1600200"/>
          <a:ext cx="8077200" cy="5287420"/>
        </p:xfrm>
        <a:graphic>
          <a:graphicData uri="http://schemas.openxmlformats.org/drawingml/2006/table">
            <a:tbl>
              <a:tblPr firstRow="1" bandRow="1">
                <a:tableStyleId>{5C22544A-7EE6-4342-B048-85BDC9FD1C3A}</a:tableStyleId>
              </a:tblPr>
              <a:tblGrid>
                <a:gridCol w="1828800"/>
                <a:gridCol w="2819400"/>
                <a:gridCol w="3429000"/>
              </a:tblGrid>
              <a:tr h="1020220">
                <a:tc>
                  <a:txBody>
                    <a:bodyPr/>
                    <a:lstStyle/>
                    <a:p>
                      <a:endParaRPr lang="en-US" sz="2000" dirty="0"/>
                    </a:p>
                  </a:txBody>
                  <a:tcPr/>
                </a:tc>
                <a:tc>
                  <a:txBody>
                    <a:bodyPr/>
                    <a:lstStyle/>
                    <a:p>
                      <a:pPr marL="73660" marR="0" algn="l">
                        <a:lnSpc>
                          <a:spcPts val="1200"/>
                        </a:lnSpc>
                        <a:spcBef>
                          <a:spcPts val="0"/>
                        </a:spcBef>
                        <a:spcAft>
                          <a:spcPts val="0"/>
                        </a:spcAft>
                      </a:pPr>
                      <a:endParaRPr lang="en-US" sz="2000" kern="100" dirty="0">
                        <a:latin typeface="Calibri"/>
                        <a:ea typeface="SimSun"/>
                        <a:cs typeface="Times New Roman"/>
                      </a:endParaRPr>
                    </a:p>
                    <a:p>
                      <a:pPr marL="73660" marR="0" algn="l">
                        <a:lnSpc>
                          <a:spcPts val="1865"/>
                        </a:lnSpc>
                        <a:spcBef>
                          <a:spcPts val="0"/>
                        </a:spcBef>
                        <a:spcAft>
                          <a:spcPts val="0"/>
                        </a:spcAft>
                      </a:pPr>
                      <a:r>
                        <a:rPr lang="en-US" sz="2000" i="1" kern="100" spc="25" dirty="0">
                          <a:solidFill>
                            <a:srgbClr val="000000"/>
                          </a:solidFill>
                          <a:latin typeface="Arial"/>
                          <a:ea typeface="SimSun"/>
                          <a:cs typeface="Times New Roman"/>
                        </a:rPr>
                        <a:t>In-Text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c>
                  <a:txBody>
                    <a:bodyPr/>
                    <a:lstStyle/>
                    <a:p>
                      <a:pPr marL="70485" marR="0" algn="l">
                        <a:lnSpc>
                          <a:spcPts val="1200"/>
                        </a:lnSpc>
                        <a:spcBef>
                          <a:spcPts val="0"/>
                        </a:spcBef>
                        <a:spcAft>
                          <a:spcPts val="0"/>
                        </a:spcAft>
                      </a:pPr>
                      <a:endParaRPr lang="en-US" sz="2000" kern="100" dirty="0">
                        <a:latin typeface="Calibri"/>
                        <a:ea typeface="SimSun"/>
                        <a:cs typeface="Times New Roman"/>
                      </a:endParaRPr>
                    </a:p>
                    <a:p>
                      <a:pPr marL="70485" marR="0" algn="l">
                        <a:lnSpc>
                          <a:spcPts val="1865"/>
                        </a:lnSpc>
                        <a:spcBef>
                          <a:spcPts val="0"/>
                        </a:spcBef>
                        <a:spcAft>
                          <a:spcPts val="0"/>
                        </a:spcAft>
                      </a:pPr>
                      <a:r>
                        <a:rPr lang="en-US" sz="2000" i="1" kern="100" spc="25" dirty="0">
                          <a:solidFill>
                            <a:srgbClr val="000000"/>
                          </a:solidFill>
                          <a:latin typeface="Arial"/>
                          <a:ea typeface="SimSun"/>
                          <a:cs typeface="Times New Roman"/>
                        </a:rPr>
                        <a:t>Reference</a:t>
                      </a:r>
                      <a:r>
                        <a:rPr lang="en-US" sz="2000" i="1" kern="100" spc="80" dirty="0">
                          <a:solidFill>
                            <a:srgbClr val="000000"/>
                          </a:solidFill>
                          <a:latin typeface="Calibri"/>
                          <a:ea typeface="SimSun"/>
                          <a:cs typeface="Calibri"/>
                        </a:rPr>
                        <a:t> </a:t>
                      </a:r>
                      <a:r>
                        <a:rPr lang="en-US" sz="2000" i="1" kern="100" spc="60" dirty="0">
                          <a:solidFill>
                            <a:srgbClr val="000000"/>
                          </a:solidFill>
                          <a:latin typeface="Arial"/>
                          <a:ea typeface="SimSun"/>
                          <a:cs typeface="Times New Roman"/>
                        </a:rPr>
                        <a:t>List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r>
              <a:tr h="2027780">
                <a:tc>
                  <a:txBody>
                    <a:bodyPr/>
                    <a:lstStyle/>
                    <a:p>
                      <a:pPr marL="73660" marR="0" algn="l">
                        <a:lnSpc>
                          <a:spcPct val="100000"/>
                        </a:lnSpc>
                        <a:spcBef>
                          <a:spcPts val="0"/>
                        </a:spcBef>
                        <a:spcAft>
                          <a:spcPts val="0"/>
                        </a:spcAft>
                      </a:pPr>
                      <a:endParaRPr lang="en-US" sz="1400" kern="100" dirty="0">
                        <a:latin typeface="Calibri"/>
                        <a:ea typeface="SimSun"/>
                        <a:cs typeface="Times New Roman"/>
                      </a:endParaRPr>
                    </a:p>
                    <a:p>
                      <a:pPr marL="73660" marR="0" algn="l">
                        <a:lnSpc>
                          <a:spcPct val="100000"/>
                        </a:lnSpc>
                        <a:spcBef>
                          <a:spcPts val="0"/>
                        </a:spcBef>
                        <a:spcAft>
                          <a:spcPts val="0"/>
                        </a:spcAft>
                      </a:pPr>
                      <a:r>
                        <a:rPr lang="en-US" sz="1400" b="1" i="1" kern="100" spc="65" dirty="0">
                          <a:solidFill>
                            <a:srgbClr val="000000"/>
                          </a:solidFill>
                          <a:latin typeface="Arial"/>
                          <a:ea typeface="SimSun"/>
                          <a:cs typeface="Times New Roman"/>
                        </a:rPr>
                        <a:t>Multiple</a:t>
                      </a:r>
                      <a:r>
                        <a:rPr lang="en-US" sz="1400" b="1" i="1" kern="100" spc="90" dirty="0">
                          <a:solidFill>
                            <a:srgbClr val="000000"/>
                          </a:solidFill>
                          <a:latin typeface="Calibri"/>
                          <a:ea typeface="SimSun"/>
                          <a:cs typeface="Calibri"/>
                        </a:rPr>
                        <a:t> </a:t>
                      </a:r>
                      <a:r>
                        <a:rPr lang="en-US" sz="1400" b="1" i="1" kern="100" spc="35" dirty="0">
                          <a:solidFill>
                            <a:srgbClr val="000000"/>
                          </a:solidFill>
                          <a:latin typeface="Arial"/>
                          <a:ea typeface="SimSun"/>
                          <a:cs typeface="Times New Roman"/>
                        </a:rPr>
                        <a:t>authors</a:t>
                      </a:r>
                      <a:endParaRPr lang="en-US" sz="1400" kern="100" dirty="0">
                        <a:latin typeface="Calibri"/>
                        <a:ea typeface="SimSun"/>
                        <a:cs typeface="Times New Roman"/>
                      </a:endParaRPr>
                    </a:p>
                    <a:p>
                      <a:pPr marL="53340" marR="0" algn="l">
                        <a:lnSpc>
                          <a:spcPct val="100000"/>
                        </a:lnSpc>
                        <a:spcBef>
                          <a:spcPts val="0"/>
                        </a:spcBef>
                        <a:spcAft>
                          <a:spcPts val="0"/>
                        </a:spcAft>
                      </a:pPr>
                      <a:r>
                        <a:rPr lang="en-US" sz="1400" b="1" i="1" kern="100" spc="105" dirty="0">
                          <a:solidFill>
                            <a:srgbClr val="000000"/>
                          </a:solidFill>
                          <a:latin typeface="Arial"/>
                          <a:ea typeface="SimSun"/>
                          <a:cs typeface="Times New Roman"/>
                        </a:rPr>
                        <a:t>for</a:t>
                      </a:r>
                      <a:r>
                        <a:rPr lang="en-US" sz="1400" b="1" i="1" kern="100" spc="45" dirty="0">
                          <a:solidFill>
                            <a:srgbClr val="000000"/>
                          </a:solidFill>
                          <a:latin typeface="Calibri"/>
                          <a:ea typeface="SimSun"/>
                          <a:cs typeface="Calibri"/>
                        </a:rPr>
                        <a:t> </a:t>
                      </a:r>
                      <a:r>
                        <a:rPr lang="en-US" sz="1400" b="1" i="1" kern="100" spc="40" dirty="0">
                          <a:solidFill>
                            <a:srgbClr val="000000"/>
                          </a:solidFill>
                          <a:latin typeface="Arial"/>
                          <a:ea typeface="SimSun"/>
                          <a:cs typeface="Times New Roman"/>
                        </a:rPr>
                        <a:t>6</a:t>
                      </a:r>
                      <a:r>
                        <a:rPr lang="en-US" sz="1400" b="1" i="1" kern="100" spc="70" dirty="0">
                          <a:solidFill>
                            <a:srgbClr val="000000"/>
                          </a:solidFill>
                          <a:latin typeface="Calibri"/>
                          <a:ea typeface="SimSun"/>
                          <a:cs typeface="Calibri"/>
                        </a:rPr>
                        <a:t> </a:t>
                      </a:r>
                      <a:r>
                        <a:rPr lang="en-US" sz="1400" b="1" i="1" kern="100" spc="50" dirty="0">
                          <a:solidFill>
                            <a:srgbClr val="000000"/>
                          </a:solidFill>
                          <a:latin typeface="Arial"/>
                          <a:ea typeface="SimSun"/>
                          <a:cs typeface="Times New Roman"/>
                        </a:rPr>
                        <a:t>or</a:t>
                      </a:r>
                      <a:r>
                        <a:rPr lang="en-US" sz="1400" b="1" i="1" kern="100" spc="20" dirty="0">
                          <a:solidFill>
                            <a:srgbClr val="000000"/>
                          </a:solidFill>
                          <a:latin typeface="Calibri"/>
                          <a:ea typeface="SimSun"/>
                          <a:cs typeface="Calibri"/>
                        </a:rPr>
                        <a:t> </a:t>
                      </a:r>
                      <a:r>
                        <a:rPr lang="en-US" sz="1400" b="1" i="1" kern="100" spc="55" dirty="0">
                          <a:solidFill>
                            <a:srgbClr val="000000"/>
                          </a:solidFill>
                          <a:latin typeface="Arial"/>
                          <a:ea typeface="SimSun"/>
                          <a:cs typeface="Times New Roman"/>
                        </a:rPr>
                        <a:t>more</a:t>
                      </a:r>
                      <a:endParaRPr lang="en-US" sz="1400" kern="100" dirty="0">
                        <a:latin typeface="Calibri"/>
                        <a:ea typeface="SimSun"/>
                        <a:cs typeface="Times New Roman"/>
                      </a:endParaRPr>
                    </a:p>
                    <a:p>
                      <a:pPr marL="73660" marR="0" algn="l">
                        <a:lnSpc>
                          <a:spcPct val="100000"/>
                        </a:lnSpc>
                        <a:spcBef>
                          <a:spcPts val="0"/>
                        </a:spcBef>
                        <a:spcAft>
                          <a:spcPts val="0"/>
                        </a:spcAft>
                      </a:pPr>
                      <a:r>
                        <a:rPr lang="en-US" sz="1400" b="1" i="1" kern="100" spc="30" dirty="0">
                          <a:solidFill>
                            <a:srgbClr val="000000"/>
                          </a:solidFill>
                          <a:latin typeface="Arial"/>
                          <a:ea typeface="SimSun"/>
                          <a:cs typeface="Times New Roman"/>
                        </a:rPr>
                        <a:t>authors</a:t>
                      </a:r>
                      <a:endParaRPr lang="en-US" sz="1400" kern="100" dirty="0">
                        <a:latin typeface="Calibri"/>
                        <a:ea typeface="SimSun"/>
                        <a:cs typeface="Times New Roman"/>
                      </a:endParaRPr>
                    </a:p>
                  </a:txBody>
                  <a:tcPr marL="0" marR="0" marT="0" marB="0"/>
                </a:tc>
                <a:tc>
                  <a:txBody>
                    <a:bodyPr/>
                    <a:lstStyle/>
                    <a:p>
                      <a:pPr marL="64770" marR="0" algn="l">
                        <a:lnSpc>
                          <a:spcPct val="100000"/>
                        </a:lnSpc>
                        <a:spcBef>
                          <a:spcPts val="0"/>
                        </a:spcBef>
                        <a:spcAft>
                          <a:spcPts val="0"/>
                        </a:spcAft>
                      </a:pPr>
                      <a:r>
                        <a:rPr lang="en-US" sz="1400" b="1" kern="100" spc="10">
                          <a:solidFill>
                            <a:srgbClr val="000000"/>
                          </a:solidFill>
                          <a:latin typeface="Arial"/>
                          <a:ea typeface="SimSun"/>
                          <a:cs typeface="Times New Roman"/>
                        </a:rPr>
                        <a:t>With</a:t>
                      </a:r>
                      <a:r>
                        <a:rPr lang="en-US" sz="1400" b="1" kern="100">
                          <a:solidFill>
                            <a:srgbClr val="000000"/>
                          </a:solidFill>
                          <a:latin typeface="Calibri"/>
                          <a:ea typeface="SimSun"/>
                          <a:cs typeface="Calibri"/>
                        </a:rPr>
                        <a:t> </a:t>
                      </a:r>
                      <a:r>
                        <a:rPr lang="en-US" sz="1400" b="1" kern="100" spc="10">
                          <a:solidFill>
                            <a:srgbClr val="000000"/>
                          </a:solidFill>
                          <a:latin typeface="Arial"/>
                          <a:ea typeface="SimSun"/>
                          <a:cs typeface="Times New Roman"/>
                        </a:rPr>
                        <a:t>six</a:t>
                      </a:r>
                      <a:r>
                        <a:rPr lang="en-US" sz="1400" b="1" kern="100" spc="115">
                          <a:solidFill>
                            <a:srgbClr val="000000"/>
                          </a:solidFill>
                          <a:latin typeface="Calibri"/>
                          <a:ea typeface="SimSun"/>
                          <a:cs typeface="Calibri"/>
                        </a:rPr>
                        <a:t> </a:t>
                      </a:r>
                      <a:r>
                        <a:rPr lang="en-US" sz="1400" b="1" kern="100" spc="5">
                          <a:solidFill>
                            <a:srgbClr val="000000"/>
                          </a:solidFill>
                          <a:latin typeface="Arial"/>
                          <a:ea typeface="SimSun"/>
                          <a:cs typeface="Times New Roman"/>
                        </a:rPr>
                        <a:t>or</a:t>
                      </a:r>
                      <a:r>
                        <a:rPr lang="en-US" sz="1400" b="1" kern="100">
                          <a:solidFill>
                            <a:srgbClr val="000000"/>
                          </a:solidFill>
                          <a:latin typeface="Calibri"/>
                          <a:ea typeface="SimSun"/>
                          <a:cs typeface="Calibri"/>
                        </a:rPr>
                        <a:t> </a:t>
                      </a:r>
                      <a:r>
                        <a:rPr lang="en-US" sz="1400" b="1" kern="100" spc="5">
                          <a:solidFill>
                            <a:srgbClr val="000000"/>
                          </a:solidFill>
                          <a:latin typeface="Arial"/>
                          <a:ea typeface="SimSun"/>
                          <a:cs typeface="Times New Roman"/>
                        </a:rPr>
                        <a:t>more</a:t>
                      </a:r>
                      <a:r>
                        <a:rPr lang="en-US" sz="1400" b="1" kern="100">
                          <a:solidFill>
                            <a:srgbClr val="000000"/>
                          </a:solidFill>
                          <a:latin typeface="Calibri"/>
                          <a:ea typeface="SimSun"/>
                          <a:cs typeface="Calibri"/>
                        </a:rPr>
                        <a:t> </a:t>
                      </a:r>
                      <a:r>
                        <a:rPr lang="en-US" sz="1400" b="1" kern="100" spc="5">
                          <a:solidFill>
                            <a:srgbClr val="000000"/>
                          </a:solidFill>
                          <a:latin typeface="Arial"/>
                          <a:ea typeface="SimSun"/>
                          <a:cs typeface="Times New Roman"/>
                        </a:rPr>
                        <a:t>authors,</a:t>
                      </a:r>
                      <a:endParaRPr lang="en-US" sz="1400" kern="100">
                        <a:latin typeface="Calibri"/>
                        <a:ea typeface="SimSun"/>
                        <a:cs typeface="Times New Roman"/>
                      </a:endParaRPr>
                    </a:p>
                    <a:p>
                      <a:pPr marL="70485" marR="0" algn="l">
                        <a:lnSpc>
                          <a:spcPct val="100000"/>
                        </a:lnSpc>
                        <a:spcBef>
                          <a:spcPts val="0"/>
                        </a:spcBef>
                        <a:spcAft>
                          <a:spcPts val="0"/>
                        </a:spcAft>
                      </a:pPr>
                      <a:r>
                        <a:rPr lang="en-US" sz="1400" b="1" kern="100" spc="5">
                          <a:solidFill>
                            <a:srgbClr val="000000"/>
                          </a:solidFill>
                          <a:latin typeface="Arial"/>
                          <a:ea typeface="SimSun"/>
                          <a:cs typeface="Times New Roman"/>
                        </a:rPr>
                        <a:t>cite</a:t>
                      </a:r>
                      <a:r>
                        <a:rPr lang="en-US" sz="1400" b="1" kern="100">
                          <a:solidFill>
                            <a:srgbClr val="000000"/>
                          </a:solidFill>
                          <a:latin typeface="Calibri"/>
                          <a:ea typeface="SimSun"/>
                          <a:cs typeface="Calibri"/>
                        </a:rPr>
                        <a:t> </a:t>
                      </a:r>
                      <a:r>
                        <a:rPr lang="en-US" sz="1400" b="1" kern="100" spc="15">
                          <a:solidFill>
                            <a:srgbClr val="000000"/>
                          </a:solidFill>
                          <a:latin typeface="Arial"/>
                          <a:ea typeface="SimSun"/>
                          <a:cs typeface="Times New Roman"/>
                        </a:rPr>
                        <a:t>only</a:t>
                      </a:r>
                      <a:r>
                        <a:rPr lang="en-US" sz="1400" b="1" kern="100" spc="70">
                          <a:solidFill>
                            <a:srgbClr val="000000"/>
                          </a:solidFill>
                          <a:latin typeface="Calibri"/>
                          <a:ea typeface="SimSun"/>
                          <a:cs typeface="Calibri"/>
                        </a:rPr>
                        <a:t> </a:t>
                      </a:r>
                      <a:r>
                        <a:rPr lang="en-US" sz="1400" b="1" kern="100" spc="10">
                          <a:solidFill>
                            <a:srgbClr val="000000"/>
                          </a:solidFill>
                          <a:latin typeface="Arial"/>
                          <a:ea typeface="SimSun"/>
                          <a:cs typeface="Times New Roman"/>
                        </a:rPr>
                        <a:t>the</a:t>
                      </a:r>
                      <a:r>
                        <a:rPr lang="en-US" sz="1400" b="1" kern="100" spc="115">
                          <a:solidFill>
                            <a:srgbClr val="000000"/>
                          </a:solidFill>
                          <a:latin typeface="Calibri"/>
                          <a:ea typeface="SimSun"/>
                          <a:cs typeface="Calibri"/>
                        </a:rPr>
                        <a:t> </a:t>
                      </a:r>
                      <a:r>
                        <a:rPr lang="en-US" sz="1400" b="1" kern="100" spc="20">
                          <a:solidFill>
                            <a:srgbClr val="000000"/>
                          </a:solidFill>
                          <a:latin typeface="Arial"/>
                          <a:ea typeface="SimSun"/>
                          <a:cs typeface="Times New Roman"/>
                        </a:rPr>
                        <a:t>surname</a:t>
                      </a:r>
                      <a:r>
                        <a:rPr lang="en-US" sz="1400" b="1" kern="100">
                          <a:solidFill>
                            <a:srgbClr val="000000"/>
                          </a:solidFill>
                          <a:latin typeface="Calibri"/>
                          <a:ea typeface="SimSun"/>
                          <a:cs typeface="Calibri"/>
                        </a:rPr>
                        <a:t> </a:t>
                      </a:r>
                      <a:r>
                        <a:rPr lang="en-US" sz="1400" b="1" kern="100" spc="30">
                          <a:solidFill>
                            <a:srgbClr val="000000"/>
                          </a:solidFill>
                          <a:latin typeface="Arial"/>
                          <a:ea typeface="SimSun"/>
                          <a:cs typeface="Times New Roman"/>
                        </a:rPr>
                        <a:t>of</a:t>
                      </a:r>
                      <a:r>
                        <a:rPr lang="en-US" sz="1400" b="1" kern="100" spc="45">
                          <a:solidFill>
                            <a:srgbClr val="000000"/>
                          </a:solidFill>
                          <a:latin typeface="Calibri"/>
                          <a:ea typeface="SimSun"/>
                          <a:cs typeface="Calibri"/>
                        </a:rPr>
                        <a:t> </a:t>
                      </a:r>
                      <a:r>
                        <a:rPr lang="en-US" sz="1400" b="1" kern="100" spc="5">
                          <a:solidFill>
                            <a:srgbClr val="000000"/>
                          </a:solidFill>
                          <a:latin typeface="Arial"/>
                          <a:ea typeface="SimSun"/>
                          <a:cs typeface="Times New Roman"/>
                        </a:rPr>
                        <a:t>the</a:t>
                      </a:r>
                      <a:endParaRPr lang="en-US" sz="1400" kern="100">
                        <a:latin typeface="Calibri"/>
                        <a:ea typeface="SimSun"/>
                        <a:cs typeface="Times New Roman"/>
                      </a:endParaRPr>
                    </a:p>
                    <a:p>
                      <a:pPr marL="67945" marR="0" algn="l">
                        <a:lnSpc>
                          <a:spcPct val="100000"/>
                        </a:lnSpc>
                        <a:spcBef>
                          <a:spcPts val="0"/>
                        </a:spcBef>
                        <a:spcAft>
                          <a:spcPts val="0"/>
                        </a:spcAft>
                      </a:pPr>
                      <a:r>
                        <a:rPr lang="en-US" sz="1400" b="1" kern="100" spc="10">
                          <a:solidFill>
                            <a:srgbClr val="000000"/>
                          </a:solidFill>
                          <a:latin typeface="Arial"/>
                          <a:ea typeface="SimSun"/>
                          <a:cs typeface="Times New Roman"/>
                        </a:rPr>
                        <a:t>first</a:t>
                      </a:r>
                      <a:r>
                        <a:rPr lang="en-US" sz="1400" b="1" kern="100" spc="115">
                          <a:solidFill>
                            <a:srgbClr val="000000"/>
                          </a:solidFill>
                          <a:latin typeface="Calibri"/>
                          <a:ea typeface="SimSun"/>
                          <a:cs typeface="Calibri"/>
                        </a:rPr>
                        <a:t> </a:t>
                      </a:r>
                      <a:r>
                        <a:rPr lang="en-US" sz="1400" b="1" kern="100" spc="5">
                          <a:solidFill>
                            <a:srgbClr val="000000"/>
                          </a:solidFill>
                          <a:latin typeface="Arial"/>
                          <a:ea typeface="SimSun"/>
                          <a:cs typeface="Times New Roman"/>
                        </a:rPr>
                        <a:t>author,</a:t>
                      </a:r>
                      <a:r>
                        <a:rPr lang="en-US" sz="1400" b="1" kern="100">
                          <a:solidFill>
                            <a:srgbClr val="000000"/>
                          </a:solidFill>
                          <a:latin typeface="Calibri"/>
                          <a:ea typeface="SimSun"/>
                          <a:cs typeface="Calibri"/>
                        </a:rPr>
                        <a:t> </a:t>
                      </a:r>
                      <a:r>
                        <a:rPr lang="en-US" sz="1400" b="1" kern="100" spc="15">
                          <a:solidFill>
                            <a:srgbClr val="000000"/>
                          </a:solidFill>
                          <a:latin typeface="Arial"/>
                          <a:ea typeface="SimSun"/>
                          <a:cs typeface="Times New Roman"/>
                        </a:rPr>
                        <a:t>followed</a:t>
                      </a:r>
                      <a:r>
                        <a:rPr lang="en-US" sz="1400" b="1" kern="100">
                          <a:solidFill>
                            <a:srgbClr val="000000"/>
                          </a:solidFill>
                          <a:latin typeface="Calibri"/>
                          <a:ea typeface="SimSun"/>
                          <a:cs typeface="Calibri"/>
                        </a:rPr>
                        <a:t> </a:t>
                      </a:r>
                      <a:r>
                        <a:rPr lang="en-US" sz="1400" b="1" kern="100" spc="-15">
                          <a:solidFill>
                            <a:srgbClr val="000000"/>
                          </a:solidFill>
                          <a:latin typeface="Arial"/>
                          <a:ea typeface="SimSun"/>
                          <a:cs typeface="Times New Roman"/>
                        </a:rPr>
                        <a:t>by</a:t>
                      </a:r>
                      <a:r>
                        <a:rPr lang="en-US" sz="1400" b="1" kern="100">
                          <a:solidFill>
                            <a:srgbClr val="000000"/>
                          </a:solidFill>
                          <a:latin typeface="Calibri"/>
                          <a:ea typeface="SimSun"/>
                          <a:cs typeface="Calibri"/>
                        </a:rPr>
                        <a:t> </a:t>
                      </a:r>
                      <a:r>
                        <a:rPr lang="en-US" sz="1400" b="1" kern="100" spc="5">
                          <a:solidFill>
                            <a:srgbClr val="000000"/>
                          </a:solidFill>
                          <a:latin typeface="Arial"/>
                          <a:ea typeface="SimSun"/>
                          <a:cs typeface="Times New Roman"/>
                        </a:rPr>
                        <a:t>"et</a:t>
                      </a:r>
                      <a:endParaRPr lang="en-US" sz="1400" kern="100">
                        <a:latin typeface="Calibri"/>
                        <a:ea typeface="SimSun"/>
                        <a:cs typeface="Times New Roman"/>
                      </a:endParaRPr>
                    </a:p>
                    <a:p>
                      <a:pPr marL="70485" marR="0" algn="l">
                        <a:lnSpc>
                          <a:spcPct val="100000"/>
                        </a:lnSpc>
                        <a:spcBef>
                          <a:spcPts val="0"/>
                        </a:spcBef>
                        <a:spcAft>
                          <a:spcPts val="0"/>
                        </a:spcAft>
                      </a:pPr>
                      <a:r>
                        <a:rPr lang="en-US" sz="1400" b="1" kern="100">
                          <a:solidFill>
                            <a:srgbClr val="000000"/>
                          </a:solidFill>
                          <a:latin typeface="Arial"/>
                          <a:ea typeface="SimSun"/>
                          <a:cs typeface="Times New Roman"/>
                        </a:rPr>
                        <a:t>al.".</a:t>
                      </a:r>
                      <a:endParaRPr lang="en-US" sz="1400" kern="100">
                        <a:latin typeface="Calibri"/>
                        <a:ea typeface="SimSun"/>
                        <a:cs typeface="Times New Roman"/>
                      </a:endParaRPr>
                    </a:p>
                    <a:p>
                      <a:pPr marL="70485" marR="0" algn="l">
                        <a:lnSpc>
                          <a:spcPct val="100000"/>
                        </a:lnSpc>
                        <a:spcBef>
                          <a:spcPts val="0"/>
                        </a:spcBef>
                        <a:spcAft>
                          <a:spcPts val="0"/>
                        </a:spcAft>
                      </a:pPr>
                      <a:r>
                        <a:rPr lang="en-US" sz="1400" kern="100">
                          <a:solidFill>
                            <a:srgbClr val="000000"/>
                          </a:solidFill>
                          <a:latin typeface="Arial"/>
                          <a:ea typeface="SimSun"/>
                          <a:cs typeface="Times New Roman"/>
                        </a:rPr>
                        <a:t>Smith</a:t>
                      </a:r>
                      <a:r>
                        <a:rPr lang="en-US" sz="1400" kern="100">
                          <a:solidFill>
                            <a:srgbClr val="000000"/>
                          </a:solidFill>
                          <a:latin typeface="Calibri"/>
                          <a:ea typeface="SimSun"/>
                          <a:cs typeface="Calibri"/>
                        </a:rPr>
                        <a:t> </a:t>
                      </a:r>
                      <a:r>
                        <a:rPr lang="en-US" sz="1400" kern="100" spc="-15">
                          <a:solidFill>
                            <a:srgbClr val="000000"/>
                          </a:solidFill>
                          <a:latin typeface="Arial"/>
                          <a:ea typeface="SimSun"/>
                          <a:cs typeface="Times New Roman"/>
                        </a:rPr>
                        <a:t>et</a:t>
                      </a:r>
                      <a:r>
                        <a:rPr lang="en-US" sz="1400" kern="100">
                          <a:solidFill>
                            <a:srgbClr val="000000"/>
                          </a:solidFill>
                          <a:latin typeface="Calibri"/>
                          <a:ea typeface="SimSun"/>
                          <a:cs typeface="Calibri"/>
                        </a:rPr>
                        <a:t> </a:t>
                      </a:r>
                      <a:r>
                        <a:rPr lang="en-US" sz="1400" kern="100" spc="-30">
                          <a:solidFill>
                            <a:srgbClr val="000000"/>
                          </a:solidFill>
                          <a:latin typeface="Arial"/>
                          <a:ea typeface="SimSun"/>
                          <a:cs typeface="Times New Roman"/>
                        </a:rPr>
                        <a:t>al.</a:t>
                      </a:r>
                      <a:r>
                        <a:rPr lang="en-US" sz="1400" kern="100">
                          <a:solidFill>
                            <a:srgbClr val="000000"/>
                          </a:solidFill>
                          <a:latin typeface="Calibri"/>
                          <a:ea typeface="SimSun"/>
                          <a:cs typeface="Calibri"/>
                        </a:rPr>
                        <a:t> </a:t>
                      </a:r>
                      <a:r>
                        <a:rPr lang="en-US" sz="1400" kern="100" spc="5">
                          <a:solidFill>
                            <a:srgbClr val="000000"/>
                          </a:solidFill>
                          <a:latin typeface="Arial"/>
                          <a:ea typeface="SimSun"/>
                          <a:cs typeface="Times New Roman"/>
                        </a:rPr>
                        <a:t>(1997)</a:t>
                      </a:r>
                      <a:r>
                        <a:rPr lang="en-US" sz="1400" kern="100" spc="90">
                          <a:solidFill>
                            <a:srgbClr val="000000"/>
                          </a:solidFill>
                          <a:latin typeface="Calibri"/>
                          <a:ea typeface="SimSun"/>
                          <a:cs typeface="Calibri"/>
                        </a:rPr>
                        <a:t> </a:t>
                      </a:r>
                      <a:r>
                        <a:rPr lang="en-US" sz="1400" kern="100" spc="10">
                          <a:solidFill>
                            <a:srgbClr val="000000"/>
                          </a:solidFill>
                          <a:latin typeface="Arial"/>
                          <a:ea typeface="SimSun"/>
                          <a:cs typeface="Times New Roman"/>
                        </a:rPr>
                        <a:t>found</a:t>
                      </a:r>
                      <a:r>
                        <a:rPr lang="en-US" sz="1400" kern="100">
                          <a:solidFill>
                            <a:srgbClr val="000000"/>
                          </a:solidFill>
                          <a:latin typeface="Calibri"/>
                          <a:ea typeface="SimSun"/>
                          <a:cs typeface="Calibri"/>
                        </a:rPr>
                        <a:t> </a:t>
                      </a:r>
                      <a:r>
                        <a:rPr lang="en-US" sz="1400" kern="100">
                          <a:solidFill>
                            <a:srgbClr val="000000"/>
                          </a:solidFill>
                          <a:latin typeface="Arial"/>
                          <a:ea typeface="SimSun"/>
                          <a:cs typeface="Times New Roman"/>
                        </a:rPr>
                        <a:t>...</a:t>
                      </a:r>
                      <a:endParaRPr lang="en-US" sz="1400" kern="100">
                        <a:latin typeface="Calibri"/>
                        <a:ea typeface="SimSun"/>
                        <a:cs typeface="Times New Roman"/>
                      </a:endParaRPr>
                    </a:p>
                    <a:p>
                      <a:pPr marL="869950" marR="0" algn="l">
                        <a:lnSpc>
                          <a:spcPct val="100000"/>
                        </a:lnSpc>
                        <a:spcBef>
                          <a:spcPts val="0"/>
                        </a:spcBef>
                        <a:spcAft>
                          <a:spcPts val="0"/>
                        </a:spcAft>
                      </a:pPr>
                      <a:r>
                        <a:rPr lang="en-US" sz="1400" b="1" kern="100" spc="20">
                          <a:solidFill>
                            <a:srgbClr val="000000"/>
                          </a:solidFill>
                          <a:latin typeface="Arial"/>
                          <a:ea typeface="SimSun"/>
                          <a:cs typeface="Times New Roman"/>
                        </a:rPr>
                        <a:t>OR</a:t>
                      </a:r>
                      <a:endParaRPr lang="en-US" sz="1400" kern="100">
                        <a:latin typeface="Calibri"/>
                        <a:ea typeface="SimSun"/>
                        <a:cs typeface="Times New Roman"/>
                      </a:endParaRPr>
                    </a:p>
                    <a:p>
                      <a:pPr marL="79375" marR="0" algn="l">
                        <a:lnSpc>
                          <a:spcPct val="100000"/>
                        </a:lnSpc>
                        <a:spcBef>
                          <a:spcPts val="0"/>
                        </a:spcBef>
                        <a:spcAft>
                          <a:spcPts val="0"/>
                        </a:spcAft>
                      </a:pPr>
                      <a:r>
                        <a:rPr lang="en-US" sz="1400" kern="100">
                          <a:solidFill>
                            <a:srgbClr val="000000"/>
                          </a:solidFill>
                          <a:latin typeface="Arial"/>
                          <a:ea typeface="SimSun"/>
                          <a:cs typeface="Times New Roman"/>
                        </a:rPr>
                        <a:t>...</a:t>
                      </a:r>
                      <a:r>
                        <a:rPr lang="en-US" sz="1400" kern="100">
                          <a:solidFill>
                            <a:srgbClr val="000000"/>
                          </a:solidFill>
                          <a:latin typeface="Calibri"/>
                          <a:ea typeface="SimSun"/>
                          <a:cs typeface="Calibri"/>
                        </a:rPr>
                        <a:t> </a:t>
                      </a:r>
                      <a:r>
                        <a:rPr lang="en-US" sz="1400" kern="100">
                          <a:solidFill>
                            <a:srgbClr val="000000"/>
                          </a:solidFill>
                          <a:latin typeface="Arial"/>
                          <a:ea typeface="SimSun"/>
                          <a:cs typeface="Times New Roman"/>
                        </a:rPr>
                        <a:t>(Smith</a:t>
                      </a:r>
                      <a:r>
                        <a:rPr lang="en-US" sz="1400" kern="100">
                          <a:solidFill>
                            <a:srgbClr val="000000"/>
                          </a:solidFill>
                          <a:latin typeface="Calibri"/>
                          <a:ea typeface="SimSun"/>
                          <a:cs typeface="Calibri"/>
                        </a:rPr>
                        <a:t> </a:t>
                      </a:r>
                      <a:r>
                        <a:rPr lang="en-US" sz="1400" kern="100">
                          <a:solidFill>
                            <a:srgbClr val="000000"/>
                          </a:solidFill>
                          <a:latin typeface="Arial"/>
                          <a:ea typeface="SimSun"/>
                          <a:cs typeface="Times New Roman"/>
                        </a:rPr>
                        <a:t>et</a:t>
                      </a:r>
                      <a:r>
                        <a:rPr lang="en-US" sz="1400" kern="100" spc="115">
                          <a:solidFill>
                            <a:srgbClr val="000000"/>
                          </a:solidFill>
                          <a:latin typeface="Calibri"/>
                          <a:ea typeface="SimSun"/>
                          <a:cs typeface="Calibri"/>
                        </a:rPr>
                        <a:t> </a:t>
                      </a:r>
                      <a:r>
                        <a:rPr lang="en-US" sz="1400" kern="100" spc="10">
                          <a:solidFill>
                            <a:srgbClr val="000000"/>
                          </a:solidFill>
                          <a:latin typeface="Arial"/>
                          <a:ea typeface="SimSun"/>
                          <a:cs typeface="Times New Roman"/>
                        </a:rPr>
                        <a:t>al.,1997).</a:t>
                      </a:r>
                      <a:endParaRPr lang="en-US" sz="1400" kern="100">
                        <a:latin typeface="Calibri"/>
                        <a:ea typeface="SimSun"/>
                        <a:cs typeface="Times New Roman"/>
                      </a:endParaRPr>
                    </a:p>
                    <a:p>
                      <a:pPr marL="70485" marR="0" algn="l">
                        <a:lnSpc>
                          <a:spcPct val="100000"/>
                        </a:lnSpc>
                        <a:spcBef>
                          <a:spcPts val="0"/>
                        </a:spcBef>
                        <a:spcAft>
                          <a:spcPts val="0"/>
                        </a:spcAft>
                      </a:pPr>
                      <a:r>
                        <a:rPr lang="en-US" sz="1400" kern="100" spc="15">
                          <a:solidFill>
                            <a:srgbClr val="000000"/>
                          </a:solidFill>
                          <a:latin typeface="Arial"/>
                          <a:ea typeface="SimSun"/>
                          <a:cs typeface="Times New Roman"/>
                        </a:rPr>
                        <a:t>Gloster</a:t>
                      </a:r>
                      <a:r>
                        <a:rPr lang="en-US" sz="1400" kern="100" spc="90">
                          <a:solidFill>
                            <a:srgbClr val="000000"/>
                          </a:solidFill>
                          <a:latin typeface="Calibri"/>
                          <a:ea typeface="SimSun"/>
                          <a:cs typeface="Calibri"/>
                        </a:rPr>
                        <a:t> </a:t>
                      </a:r>
                      <a:r>
                        <a:rPr lang="en-US" sz="1400" kern="100" spc="-15">
                          <a:solidFill>
                            <a:srgbClr val="000000"/>
                          </a:solidFill>
                          <a:latin typeface="Arial"/>
                          <a:ea typeface="SimSun"/>
                          <a:cs typeface="Times New Roman"/>
                        </a:rPr>
                        <a:t>et</a:t>
                      </a:r>
                      <a:r>
                        <a:rPr lang="en-US" sz="1400" kern="100">
                          <a:solidFill>
                            <a:srgbClr val="000000"/>
                          </a:solidFill>
                          <a:latin typeface="Calibri"/>
                          <a:ea typeface="SimSun"/>
                          <a:cs typeface="Calibri"/>
                        </a:rPr>
                        <a:t> </a:t>
                      </a:r>
                      <a:r>
                        <a:rPr lang="en-US" sz="1400" kern="100" spc="-20">
                          <a:solidFill>
                            <a:srgbClr val="000000"/>
                          </a:solidFill>
                          <a:latin typeface="Arial"/>
                          <a:ea typeface="SimSun"/>
                          <a:cs typeface="Times New Roman"/>
                        </a:rPr>
                        <a:t>al.</a:t>
                      </a:r>
                      <a:r>
                        <a:rPr lang="en-US" sz="1400" kern="100">
                          <a:solidFill>
                            <a:srgbClr val="000000"/>
                          </a:solidFill>
                          <a:latin typeface="Calibri"/>
                          <a:ea typeface="SimSun"/>
                          <a:cs typeface="Calibri"/>
                        </a:rPr>
                        <a:t> </a:t>
                      </a:r>
                      <a:r>
                        <a:rPr lang="en-US" sz="1400" kern="100" spc="5">
                          <a:solidFill>
                            <a:srgbClr val="000000"/>
                          </a:solidFill>
                          <a:latin typeface="Arial"/>
                          <a:ea typeface="SimSun"/>
                          <a:cs typeface="Times New Roman"/>
                        </a:rPr>
                        <a:t>(2010)</a:t>
                      </a:r>
                      <a:r>
                        <a:rPr lang="en-US" sz="1400" kern="100">
                          <a:solidFill>
                            <a:srgbClr val="000000"/>
                          </a:solidFill>
                          <a:latin typeface="Calibri"/>
                          <a:ea typeface="SimSun"/>
                          <a:cs typeface="Calibri"/>
                        </a:rPr>
                        <a:t> </a:t>
                      </a:r>
                      <a:r>
                        <a:rPr lang="en-US" sz="1400" kern="100" spc="15">
                          <a:solidFill>
                            <a:srgbClr val="000000"/>
                          </a:solidFill>
                          <a:latin typeface="Arial"/>
                          <a:ea typeface="SimSun"/>
                          <a:cs typeface="Times New Roman"/>
                        </a:rPr>
                        <a:t>suggest</a:t>
                      </a:r>
                      <a:endParaRPr lang="en-US" sz="1400" kern="100">
                        <a:latin typeface="Calibri"/>
                        <a:ea typeface="SimSun"/>
                        <a:cs typeface="Times New Roman"/>
                      </a:endParaRPr>
                    </a:p>
                    <a:p>
                      <a:pPr marL="869950" marR="0" algn="l">
                        <a:lnSpc>
                          <a:spcPct val="100000"/>
                        </a:lnSpc>
                        <a:spcBef>
                          <a:spcPts val="0"/>
                        </a:spcBef>
                        <a:spcAft>
                          <a:spcPts val="0"/>
                        </a:spcAft>
                      </a:pPr>
                      <a:r>
                        <a:rPr lang="en-US" sz="1400" b="1" kern="100" spc="20">
                          <a:solidFill>
                            <a:srgbClr val="000000"/>
                          </a:solidFill>
                          <a:latin typeface="Arial"/>
                          <a:ea typeface="SimSun"/>
                          <a:cs typeface="Times New Roman"/>
                        </a:rPr>
                        <a:t>OR</a:t>
                      </a:r>
                      <a:endParaRPr lang="en-US" sz="1400" kern="100">
                        <a:latin typeface="Calibri"/>
                        <a:ea typeface="SimSun"/>
                        <a:cs typeface="Times New Roman"/>
                      </a:endParaRPr>
                    </a:p>
                    <a:p>
                      <a:pPr marL="79375" marR="0" algn="l">
                        <a:lnSpc>
                          <a:spcPct val="100000"/>
                        </a:lnSpc>
                        <a:spcBef>
                          <a:spcPts val="0"/>
                        </a:spcBef>
                        <a:spcAft>
                          <a:spcPts val="0"/>
                        </a:spcAft>
                      </a:pPr>
                      <a:r>
                        <a:rPr lang="en-US" sz="1400" kern="100">
                          <a:solidFill>
                            <a:srgbClr val="000000"/>
                          </a:solidFill>
                          <a:latin typeface="Arial"/>
                          <a:ea typeface="SimSun"/>
                          <a:cs typeface="Times New Roman"/>
                        </a:rPr>
                        <a:t>...</a:t>
                      </a:r>
                      <a:r>
                        <a:rPr lang="en-US" sz="1400" kern="100">
                          <a:solidFill>
                            <a:srgbClr val="000000"/>
                          </a:solidFill>
                          <a:latin typeface="Calibri"/>
                          <a:ea typeface="SimSun"/>
                          <a:cs typeface="Calibri"/>
                        </a:rPr>
                        <a:t> </a:t>
                      </a:r>
                      <a:r>
                        <a:rPr lang="en-US" sz="1400" kern="100" spc="15">
                          <a:solidFill>
                            <a:srgbClr val="000000"/>
                          </a:solidFill>
                          <a:latin typeface="Arial"/>
                          <a:ea typeface="SimSun"/>
                          <a:cs typeface="Times New Roman"/>
                        </a:rPr>
                        <a:t>(Gloster</a:t>
                      </a:r>
                      <a:r>
                        <a:rPr lang="en-US" sz="1400" kern="100" spc="90">
                          <a:solidFill>
                            <a:srgbClr val="000000"/>
                          </a:solidFill>
                          <a:latin typeface="Calibri"/>
                          <a:ea typeface="SimSun"/>
                          <a:cs typeface="Calibri"/>
                        </a:rPr>
                        <a:t> </a:t>
                      </a:r>
                      <a:r>
                        <a:rPr lang="en-US" sz="1400" kern="100" spc="-15">
                          <a:solidFill>
                            <a:srgbClr val="000000"/>
                          </a:solidFill>
                          <a:latin typeface="Arial"/>
                          <a:ea typeface="SimSun"/>
                          <a:cs typeface="Times New Roman"/>
                        </a:rPr>
                        <a:t>et</a:t>
                      </a:r>
                      <a:r>
                        <a:rPr lang="en-US" sz="1400" kern="100">
                          <a:solidFill>
                            <a:srgbClr val="000000"/>
                          </a:solidFill>
                          <a:latin typeface="Calibri"/>
                          <a:ea typeface="SimSun"/>
                          <a:cs typeface="Calibri"/>
                        </a:rPr>
                        <a:t> </a:t>
                      </a:r>
                      <a:r>
                        <a:rPr lang="en-US" sz="1400" kern="100" spc="-15">
                          <a:solidFill>
                            <a:srgbClr val="000000"/>
                          </a:solidFill>
                          <a:latin typeface="Arial"/>
                          <a:ea typeface="SimSun"/>
                          <a:cs typeface="Times New Roman"/>
                        </a:rPr>
                        <a:t>al.,</a:t>
                      </a:r>
                      <a:r>
                        <a:rPr lang="en-US" sz="1400" kern="100">
                          <a:solidFill>
                            <a:srgbClr val="000000"/>
                          </a:solidFill>
                          <a:latin typeface="Calibri"/>
                          <a:ea typeface="SimSun"/>
                          <a:cs typeface="Calibri"/>
                        </a:rPr>
                        <a:t> </a:t>
                      </a:r>
                      <a:r>
                        <a:rPr lang="en-US" sz="1400" kern="100" spc="5">
                          <a:solidFill>
                            <a:srgbClr val="000000"/>
                          </a:solidFill>
                          <a:latin typeface="Arial"/>
                          <a:ea typeface="SimSun"/>
                          <a:cs typeface="Times New Roman"/>
                        </a:rPr>
                        <a:t>2010).</a:t>
                      </a:r>
                      <a:endParaRPr lang="en-US" sz="1400" kern="100">
                        <a:latin typeface="Calibri"/>
                        <a:ea typeface="SimSun"/>
                        <a:cs typeface="Times New Roman"/>
                      </a:endParaRPr>
                    </a:p>
                  </a:txBody>
                  <a:tcPr marL="0" marR="0" marT="0" marB="0"/>
                </a:tc>
                <a:tc>
                  <a:txBody>
                    <a:bodyPr/>
                    <a:lstStyle/>
                    <a:p>
                      <a:pPr marL="64770" marR="0" algn="l">
                        <a:lnSpc>
                          <a:spcPct val="100000"/>
                        </a:lnSpc>
                        <a:spcBef>
                          <a:spcPts val="0"/>
                        </a:spcBef>
                        <a:spcAft>
                          <a:spcPts val="0"/>
                        </a:spcAft>
                      </a:pPr>
                      <a:r>
                        <a:rPr lang="en-US" sz="1400" b="1" kern="100" spc="20" dirty="0">
                          <a:solidFill>
                            <a:srgbClr val="000000"/>
                          </a:solidFill>
                          <a:latin typeface="Arial"/>
                          <a:ea typeface="SimSun"/>
                          <a:cs typeface="Times New Roman"/>
                        </a:rPr>
                        <a:t>When</a:t>
                      </a:r>
                      <a:r>
                        <a:rPr lang="en-US" sz="1400" b="1" kern="100" dirty="0">
                          <a:solidFill>
                            <a:srgbClr val="000000"/>
                          </a:solidFill>
                          <a:latin typeface="Calibri"/>
                          <a:ea typeface="SimSun"/>
                          <a:cs typeface="Calibri"/>
                        </a:rPr>
                        <a:t> </a:t>
                      </a:r>
                      <a:r>
                        <a:rPr lang="en-US" sz="1400" b="1" kern="100" spc="-50" dirty="0">
                          <a:solidFill>
                            <a:srgbClr val="000000"/>
                          </a:solidFill>
                          <a:latin typeface="Arial"/>
                          <a:ea typeface="SimSun"/>
                          <a:cs typeface="Times New Roman"/>
                        </a:rPr>
                        <a:t>a</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reference</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has</a:t>
                      </a:r>
                      <a:r>
                        <a:rPr lang="en-US" sz="1400" b="1" kern="100" dirty="0">
                          <a:solidFill>
                            <a:srgbClr val="000000"/>
                          </a:solidFill>
                          <a:latin typeface="Calibri"/>
                          <a:ea typeface="SimSun"/>
                          <a:cs typeface="Calibri"/>
                        </a:rPr>
                        <a:t> </a:t>
                      </a:r>
                      <a:r>
                        <a:rPr lang="en-US" sz="1400" b="1" kern="100" spc="-20" dirty="0">
                          <a:solidFill>
                            <a:srgbClr val="000000"/>
                          </a:solidFill>
                          <a:latin typeface="Arial"/>
                          <a:ea typeface="SimSun"/>
                          <a:cs typeface="Times New Roman"/>
                        </a:rPr>
                        <a:t>up</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to</a:t>
                      </a:r>
                      <a:r>
                        <a:rPr lang="en-US" sz="1400" b="1" kern="100" spc="115"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seven</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authors,</a:t>
                      </a:r>
                      <a:r>
                        <a:rPr lang="en-US" sz="1400" b="1" kern="100" dirty="0">
                          <a:solidFill>
                            <a:srgbClr val="000000"/>
                          </a:solidFill>
                          <a:latin typeface="Calibri"/>
                          <a:ea typeface="SimSun"/>
                          <a:cs typeface="Calibri"/>
                        </a:rPr>
                        <a:t> </a:t>
                      </a:r>
                      <a:r>
                        <a:rPr lang="en-US" sz="1400" b="1" kern="100" dirty="0">
                          <a:solidFill>
                            <a:srgbClr val="000000"/>
                          </a:solidFill>
                          <a:latin typeface="Arial"/>
                          <a:ea typeface="SimSun"/>
                          <a:cs typeface="Times New Roman"/>
                        </a:rPr>
                        <a:t>spell</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out</a:t>
                      </a:r>
                      <a:r>
                        <a:rPr lang="en-US" sz="1400" b="1" kern="100" spc="115"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all</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the</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authors'</a:t>
                      </a:r>
                      <a:endParaRPr lang="en-US" sz="1400" kern="100" dirty="0">
                        <a:latin typeface="Calibri"/>
                        <a:ea typeface="SimSun"/>
                        <a:cs typeface="Times New Roman"/>
                      </a:endParaRPr>
                    </a:p>
                    <a:p>
                      <a:pPr marL="73660" marR="0" algn="l">
                        <a:lnSpc>
                          <a:spcPct val="100000"/>
                        </a:lnSpc>
                        <a:spcBef>
                          <a:spcPts val="0"/>
                        </a:spcBef>
                        <a:spcAft>
                          <a:spcPts val="0"/>
                        </a:spcAft>
                      </a:pPr>
                      <a:r>
                        <a:rPr lang="en-US" sz="1400" b="1" kern="100" spc="10" dirty="0">
                          <a:solidFill>
                            <a:srgbClr val="000000"/>
                          </a:solidFill>
                          <a:latin typeface="Arial"/>
                          <a:ea typeface="SimSun"/>
                          <a:cs typeface="Times New Roman"/>
                        </a:rPr>
                        <a:t>names</a:t>
                      </a:r>
                      <a:r>
                        <a:rPr lang="en-US" sz="1400" b="1" kern="100" dirty="0">
                          <a:solidFill>
                            <a:srgbClr val="000000"/>
                          </a:solidFill>
                          <a:latin typeface="Calibri"/>
                          <a:ea typeface="SimSun"/>
                          <a:cs typeface="Calibri"/>
                        </a:rPr>
                        <a:t> </a:t>
                      </a:r>
                      <a:r>
                        <a:rPr lang="en-US" sz="1400" b="1" kern="100" spc="-40" dirty="0">
                          <a:solidFill>
                            <a:srgbClr val="000000"/>
                          </a:solidFill>
                          <a:latin typeface="Arial"/>
                          <a:ea typeface="SimSun"/>
                          <a:cs typeface="Times New Roman"/>
                        </a:rPr>
                        <a:t>in</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the</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reference</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list.</a:t>
                      </a:r>
                      <a:endParaRPr lang="en-US" sz="1400" kern="100" dirty="0">
                        <a:latin typeface="Calibri"/>
                        <a:ea typeface="SimSun"/>
                        <a:cs typeface="Times New Roman"/>
                      </a:endParaRPr>
                    </a:p>
                    <a:p>
                      <a:pPr marL="70485" marR="0" algn="l">
                        <a:lnSpc>
                          <a:spcPct val="100000"/>
                        </a:lnSpc>
                        <a:spcBef>
                          <a:spcPts val="0"/>
                        </a:spcBef>
                        <a:spcAft>
                          <a:spcPts val="0"/>
                        </a:spcAft>
                      </a:pPr>
                      <a:r>
                        <a:rPr lang="en-US" sz="1400" kern="100" spc="5" dirty="0">
                          <a:solidFill>
                            <a:srgbClr val="000000"/>
                          </a:solidFill>
                          <a:latin typeface="Arial"/>
                          <a:ea typeface="SimSun"/>
                          <a:cs typeface="Times New Roman"/>
                        </a:rPr>
                        <a:t>Smith,</a:t>
                      </a:r>
                      <a:r>
                        <a:rPr lang="en-US" sz="1400" kern="10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A.</a:t>
                      </a:r>
                      <a:r>
                        <a:rPr lang="en-US" sz="1400" kern="100" dirty="0">
                          <a:solidFill>
                            <a:srgbClr val="000000"/>
                          </a:solidFill>
                          <a:latin typeface="Calibri"/>
                          <a:ea typeface="SimSun"/>
                          <a:cs typeface="Calibri"/>
                        </a:rPr>
                        <a:t> </a:t>
                      </a:r>
                      <a:r>
                        <a:rPr lang="en-US" sz="1400" kern="100" spc="-30" dirty="0">
                          <a:solidFill>
                            <a:srgbClr val="000000"/>
                          </a:solidFill>
                          <a:latin typeface="Arial"/>
                          <a:ea typeface="SimSun"/>
                          <a:cs typeface="Times New Roman"/>
                        </a:rPr>
                        <a:t>B.,</a:t>
                      </a:r>
                      <a:r>
                        <a:rPr lang="en-US" sz="1400" kern="100" dirty="0">
                          <a:solidFill>
                            <a:srgbClr val="000000"/>
                          </a:solidFill>
                          <a:latin typeface="Calibri"/>
                          <a:ea typeface="SimSun"/>
                          <a:cs typeface="Calibri"/>
                        </a:rPr>
                        <a:t> </a:t>
                      </a:r>
                      <a:r>
                        <a:rPr lang="en-US" sz="1400" kern="100" spc="5" dirty="0">
                          <a:solidFill>
                            <a:srgbClr val="000000"/>
                          </a:solidFill>
                          <a:latin typeface="Arial"/>
                          <a:ea typeface="SimSun"/>
                          <a:cs typeface="Times New Roman"/>
                        </a:rPr>
                        <a:t>Taylor,</a:t>
                      </a:r>
                      <a:r>
                        <a:rPr lang="en-US" sz="1400" kern="100" dirty="0">
                          <a:solidFill>
                            <a:srgbClr val="000000"/>
                          </a:solidFill>
                          <a:latin typeface="Calibri"/>
                          <a:ea typeface="SimSun"/>
                          <a:cs typeface="Calibri"/>
                        </a:rPr>
                        <a:t> </a:t>
                      </a:r>
                      <a:r>
                        <a:rPr lang="en-US" sz="1400" kern="100" spc="-75" dirty="0">
                          <a:solidFill>
                            <a:srgbClr val="000000"/>
                          </a:solidFill>
                          <a:latin typeface="Arial"/>
                          <a:ea typeface="SimSun"/>
                          <a:cs typeface="Times New Roman"/>
                        </a:rPr>
                        <a:t>N,</a:t>
                      </a:r>
                      <a:r>
                        <a:rPr lang="en-US" sz="1400" kern="100" dirty="0">
                          <a:solidFill>
                            <a:srgbClr val="000000"/>
                          </a:solidFill>
                          <a:latin typeface="Calibri"/>
                          <a:ea typeface="SimSun"/>
                          <a:cs typeface="Calibri"/>
                        </a:rPr>
                        <a:t> </a:t>
                      </a:r>
                      <a:r>
                        <a:rPr lang="en-US" sz="1400" kern="100" spc="-15" dirty="0">
                          <a:solidFill>
                            <a:srgbClr val="000000"/>
                          </a:solidFill>
                          <a:latin typeface="Arial"/>
                          <a:ea typeface="SimSun"/>
                          <a:cs typeface="Times New Roman"/>
                        </a:rPr>
                        <a:t>J.,</a:t>
                      </a:r>
                      <a:r>
                        <a:rPr lang="en-US" sz="1400" kern="100" dirty="0">
                          <a:solidFill>
                            <a:srgbClr val="000000"/>
                          </a:solidFill>
                          <a:latin typeface="Calibri"/>
                          <a:ea typeface="SimSun"/>
                          <a:cs typeface="Calibri"/>
                        </a:rPr>
                        <a:t> </a:t>
                      </a:r>
                      <a:r>
                        <a:rPr lang="en-US" sz="1400" kern="100" spc="5" dirty="0" err="1">
                          <a:solidFill>
                            <a:srgbClr val="000000"/>
                          </a:solidFill>
                          <a:latin typeface="Arial"/>
                          <a:ea typeface="SimSun"/>
                          <a:cs typeface="Times New Roman"/>
                        </a:rPr>
                        <a:t>Gollop</a:t>
                      </a:r>
                      <a:r>
                        <a:rPr lang="en-US" sz="1400" kern="100" spc="5" dirty="0">
                          <a:solidFill>
                            <a:srgbClr val="000000"/>
                          </a:solidFill>
                          <a:latin typeface="Arial"/>
                          <a:ea typeface="SimSun"/>
                          <a:cs typeface="Times New Roman"/>
                        </a:rPr>
                        <a:t>,</a:t>
                      </a:r>
                      <a:r>
                        <a:rPr lang="en-US" sz="1400" kern="100" dirty="0">
                          <a:solidFill>
                            <a:srgbClr val="000000"/>
                          </a:solidFill>
                          <a:latin typeface="Calibri"/>
                          <a:ea typeface="SimSun"/>
                          <a:cs typeface="Calibri"/>
                        </a:rPr>
                        <a:t> </a:t>
                      </a:r>
                      <a:r>
                        <a:rPr lang="en-US" sz="1400" kern="100" spc="-25" dirty="0">
                          <a:solidFill>
                            <a:srgbClr val="000000"/>
                          </a:solidFill>
                          <a:latin typeface="Arial"/>
                          <a:ea typeface="SimSun"/>
                          <a:cs typeface="Times New Roman"/>
                        </a:rPr>
                        <a:t>M.,</a:t>
                      </a:r>
                      <a:r>
                        <a:rPr lang="en-US" sz="1400" kern="100" dirty="0">
                          <a:solidFill>
                            <a:srgbClr val="000000"/>
                          </a:solidFill>
                          <a:latin typeface="Calibri"/>
                          <a:ea typeface="SimSun"/>
                          <a:cs typeface="Calibri"/>
                        </a:rPr>
                        <a:t> </a:t>
                      </a:r>
                      <a:r>
                        <a:rPr lang="en-US" sz="1400" kern="100" spc="5" dirty="0">
                          <a:solidFill>
                            <a:srgbClr val="000000"/>
                          </a:solidFill>
                          <a:latin typeface="Arial"/>
                          <a:ea typeface="SimSun"/>
                          <a:cs typeface="Times New Roman"/>
                        </a:rPr>
                        <a:t>Gaffney,</a:t>
                      </a:r>
                      <a:r>
                        <a:rPr lang="en-US" sz="1400" kern="100" dirty="0">
                          <a:solidFill>
                            <a:srgbClr val="000000"/>
                          </a:solidFill>
                          <a:latin typeface="Calibri"/>
                          <a:ea typeface="SimSun"/>
                          <a:cs typeface="Calibri"/>
                        </a:rPr>
                        <a:t> </a:t>
                      </a:r>
                      <a:r>
                        <a:rPr lang="en-US" sz="1400" kern="100" spc="-25" dirty="0">
                          <a:solidFill>
                            <a:srgbClr val="000000"/>
                          </a:solidFill>
                          <a:latin typeface="Arial"/>
                          <a:ea typeface="SimSun"/>
                          <a:cs typeface="Times New Roman"/>
                        </a:rPr>
                        <a:t>M.,</a:t>
                      </a:r>
                      <a:r>
                        <a:rPr lang="en-US" sz="1400" kern="100" dirty="0">
                          <a:solidFill>
                            <a:srgbClr val="000000"/>
                          </a:solidFill>
                          <a:latin typeface="Calibri"/>
                          <a:ea typeface="SimSun"/>
                          <a:cs typeface="Calibri"/>
                        </a:rPr>
                        <a:t> </a:t>
                      </a:r>
                      <a:r>
                        <a:rPr lang="en-US" sz="1400" kern="100" dirty="0">
                          <a:solidFill>
                            <a:srgbClr val="000000"/>
                          </a:solidFill>
                          <a:latin typeface="Arial"/>
                          <a:ea typeface="SimSun"/>
                          <a:cs typeface="Times New Roman"/>
                        </a:rPr>
                        <a:t>Gold,</a:t>
                      </a:r>
                      <a:r>
                        <a:rPr lang="en-US" sz="1400" kern="100" dirty="0">
                          <a:solidFill>
                            <a:srgbClr val="000000"/>
                          </a:solidFill>
                          <a:latin typeface="Calibri"/>
                          <a:ea typeface="SimSun"/>
                          <a:cs typeface="Calibri"/>
                        </a:rPr>
                        <a:t> </a:t>
                      </a:r>
                      <a:r>
                        <a:rPr lang="en-US" sz="1400" kern="100" spc="-25" dirty="0">
                          <a:solidFill>
                            <a:srgbClr val="000000"/>
                          </a:solidFill>
                          <a:latin typeface="Arial"/>
                          <a:ea typeface="SimSun"/>
                          <a:cs typeface="Times New Roman"/>
                        </a:rPr>
                        <a:t>M.,</a:t>
                      </a:r>
                      <a:r>
                        <a:rPr lang="en-US" sz="1400" kern="100" dirty="0">
                          <a:solidFill>
                            <a:srgbClr val="000000"/>
                          </a:solidFill>
                          <a:latin typeface="Calibri"/>
                          <a:ea typeface="SimSun"/>
                          <a:cs typeface="Calibri"/>
                        </a:rPr>
                        <a:t> </a:t>
                      </a:r>
                      <a:r>
                        <a:rPr lang="en-US" sz="1400" kern="100" spc="-40" dirty="0">
                          <a:solidFill>
                            <a:srgbClr val="000000"/>
                          </a:solidFill>
                          <a:latin typeface="Arial"/>
                          <a:ea typeface="SimSun"/>
                          <a:cs typeface="Times New Roman"/>
                        </a:rPr>
                        <a:t>&amp;</a:t>
                      </a:r>
                      <a:r>
                        <a:rPr lang="en-US" sz="1400" kern="100" dirty="0">
                          <a:solidFill>
                            <a:srgbClr val="000000"/>
                          </a:solidFill>
                          <a:latin typeface="Calibri"/>
                          <a:ea typeface="SimSun"/>
                          <a:cs typeface="Calibri"/>
                        </a:rPr>
                        <a:t> </a:t>
                      </a:r>
                      <a:r>
                        <a:rPr lang="en-US" sz="1400" kern="100" spc="5" dirty="0" err="1">
                          <a:solidFill>
                            <a:srgbClr val="000000"/>
                          </a:solidFill>
                          <a:latin typeface="Arial"/>
                          <a:ea typeface="SimSun"/>
                          <a:cs typeface="Times New Roman"/>
                        </a:rPr>
                        <a:t>Henaghan</a:t>
                      </a:r>
                      <a:r>
                        <a:rPr lang="en-US" sz="1400" kern="100" spc="5" dirty="0">
                          <a:solidFill>
                            <a:srgbClr val="000000"/>
                          </a:solidFill>
                          <a:latin typeface="Arial"/>
                          <a:ea typeface="SimSun"/>
                          <a:cs typeface="Times New Roman"/>
                        </a:rPr>
                        <a:t>,</a:t>
                      </a:r>
                      <a:endParaRPr lang="en-US" sz="1400" kern="100" dirty="0">
                        <a:latin typeface="Calibri"/>
                        <a:ea typeface="SimSun"/>
                        <a:cs typeface="Times New Roman"/>
                      </a:endParaRPr>
                    </a:p>
                    <a:p>
                      <a:pPr marL="516255" marR="0" algn="l">
                        <a:lnSpc>
                          <a:spcPct val="100000"/>
                        </a:lnSpc>
                        <a:spcBef>
                          <a:spcPts val="0"/>
                        </a:spcBef>
                        <a:spcAft>
                          <a:spcPts val="0"/>
                        </a:spcAft>
                      </a:pPr>
                      <a:r>
                        <a:rPr lang="en-US" sz="1400" kern="100" spc="-45" dirty="0">
                          <a:solidFill>
                            <a:srgbClr val="000000"/>
                          </a:solidFill>
                          <a:latin typeface="Arial"/>
                          <a:ea typeface="SimSun"/>
                          <a:cs typeface="Times New Roman"/>
                        </a:rPr>
                        <a:t>M.</a:t>
                      </a:r>
                      <a:r>
                        <a:rPr lang="en-US" sz="1400" kern="100" dirty="0">
                          <a:solidFill>
                            <a:srgbClr val="000000"/>
                          </a:solidFill>
                          <a:latin typeface="Calibri"/>
                          <a:ea typeface="SimSun"/>
                          <a:cs typeface="Calibri"/>
                        </a:rPr>
                        <a:t> </a:t>
                      </a:r>
                      <a:r>
                        <a:rPr lang="en-US" sz="1400" kern="100" dirty="0">
                          <a:solidFill>
                            <a:srgbClr val="000000"/>
                          </a:solidFill>
                          <a:latin typeface="Arial"/>
                          <a:ea typeface="SimSun"/>
                          <a:cs typeface="Times New Roman"/>
                        </a:rPr>
                        <a:t>(1997).</a:t>
                      </a:r>
                      <a:r>
                        <a:rPr lang="en-US" sz="1400" kern="100" spc="115" dirty="0">
                          <a:solidFill>
                            <a:srgbClr val="000000"/>
                          </a:solidFill>
                          <a:latin typeface="Calibri"/>
                          <a:ea typeface="SimSun"/>
                          <a:cs typeface="Calibri"/>
                        </a:rPr>
                        <a:t> </a:t>
                      </a:r>
                      <a:r>
                        <a:rPr lang="en-US" sz="1400" kern="100" dirty="0" err="1">
                          <a:solidFill>
                            <a:srgbClr val="000000"/>
                          </a:solidFill>
                          <a:latin typeface="Arial"/>
                          <a:ea typeface="SimSun"/>
                          <a:cs typeface="Times New Roman"/>
                        </a:rPr>
                        <a:t>iAccess</a:t>
                      </a:r>
                      <a:r>
                        <a:rPr lang="en-US" sz="1400" i="1" kern="100" spc="115" dirty="0">
                          <a:solidFill>
                            <a:srgbClr val="000000"/>
                          </a:solidFill>
                          <a:latin typeface="Calibri"/>
                          <a:ea typeface="SimSun"/>
                          <a:cs typeface="Calibri"/>
                        </a:rPr>
                        <a:t> </a:t>
                      </a:r>
                      <a:r>
                        <a:rPr lang="en-US" sz="1400" i="1" kern="100" spc="25" dirty="0">
                          <a:solidFill>
                            <a:srgbClr val="000000"/>
                          </a:solidFill>
                          <a:latin typeface="Arial"/>
                          <a:ea typeface="SimSun"/>
                          <a:cs typeface="Times New Roman"/>
                        </a:rPr>
                        <a:t>and</a:t>
                      </a:r>
                      <a:r>
                        <a:rPr lang="en-US" sz="1400" i="1" kern="100" spc="70" dirty="0">
                          <a:solidFill>
                            <a:srgbClr val="000000"/>
                          </a:solidFill>
                          <a:latin typeface="Calibri"/>
                          <a:ea typeface="SimSun"/>
                          <a:cs typeface="Calibri"/>
                        </a:rPr>
                        <a:t> </a:t>
                      </a:r>
                      <a:r>
                        <a:rPr lang="en-US" sz="1400" i="1" kern="100" spc="30" dirty="0">
                          <a:solidFill>
                            <a:srgbClr val="000000"/>
                          </a:solidFill>
                          <a:latin typeface="Arial"/>
                          <a:ea typeface="SimSun"/>
                          <a:cs typeface="Times New Roman"/>
                        </a:rPr>
                        <a:t>other</a:t>
                      </a:r>
                      <a:r>
                        <a:rPr lang="en-US" sz="1400" i="1" kern="100" spc="-20" dirty="0">
                          <a:solidFill>
                            <a:srgbClr val="000000"/>
                          </a:solidFill>
                          <a:latin typeface="Calibri"/>
                          <a:ea typeface="SimSun"/>
                          <a:cs typeface="Calibri"/>
                        </a:rPr>
                        <a:t> </a:t>
                      </a:r>
                      <a:r>
                        <a:rPr lang="en-US" sz="1400" i="1" kern="100" spc="20" dirty="0">
                          <a:solidFill>
                            <a:srgbClr val="000000"/>
                          </a:solidFill>
                          <a:latin typeface="Arial"/>
                          <a:ea typeface="SimSun"/>
                          <a:cs typeface="Times New Roman"/>
                        </a:rPr>
                        <a:t>post-separation</a:t>
                      </a:r>
                      <a:r>
                        <a:rPr lang="en-US" sz="1400" i="1" kern="100" spc="115" dirty="0">
                          <a:solidFill>
                            <a:srgbClr val="000000"/>
                          </a:solidFill>
                          <a:latin typeface="Calibri"/>
                          <a:ea typeface="SimSun"/>
                          <a:cs typeface="Calibri"/>
                        </a:rPr>
                        <a:t> </a:t>
                      </a:r>
                      <a:r>
                        <a:rPr lang="en-US" sz="1400" i="1" kern="100" spc="10" dirty="0">
                          <a:solidFill>
                            <a:srgbClr val="000000"/>
                          </a:solidFill>
                          <a:latin typeface="Arial"/>
                          <a:ea typeface="SimSun"/>
                          <a:cs typeface="Times New Roman"/>
                        </a:rPr>
                        <a:t>issues:</a:t>
                      </a:r>
                      <a:r>
                        <a:rPr lang="en-US" sz="1400" i="1" kern="100" spc="70" dirty="0">
                          <a:solidFill>
                            <a:srgbClr val="000000"/>
                          </a:solidFill>
                          <a:latin typeface="Calibri"/>
                          <a:ea typeface="SimSun"/>
                          <a:cs typeface="Calibri"/>
                        </a:rPr>
                        <a:t> </a:t>
                      </a:r>
                      <a:r>
                        <a:rPr lang="en-US" sz="1400" i="1" kern="100" dirty="0">
                          <a:solidFill>
                            <a:srgbClr val="000000"/>
                          </a:solidFill>
                          <a:latin typeface="Arial"/>
                          <a:ea typeface="SimSun"/>
                          <a:cs typeface="Times New Roman"/>
                        </a:rPr>
                        <a:t>A</a:t>
                      </a:r>
                      <a:r>
                        <a:rPr lang="en-US" sz="1400" i="1" kern="100" dirty="0">
                          <a:solidFill>
                            <a:srgbClr val="000000"/>
                          </a:solidFill>
                          <a:latin typeface="Calibri"/>
                          <a:ea typeface="SimSun"/>
                          <a:cs typeface="Calibri"/>
                        </a:rPr>
                        <a:t> </a:t>
                      </a:r>
                      <a:r>
                        <a:rPr lang="en-US" sz="1400" i="1" kern="100" spc="10" dirty="0" err="1">
                          <a:solidFill>
                            <a:srgbClr val="000000"/>
                          </a:solidFill>
                          <a:latin typeface="Arial"/>
                          <a:ea typeface="SimSun"/>
                          <a:cs typeface="Times New Roman"/>
                        </a:rPr>
                        <a:t>quaiitative</a:t>
                      </a:r>
                      <a:endParaRPr lang="en-US" sz="1400" kern="100" dirty="0">
                        <a:latin typeface="Calibri"/>
                        <a:ea typeface="SimSun"/>
                        <a:cs typeface="Times New Roman"/>
                      </a:endParaRPr>
                    </a:p>
                    <a:p>
                      <a:pPr marL="513080" marR="0" algn="l">
                        <a:lnSpc>
                          <a:spcPct val="100000"/>
                        </a:lnSpc>
                        <a:spcBef>
                          <a:spcPts val="0"/>
                        </a:spcBef>
                        <a:spcAft>
                          <a:spcPts val="0"/>
                        </a:spcAft>
                      </a:pPr>
                      <a:r>
                        <a:rPr lang="en-US" sz="1400" i="1" kern="100" spc="30" dirty="0">
                          <a:solidFill>
                            <a:srgbClr val="000000"/>
                          </a:solidFill>
                          <a:latin typeface="Arial"/>
                          <a:ea typeface="SimSun"/>
                          <a:cs typeface="Times New Roman"/>
                        </a:rPr>
                        <a:t>study</a:t>
                      </a:r>
                      <a:r>
                        <a:rPr lang="en-US" sz="1400" i="1" kern="100" spc="45" dirty="0">
                          <a:solidFill>
                            <a:srgbClr val="000000"/>
                          </a:solidFill>
                          <a:latin typeface="Calibri"/>
                          <a:ea typeface="SimSun"/>
                          <a:cs typeface="Calibri"/>
                        </a:rPr>
                        <a:t> </a:t>
                      </a:r>
                      <a:r>
                        <a:rPr lang="en-US" sz="1400" i="1" kern="100" spc="65" dirty="0">
                          <a:solidFill>
                            <a:srgbClr val="000000"/>
                          </a:solidFill>
                          <a:latin typeface="Arial"/>
                          <a:ea typeface="SimSun"/>
                          <a:cs typeface="Times New Roman"/>
                        </a:rPr>
                        <a:t>of</a:t>
                      </a:r>
                      <a:r>
                        <a:rPr lang="en-US" sz="1400" i="1" kern="100" dirty="0">
                          <a:solidFill>
                            <a:srgbClr val="000000"/>
                          </a:solidFill>
                          <a:latin typeface="Calibri"/>
                          <a:ea typeface="SimSun"/>
                          <a:cs typeface="Calibri"/>
                        </a:rPr>
                        <a:t> </a:t>
                      </a:r>
                      <a:r>
                        <a:rPr lang="en-US" sz="1400" i="1" kern="100" spc="5" dirty="0" err="1">
                          <a:solidFill>
                            <a:srgbClr val="000000"/>
                          </a:solidFill>
                          <a:latin typeface="Arial"/>
                          <a:ea typeface="SimSun"/>
                          <a:cs typeface="Times New Roman"/>
                        </a:rPr>
                        <a:t>chiidren's</a:t>
                      </a:r>
                      <a:r>
                        <a:rPr lang="en-US" sz="1400" i="1" kern="100" spc="5" dirty="0">
                          <a:solidFill>
                            <a:srgbClr val="000000"/>
                          </a:solidFill>
                          <a:latin typeface="Arial"/>
                          <a:ea typeface="SimSun"/>
                          <a:cs typeface="Times New Roman"/>
                        </a:rPr>
                        <a:t>,</a:t>
                      </a:r>
                      <a:r>
                        <a:rPr lang="en-US" sz="1400" i="1" kern="100" dirty="0">
                          <a:solidFill>
                            <a:srgbClr val="000000"/>
                          </a:solidFill>
                          <a:latin typeface="Calibri"/>
                          <a:ea typeface="SimSun"/>
                          <a:cs typeface="Calibri"/>
                        </a:rPr>
                        <a:t> </a:t>
                      </a:r>
                      <a:r>
                        <a:rPr lang="en-US" sz="1400" i="1" kern="100" spc="35" dirty="0">
                          <a:solidFill>
                            <a:srgbClr val="000000"/>
                          </a:solidFill>
                          <a:latin typeface="Arial"/>
                          <a:ea typeface="SimSun"/>
                          <a:cs typeface="Times New Roman"/>
                        </a:rPr>
                        <a:t>parents'</a:t>
                      </a:r>
                      <a:r>
                        <a:rPr lang="en-US" sz="1400" i="1" kern="100" spc="20" dirty="0">
                          <a:solidFill>
                            <a:srgbClr val="000000"/>
                          </a:solidFill>
                          <a:latin typeface="Calibri"/>
                          <a:ea typeface="SimSun"/>
                          <a:cs typeface="Calibri"/>
                        </a:rPr>
                        <a:t> </a:t>
                      </a:r>
                      <a:r>
                        <a:rPr lang="en-US" sz="1400" i="1" kern="100" spc="25" dirty="0">
                          <a:solidFill>
                            <a:srgbClr val="000000"/>
                          </a:solidFill>
                          <a:latin typeface="Arial"/>
                          <a:ea typeface="SimSun"/>
                          <a:cs typeface="Times New Roman"/>
                        </a:rPr>
                        <a:t>and</a:t>
                      </a:r>
                      <a:r>
                        <a:rPr lang="en-US" sz="1400" i="1" kern="100" spc="45" dirty="0">
                          <a:solidFill>
                            <a:srgbClr val="000000"/>
                          </a:solidFill>
                          <a:latin typeface="Calibri"/>
                          <a:ea typeface="SimSun"/>
                          <a:cs typeface="Calibri"/>
                        </a:rPr>
                        <a:t> </a:t>
                      </a:r>
                      <a:r>
                        <a:rPr lang="en-US" sz="1400" i="1" kern="100" spc="35" dirty="0" err="1">
                          <a:solidFill>
                            <a:srgbClr val="000000"/>
                          </a:solidFill>
                          <a:latin typeface="Arial"/>
                          <a:ea typeface="SimSun"/>
                          <a:cs typeface="Times New Roman"/>
                        </a:rPr>
                        <a:t>iawyers</a:t>
                      </a:r>
                      <a:r>
                        <a:rPr lang="en-US" sz="1400" i="1" kern="100" spc="35" dirty="0">
                          <a:solidFill>
                            <a:srgbClr val="000000"/>
                          </a:solidFill>
                          <a:latin typeface="Arial"/>
                          <a:ea typeface="SimSun"/>
                          <a:cs typeface="Times New Roman"/>
                        </a:rPr>
                        <a:t>'</a:t>
                      </a:r>
                      <a:r>
                        <a:rPr lang="en-US" sz="1400" i="1" kern="100" spc="70" dirty="0">
                          <a:solidFill>
                            <a:srgbClr val="000000"/>
                          </a:solidFill>
                          <a:latin typeface="Calibri"/>
                          <a:ea typeface="SimSun"/>
                          <a:cs typeface="Calibri"/>
                        </a:rPr>
                        <a:t> </a:t>
                      </a:r>
                      <a:r>
                        <a:rPr lang="en-US" sz="1400" i="1" kern="100" spc="-5" dirty="0">
                          <a:solidFill>
                            <a:srgbClr val="000000"/>
                          </a:solidFill>
                          <a:latin typeface="Arial"/>
                          <a:ea typeface="SimSun"/>
                          <a:cs typeface="Times New Roman"/>
                        </a:rPr>
                        <a:t>views.</a:t>
                      </a:r>
                      <a:r>
                        <a:rPr lang="en-US" sz="1400" kern="100" dirty="0">
                          <a:solidFill>
                            <a:srgbClr val="000000"/>
                          </a:solidFill>
                          <a:latin typeface="Calibri"/>
                          <a:ea typeface="SimSun"/>
                          <a:cs typeface="Calibri"/>
                        </a:rPr>
                        <a:t> </a:t>
                      </a:r>
                      <a:r>
                        <a:rPr lang="en-US" sz="1400" kern="100" spc="5" dirty="0">
                          <a:solidFill>
                            <a:srgbClr val="000000"/>
                          </a:solidFill>
                          <a:latin typeface="Arial"/>
                          <a:ea typeface="SimSun"/>
                          <a:cs typeface="Times New Roman"/>
                        </a:rPr>
                        <a:t>Dunedin,</a:t>
                      </a:r>
                      <a:r>
                        <a:rPr lang="en-US" sz="1400" kern="100" dirty="0">
                          <a:solidFill>
                            <a:srgbClr val="000000"/>
                          </a:solidFill>
                          <a:latin typeface="Calibri"/>
                          <a:ea typeface="SimSun"/>
                          <a:cs typeface="Calibri"/>
                        </a:rPr>
                        <a:t> </a:t>
                      </a:r>
                      <a:r>
                        <a:rPr lang="en-US" sz="1400" kern="100" dirty="0">
                          <a:solidFill>
                            <a:srgbClr val="000000"/>
                          </a:solidFill>
                          <a:latin typeface="Arial"/>
                          <a:ea typeface="SimSun"/>
                          <a:cs typeface="Times New Roman"/>
                        </a:rPr>
                        <a:t>New</a:t>
                      </a:r>
                      <a:endParaRPr lang="en-US" sz="1400" kern="100" dirty="0">
                        <a:latin typeface="Calibri"/>
                        <a:ea typeface="SimSun"/>
                        <a:cs typeface="Times New Roman"/>
                      </a:endParaRPr>
                    </a:p>
                    <a:p>
                      <a:pPr marL="510540" marR="0" algn="l">
                        <a:lnSpc>
                          <a:spcPct val="100000"/>
                        </a:lnSpc>
                        <a:spcBef>
                          <a:spcPts val="0"/>
                        </a:spcBef>
                        <a:spcAft>
                          <a:spcPts val="0"/>
                        </a:spcAft>
                      </a:pPr>
                      <a:r>
                        <a:rPr lang="en-US" sz="1400" kern="100" spc="10" dirty="0">
                          <a:solidFill>
                            <a:srgbClr val="000000"/>
                          </a:solidFill>
                          <a:latin typeface="Arial"/>
                          <a:ea typeface="SimSun"/>
                          <a:cs typeface="Times New Roman"/>
                        </a:rPr>
                        <a:t>Zealand:</a:t>
                      </a:r>
                      <a:r>
                        <a:rPr lang="en-US" sz="1400" kern="100" dirty="0">
                          <a:solidFill>
                            <a:srgbClr val="000000"/>
                          </a:solidFill>
                          <a:latin typeface="Calibri"/>
                          <a:ea typeface="SimSun"/>
                          <a:cs typeface="Calibri"/>
                        </a:rPr>
                        <a:t> </a:t>
                      </a:r>
                      <a:r>
                        <a:rPr lang="en-US" sz="1400" kern="100" spc="15" dirty="0">
                          <a:solidFill>
                            <a:srgbClr val="000000"/>
                          </a:solidFill>
                          <a:latin typeface="Arial"/>
                          <a:ea typeface="SimSun"/>
                          <a:cs typeface="Times New Roman"/>
                        </a:rPr>
                        <a:t>Children's</a:t>
                      </a:r>
                      <a:r>
                        <a:rPr lang="en-US" sz="1400" kern="100" dirty="0">
                          <a:solidFill>
                            <a:srgbClr val="000000"/>
                          </a:solidFill>
                          <a:latin typeface="Calibri"/>
                          <a:ea typeface="SimSun"/>
                          <a:cs typeface="Calibri"/>
                        </a:rPr>
                        <a:t> </a:t>
                      </a:r>
                      <a:r>
                        <a:rPr lang="en-US" sz="1400" kern="100" dirty="0">
                          <a:solidFill>
                            <a:srgbClr val="000000"/>
                          </a:solidFill>
                          <a:latin typeface="Arial"/>
                          <a:ea typeface="SimSun"/>
                          <a:cs typeface="Times New Roman"/>
                        </a:rPr>
                        <a:t>Issues</a:t>
                      </a:r>
                      <a:r>
                        <a:rPr lang="en-US" sz="1400" kern="100" dirty="0">
                          <a:solidFill>
                            <a:srgbClr val="000000"/>
                          </a:solidFill>
                          <a:latin typeface="Calibri"/>
                          <a:ea typeface="SimSun"/>
                          <a:cs typeface="Calibri"/>
                        </a:rPr>
                        <a:t> </a:t>
                      </a:r>
                      <a:r>
                        <a:rPr lang="en-US" sz="1400" kern="100" spc="5" dirty="0">
                          <a:solidFill>
                            <a:srgbClr val="000000"/>
                          </a:solidFill>
                          <a:latin typeface="Arial"/>
                          <a:ea typeface="SimSun"/>
                          <a:cs typeface="Times New Roman"/>
                        </a:rPr>
                        <a:t>Centre.</a:t>
                      </a:r>
                      <a:endParaRPr lang="en-US" sz="1400" kern="100" dirty="0">
                        <a:latin typeface="Calibri"/>
                        <a:ea typeface="SimSun"/>
                        <a:cs typeface="Times New Roman"/>
                      </a:endParaRPr>
                    </a:p>
                    <a:p>
                      <a:pPr marL="64770" marR="0" algn="l">
                        <a:lnSpc>
                          <a:spcPct val="100000"/>
                        </a:lnSpc>
                        <a:spcBef>
                          <a:spcPts val="0"/>
                        </a:spcBef>
                        <a:spcAft>
                          <a:spcPts val="0"/>
                        </a:spcAft>
                      </a:pPr>
                      <a:r>
                        <a:rPr lang="en-US" sz="1400" b="1" kern="100" spc="20" dirty="0">
                          <a:solidFill>
                            <a:srgbClr val="000000"/>
                          </a:solidFill>
                          <a:latin typeface="Arial"/>
                          <a:ea typeface="SimSun"/>
                          <a:cs typeface="Times New Roman"/>
                        </a:rPr>
                        <a:t>When</a:t>
                      </a:r>
                      <a:r>
                        <a:rPr lang="en-US" sz="1400" b="1" kern="100" dirty="0">
                          <a:solidFill>
                            <a:srgbClr val="000000"/>
                          </a:solidFill>
                          <a:latin typeface="Calibri"/>
                          <a:ea typeface="SimSun"/>
                          <a:cs typeface="Calibri"/>
                        </a:rPr>
                        <a:t> </a:t>
                      </a:r>
                      <a:r>
                        <a:rPr lang="en-US" sz="1400" b="1" kern="100" spc="-50" dirty="0">
                          <a:solidFill>
                            <a:srgbClr val="000000"/>
                          </a:solidFill>
                          <a:latin typeface="Arial"/>
                          <a:ea typeface="SimSun"/>
                          <a:cs typeface="Times New Roman"/>
                        </a:rPr>
                        <a:t>a</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reference</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has</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more</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than</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seven</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authors</a:t>
                      </a:r>
                      <a:r>
                        <a:rPr lang="en-US" sz="1400" b="1" kern="100" dirty="0">
                          <a:solidFill>
                            <a:srgbClr val="000000"/>
                          </a:solidFill>
                          <a:latin typeface="Calibri"/>
                          <a:ea typeface="SimSun"/>
                          <a:cs typeface="Calibri"/>
                        </a:rPr>
                        <a:t> </a:t>
                      </a:r>
                      <a:r>
                        <a:rPr lang="en-US" sz="1400" b="1" kern="100" dirty="0">
                          <a:solidFill>
                            <a:srgbClr val="000000"/>
                          </a:solidFill>
                          <a:latin typeface="Arial"/>
                          <a:ea typeface="SimSun"/>
                          <a:cs typeface="Times New Roman"/>
                        </a:rPr>
                        <a:t>spell</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out</a:t>
                      </a:r>
                      <a:r>
                        <a:rPr lang="en-US" sz="1400" b="1" kern="100" spc="9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the</a:t>
                      </a:r>
                      <a:r>
                        <a:rPr lang="en-US" sz="1400" b="1" kern="100" spc="115"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first</a:t>
                      </a:r>
                      <a:r>
                        <a:rPr lang="en-US" sz="1400" b="1" kern="100" spc="9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six</a:t>
                      </a:r>
                      <a:endParaRPr lang="en-US" sz="1400" kern="100" dirty="0">
                        <a:latin typeface="Calibri"/>
                        <a:ea typeface="SimSun"/>
                        <a:cs typeface="Times New Roman"/>
                      </a:endParaRPr>
                    </a:p>
                    <a:p>
                      <a:pPr marL="70485" marR="0" algn="l">
                        <a:lnSpc>
                          <a:spcPct val="100000"/>
                        </a:lnSpc>
                        <a:spcBef>
                          <a:spcPts val="0"/>
                        </a:spcBef>
                        <a:spcAft>
                          <a:spcPts val="0"/>
                        </a:spcAft>
                      </a:pPr>
                      <a:r>
                        <a:rPr lang="en-US" sz="1400" b="1" kern="100" dirty="0">
                          <a:solidFill>
                            <a:srgbClr val="000000"/>
                          </a:solidFill>
                          <a:latin typeface="Arial"/>
                          <a:ea typeface="SimSun"/>
                          <a:cs typeface="Times New Roman"/>
                        </a:rPr>
                        <a:t>and</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the</a:t>
                      </a:r>
                      <a:r>
                        <a:rPr lang="en-US" sz="1400" b="1" kern="100" spc="115"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final</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author's</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name</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separating</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them</a:t>
                      </a:r>
                      <a:r>
                        <a:rPr lang="en-US" sz="1400" b="1" kern="100" spc="115"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with</a:t>
                      </a:r>
                      <a:r>
                        <a:rPr lang="en-US" sz="1400" b="1" kern="100" dirty="0">
                          <a:solidFill>
                            <a:srgbClr val="000000"/>
                          </a:solidFill>
                          <a:latin typeface="Calibri"/>
                          <a:ea typeface="SimSun"/>
                          <a:cs typeface="Calibri"/>
                        </a:rPr>
                        <a:t> </a:t>
                      </a:r>
                      <a:r>
                        <a:rPr lang="en-US" sz="1400" b="1" kern="100" spc="-30" dirty="0">
                          <a:solidFill>
                            <a:srgbClr val="000000"/>
                          </a:solidFill>
                          <a:latin typeface="Arial"/>
                          <a:ea typeface="SimSun"/>
                          <a:cs typeface="Times New Roman"/>
                        </a:rPr>
                        <a:t>an</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ellipse.</a:t>
                      </a:r>
                      <a:endParaRPr lang="en-US" sz="1400" kern="100" dirty="0">
                        <a:latin typeface="Calibri"/>
                        <a:ea typeface="SimSun"/>
                        <a:cs typeface="Times New Roman"/>
                      </a:endParaRPr>
                    </a:p>
                    <a:p>
                      <a:pPr marL="70485" marR="0" algn="l">
                        <a:lnSpc>
                          <a:spcPct val="100000"/>
                        </a:lnSpc>
                        <a:spcBef>
                          <a:spcPts val="0"/>
                        </a:spcBef>
                        <a:spcAft>
                          <a:spcPts val="0"/>
                        </a:spcAft>
                      </a:pPr>
                      <a:r>
                        <a:rPr lang="en-US" sz="1400" kern="100" spc="5" dirty="0" err="1">
                          <a:solidFill>
                            <a:srgbClr val="000000"/>
                          </a:solidFill>
                          <a:latin typeface="Arial"/>
                          <a:ea typeface="SimSun"/>
                          <a:cs typeface="Times New Roman"/>
                        </a:rPr>
                        <a:t>Gloster</a:t>
                      </a:r>
                      <a:r>
                        <a:rPr lang="en-US" sz="1400" kern="100" spc="5" dirty="0">
                          <a:solidFill>
                            <a:srgbClr val="000000"/>
                          </a:solidFill>
                          <a:latin typeface="Arial"/>
                          <a:ea typeface="SimSun"/>
                          <a:cs typeface="Times New Roman"/>
                        </a:rPr>
                        <a:t>,</a:t>
                      </a:r>
                      <a:r>
                        <a:rPr lang="en-US" sz="1400" kern="100" dirty="0">
                          <a:solidFill>
                            <a:srgbClr val="000000"/>
                          </a:solidFill>
                          <a:latin typeface="Calibri"/>
                          <a:ea typeface="SimSun"/>
                          <a:cs typeface="Calibri"/>
                        </a:rPr>
                        <a:t> </a:t>
                      </a:r>
                      <a:r>
                        <a:rPr lang="en-US" sz="1400" kern="100" spc="-20" dirty="0">
                          <a:solidFill>
                            <a:srgbClr val="000000"/>
                          </a:solidFill>
                          <a:latin typeface="Arial"/>
                          <a:ea typeface="SimSun"/>
                          <a:cs typeface="Times New Roman"/>
                        </a:rPr>
                        <a:t>J.,</a:t>
                      </a:r>
                      <a:r>
                        <a:rPr lang="en-US" sz="1400" kern="100" dirty="0">
                          <a:solidFill>
                            <a:srgbClr val="000000"/>
                          </a:solidFill>
                          <a:latin typeface="Calibri"/>
                          <a:ea typeface="SimSun"/>
                          <a:cs typeface="Calibri"/>
                        </a:rPr>
                        <a:t> </a:t>
                      </a:r>
                      <a:r>
                        <a:rPr lang="en-US" sz="1400" kern="100" spc="5" dirty="0">
                          <a:solidFill>
                            <a:srgbClr val="000000"/>
                          </a:solidFill>
                          <a:latin typeface="Arial"/>
                          <a:ea typeface="SimSun"/>
                          <a:cs typeface="Times New Roman"/>
                        </a:rPr>
                        <a:t>Jones,</a:t>
                      </a:r>
                      <a:r>
                        <a:rPr lang="en-US" sz="1400" kern="10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A.,</a:t>
                      </a:r>
                      <a:r>
                        <a:rPr lang="en-US" sz="1400" kern="100" dirty="0">
                          <a:solidFill>
                            <a:srgbClr val="000000"/>
                          </a:solidFill>
                          <a:latin typeface="Calibri"/>
                          <a:ea typeface="SimSun"/>
                          <a:cs typeface="Calibri"/>
                        </a:rPr>
                        <a:t> </a:t>
                      </a:r>
                      <a:r>
                        <a:rPr lang="en-US" sz="1400" kern="100" spc="5" dirty="0" err="1">
                          <a:solidFill>
                            <a:srgbClr val="000000"/>
                          </a:solidFill>
                          <a:latin typeface="Arial"/>
                          <a:ea typeface="SimSun"/>
                          <a:cs typeface="Times New Roman"/>
                        </a:rPr>
                        <a:t>Redington</a:t>
                      </a:r>
                      <a:r>
                        <a:rPr lang="en-US" sz="1400" kern="100" spc="5" dirty="0">
                          <a:solidFill>
                            <a:srgbClr val="000000"/>
                          </a:solidFill>
                          <a:latin typeface="Arial"/>
                          <a:ea typeface="SimSun"/>
                          <a:cs typeface="Times New Roman"/>
                        </a:rPr>
                        <a:t>,</a:t>
                      </a:r>
                      <a:r>
                        <a:rPr lang="en-US" sz="1400" kern="10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A.,</a:t>
                      </a:r>
                      <a:r>
                        <a:rPr lang="en-US" sz="1400" kern="100" dirty="0">
                          <a:solidFill>
                            <a:srgbClr val="000000"/>
                          </a:solidFill>
                          <a:latin typeface="Calibri"/>
                          <a:ea typeface="SimSun"/>
                          <a:cs typeface="Calibri"/>
                        </a:rPr>
                        <a:t> </a:t>
                      </a:r>
                      <a:r>
                        <a:rPr lang="en-US" sz="1400" kern="100" dirty="0">
                          <a:solidFill>
                            <a:srgbClr val="000000"/>
                          </a:solidFill>
                          <a:latin typeface="Arial"/>
                          <a:ea typeface="SimSun"/>
                          <a:cs typeface="Times New Roman"/>
                        </a:rPr>
                        <a:t>Burgin,</a:t>
                      </a:r>
                      <a:r>
                        <a:rPr lang="en-US" sz="1400" kern="100" dirty="0">
                          <a:solidFill>
                            <a:srgbClr val="000000"/>
                          </a:solidFill>
                          <a:latin typeface="Calibri"/>
                          <a:ea typeface="SimSun"/>
                          <a:cs typeface="Calibri"/>
                        </a:rPr>
                        <a:t> </a:t>
                      </a:r>
                      <a:r>
                        <a:rPr lang="en-US" sz="1400" kern="100" spc="-35" dirty="0">
                          <a:solidFill>
                            <a:srgbClr val="000000"/>
                          </a:solidFill>
                          <a:latin typeface="Arial"/>
                          <a:ea typeface="SimSun"/>
                          <a:cs typeface="Times New Roman"/>
                        </a:rPr>
                        <a:t>L.,</a:t>
                      </a:r>
                      <a:r>
                        <a:rPr lang="en-US" sz="1400" kern="10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Sorensen,</a:t>
                      </a:r>
                      <a:r>
                        <a:rPr lang="en-US" sz="1400" kern="100" dirty="0">
                          <a:solidFill>
                            <a:srgbClr val="000000"/>
                          </a:solidFill>
                          <a:latin typeface="Calibri"/>
                          <a:ea typeface="SimSun"/>
                          <a:cs typeface="Calibri"/>
                        </a:rPr>
                        <a:t> </a:t>
                      </a:r>
                      <a:r>
                        <a:rPr lang="en-US" sz="1400" kern="100" spc="-30" dirty="0">
                          <a:solidFill>
                            <a:srgbClr val="000000"/>
                          </a:solidFill>
                          <a:latin typeface="Arial"/>
                          <a:ea typeface="SimSun"/>
                          <a:cs typeface="Times New Roman"/>
                        </a:rPr>
                        <a:t>J.</a:t>
                      </a:r>
                      <a:r>
                        <a:rPr lang="en-US" sz="1400" kern="100" dirty="0">
                          <a:solidFill>
                            <a:srgbClr val="000000"/>
                          </a:solidFill>
                          <a:latin typeface="Calibri"/>
                          <a:ea typeface="SimSun"/>
                          <a:cs typeface="Calibri"/>
                        </a:rPr>
                        <a:t> </a:t>
                      </a:r>
                      <a:r>
                        <a:rPr lang="en-US" sz="1400" kern="100" spc="-35" dirty="0">
                          <a:solidFill>
                            <a:srgbClr val="000000"/>
                          </a:solidFill>
                          <a:latin typeface="Arial"/>
                          <a:ea typeface="SimSun"/>
                          <a:cs typeface="Times New Roman"/>
                        </a:rPr>
                        <a:t>H.,</a:t>
                      </a:r>
                      <a:r>
                        <a:rPr lang="en-US" sz="1400" kern="100" dirty="0">
                          <a:solidFill>
                            <a:srgbClr val="000000"/>
                          </a:solidFill>
                          <a:latin typeface="Calibri"/>
                          <a:ea typeface="SimSun"/>
                          <a:cs typeface="Calibri"/>
                        </a:rPr>
                        <a:t> </a:t>
                      </a:r>
                      <a:r>
                        <a:rPr lang="en-US" sz="1400" kern="100" spc="5" dirty="0">
                          <a:solidFill>
                            <a:srgbClr val="000000"/>
                          </a:solidFill>
                          <a:latin typeface="Arial"/>
                          <a:ea typeface="SimSun"/>
                          <a:cs typeface="Times New Roman"/>
                        </a:rPr>
                        <a:t>Turner,</a:t>
                      </a:r>
                      <a:endParaRPr lang="en-US" sz="1400" kern="100" dirty="0">
                        <a:latin typeface="Calibri"/>
                        <a:ea typeface="SimSun"/>
                        <a:cs typeface="Times New Roman"/>
                      </a:endParaRPr>
                    </a:p>
                    <a:p>
                      <a:pPr marL="519430" marR="0" algn="l">
                        <a:lnSpc>
                          <a:spcPct val="100000"/>
                        </a:lnSpc>
                        <a:spcBef>
                          <a:spcPts val="0"/>
                        </a:spcBef>
                        <a:spcAft>
                          <a:spcPts val="0"/>
                        </a:spcAft>
                      </a:pPr>
                      <a:r>
                        <a:rPr lang="en-US" sz="1400" kern="100" dirty="0">
                          <a:solidFill>
                            <a:srgbClr val="000000"/>
                          </a:solidFill>
                          <a:latin typeface="Arial"/>
                          <a:ea typeface="SimSun"/>
                          <a:cs typeface="Times New Roman"/>
                        </a:rPr>
                        <a:t>R.....Paton,</a:t>
                      </a:r>
                      <a:r>
                        <a:rPr lang="en-US" sz="1400" kern="100" dirty="0">
                          <a:solidFill>
                            <a:srgbClr val="000000"/>
                          </a:solidFill>
                          <a:latin typeface="Calibri"/>
                          <a:ea typeface="SimSun"/>
                          <a:cs typeface="Calibri"/>
                        </a:rPr>
                        <a:t> </a:t>
                      </a:r>
                      <a:r>
                        <a:rPr lang="en-US" sz="1400" kern="100" spc="-60" dirty="0">
                          <a:solidFill>
                            <a:srgbClr val="000000"/>
                          </a:solidFill>
                          <a:latin typeface="Arial"/>
                          <a:ea typeface="SimSun"/>
                          <a:cs typeface="Times New Roman"/>
                        </a:rPr>
                        <a:t>D.</a:t>
                      </a:r>
                      <a:r>
                        <a:rPr lang="en-US" sz="1400" kern="100" dirty="0">
                          <a:solidFill>
                            <a:srgbClr val="000000"/>
                          </a:solidFill>
                          <a:latin typeface="Calibri"/>
                          <a:ea typeface="SimSun"/>
                          <a:cs typeface="Calibri"/>
                        </a:rPr>
                        <a:t> </a:t>
                      </a:r>
                      <a:r>
                        <a:rPr lang="en-US" sz="1400" kern="100" dirty="0">
                          <a:solidFill>
                            <a:srgbClr val="000000"/>
                          </a:solidFill>
                          <a:latin typeface="Arial"/>
                          <a:ea typeface="SimSun"/>
                          <a:cs typeface="Times New Roman"/>
                        </a:rPr>
                        <a:t>(2010).</a:t>
                      </a:r>
                      <a:r>
                        <a:rPr lang="en-US" sz="1400" i="1" kern="100" dirty="0">
                          <a:solidFill>
                            <a:srgbClr val="000000"/>
                          </a:solidFill>
                          <a:latin typeface="Calibri"/>
                          <a:ea typeface="SimSun"/>
                          <a:cs typeface="Calibri"/>
                        </a:rPr>
                        <a:t> </a:t>
                      </a:r>
                      <a:r>
                        <a:rPr lang="en-US" sz="1400" i="1" kern="100" dirty="0">
                          <a:solidFill>
                            <a:srgbClr val="000000"/>
                          </a:solidFill>
                          <a:latin typeface="Arial"/>
                          <a:ea typeface="SimSun"/>
                          <a:cs typeface="Times New Roman"/>
                        </a:rPr>
                        <a:t>A</a:t>
                      </a:r>
                      <a:r>
                        <a:rPr lang="en-US" sz="1400" i="1" kern="100" dirty="0">
                          <a:solidFill>
                            <a:srgbClr val="000000"/>
                          </a:solidFill>
                          <a:latin typeface="Calibri"/>
                          <a:ea typeface="SimSun"/>
                          <a:cs typeface="Calibri"/>
                        </a:rPr>
                        <a:t> </a:t>
                      </a:r>
                      <a:r>
                        <a:rPr lang="en-US" sz="1400" i="1" kern="100" spc="30" dirty="0">
                          <a:solidFill>
                            <a:srgbClr val="000000"/>
                          </a:solidFill>
                          <a:latin typeface="Arial"/>
                          <a:ea typeface="SimSun"/>
                          <a:cs typeface="Times New Roman"/>
                        </a:rPr>
                        <a:t>handbook</a:t>
                      </a:r>
                      <a:r>
                        <a:rPr lang="en-US" sz="1400" i="1" kern="100" spc="70" dirty="0">
                          <a:solidFill>
                            <a:srgbClr val="000000"/>
                          </a:solidFill>
                          <a:latin typeface="Calibri"/>
                          <a:ea typeface="SimSun"/>
                          <a:cs typeface="Calibri"/>
                        </a:rPr>
                        <a:t> </a:t>
                      </a:r>
                      <a:r>
                        <a:rPr lang="en-US" sz="1400" i="1" kern="100" spc="45" dirty="0" err="1">
                          <a:solidFill>
                            <a:srgbClr val="000000"/>
                          </a:solidFill>
                          <a:latin typeface="Arial"/>
                          <a:ea typeface="SimSun"/>
                          <a:cs typeface="Times New Roman"/>
                        </a:rPr>
                        <a:t>ofcriticai</a:t>
                      </a:r>
                      <a:r>
                        <a:rPr lang="en-US" sz="1400" i="1" kern="100" spc="70" dirty="0">
                          <a:solidFill>
                            <a:srgbClr val="000000"/>
                          </a:solidFill>
                          <a:latin typeface="Calibri"/>
                          <a:ea typeface="SimSun"/>
                          <a:cs typeface="Calibri"/>
                        </a:rPr>
                        <a:t> </a:t>
                      </a:r>
                      <a:r>
                        <a:rPr lang="en-US" sz="1400" i="1" kern="100" spc="25" dirty="0">
                          <a:solidFill>
                            <a:srgbClr val="000000"/>
                          </a:solidFill>
                          <a:latin typeface="Arial"/>
                          <a:ea typeface="SimSun"/>
                          <a:cs typeface="Times New Roman"/>
                        </a:rPr>
                        <a:t>approaches</a:t>
                      </a:r>
                      <a:r>
                        <a:rPr lang="en-US" sz="1400" i="1" kern="100" spc="115" dirty="0">
                          <a:solidFill>
                            <a:srgbClr val="000000"/>
                          </a:solidFill>
                          <a:latin typeface="Calibri"/>
                          <a:ea typeface="SimSun"/>
                          <a:cs typeface="Calibri"/>
                        </a:rPr>
                        <a:t> </a:t>
                      </a:r>
                      <a:r>
                        <a:rPr lang="en-US" sz="1400" i="1" kern="100" spc="-15" dirty="0">
                          <a:solidFill>
                            <a:srgbClr val="000000"/>
                          </a:solidFill>
                          <a:latin typeface="Arial"/>
                          <a:ea typeface="SimSun"/>
                          <a:cs typeface="Times New Roman"/>
                        </a:rPr>
                        <a:t>to</a:t>
                      </a:r>
                      <a:endParaRPr lang="en-US" sz="1400" kern="100" dirty="0">
                        <a:latin typeface="Calibri"/>
                        <a:ea typeface="SimSun"/>
                        <a:cs typeface="Times New Roman"/>
                      </a:endParaRPr>
                    </a:p>
                    <a:p>
                      <a:pPr marL="513080" marR="0" algn="l">
                        <a:lnSpc>
                          <a:spcPct val="100000"/>
                        </a:lnSpc>
                        <a:spcBef>
                          <a:spcPts val="0"/>
                        </a:spcBef>
                        <a:spcAft>
                          <a:spcPts val="0"/>
                        </a:spcAft>
                      </a:pPr>
                      <a:r>
                        <a:rPr lang="en-US" sz="1400" i="1" kern="100" spc="10" dirty="0">
                          <a:solidFill>
                            <a:srgbClr val="000000"/>
                          </a:solidFill>
                          <a:latin typeface="Arial"/>
                          <a:ea typeface="SimSun"/>
                          <a:cs typeface="Times New Roman"/>
                        </a:rPr>
                        <a:t>education.</a:t>
                      </a:r>
                      <a:r>
                        <a:rPr lang="en-US" sz="1400" kern="100" dirty="0">
                          <a:solidFill>
                            <a:srgbClr val="000000"/>
                          </a:solidFill>
                          <a:latin typeface="Calibri"/>
                          <a:ea typeface="SimSun"/>
                          <a:cs typeface="Calibri"/>
                        </a:rPr>
                        <a:t> </a:t>
                      </a:r>
                      <a:r>
                        <a:rPr lang="en-US" sz="1400" kern="100" spc="5" dirty="0">
                          <a:solidFill>
                            <a:srgbClr val="000000"/>
                          </a:solidFill>
                          <a:latin typeface="Arial"/>
                          <a:ea typeface="SimSun"/>
                          <a:cs typeface="Times New Roman"/>
                        </a:rPr>
                        <a:t>New</a:t>
                      </a:r>
                      <a:r>
                        <a:rPr lang="en-US" sz="1400" kern="100" spc="45" dirty="0">
                          <a:solidFill>
                            <a:srgbClr val="000000"/>
                          </a:solidFill>
                          <a:latin typeface="Calibri"/>
                          <a:ea typeface="SimSun"/>
                          <a:cs typeface="Calibri"/>
                        </a:rPr>
                        <a:t> </a:t>
                      </a:r>
                      <a:r>
                        <a:rPr lang="en-US" sz="1400" kern="100" spc="5" dirty="0">
                          <a:solidFill>
                            <a:srgbClr val="000000"/>
                          </a:solidFill>
                          <a:latin typeface="Arial"/>
                          <a:ea typeface="SimSun"/>
                          <a:cs typeface="Times New Roman"/>
                        </a:rPr>
                        <a:t>York,</a:t>
                      </a:r>
                      <a:r>
                        <a:rPr lang="en-US" sz="1400" kern="100" dirty="0">
                          <a:solidFill>
                            <a:srgbClr val="000000"/>
                          </a:solidFill>
                          <a:latin typeface="Calibri"/>
                          <a:ea typeface="SimSun"/>
                          <a:cs typeface="Calibri"/>
                        </a:rPr>
                        <a:t> </a:t>
                      </a:r>
                      <a:r>
                        <a:rPr lang="en-US" sz="1400" kern="100" spc="-30" dirty="0">
                          <a:solidFill>
                            <a:srgbClr val="000000"/>
                          </a:solidFill>
                          <a:latin typeface="Arial"/>
                          <a:ea typeface="SimSun"/>
                          <a:cs typeface="Times New Roman"/>
                        </a:rPr>
                        <a:t>NY:</a:t>
                      </a:r>
                      <a:r>
                        <a:rPr lang="en-US" sz="1400" kern="100" dirty="0">
                          <a:solidFill>
                            <a:srgbClr val="000000"/>
                          </a:solidFill>
                          <a:latin typeface="Calibri"/>
                          <a:ea typeface="SimSun"/>
                          <a:cs typeface="Calibri"/>
                        </a:rPr>
                        <a:t> </a:t>
                      </a:r>
                      <a:r>
                        <a:rPr lang="en-US" sz="1400" kern="100" spc="5" dirty="0">
                          <a:solidFill>
                            <a:srgbClr val="000000"/>
                          </a:solidFill>
                          <a:latin typeface="Arial"/>
                          <a:ea typeface="SimSun"/>
                          <a:cs typeface="Times New Roman"/>
                        </a:rPr>
                        <a:t>Oxford</a:t>
                      </a:r>
                      <a:r>
                        <a:rPr lang="en-US" sz="1400" kern="10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University</a:t>
                      </a:r>
                      <a:r>
                        <a:rPr lang="en-US" sz="1400" kern="100" dirty="0">
                          <a:solidFill>
                            <a:srgbClr val="000000"/>
                          </a:solidFill>
                          <a:latin typeface="Calibri"/>
                          <a:ea typeface="SimSun"/>
                          <a:cs typeface="Calibri"/>
                        </a:rPr>
                        <a:t> </a:t>
                      </a:r>
                      <a:r>
                        <a:rPr lang="en-US" sz="1400" kern="100" spc="-5" dirty="0">
                          <a:solidFill>
                            <a:srgbClr val="000000"/>
                          </a:solidFill>
                          <a:latin typeface="Arial"/>
                          <a:ea typeface="SimSun"/>
                          <a:cs typeface="Times New Roman"/>
                        </a:rPr>
                        <a:t>Press.</a:t>
                      </a:r>
                      <a:endParaRPr lang="en-US" sz="1400" kern="100" dirty="0">
                        <a:latin typeface="Calibri"/>
                        <a:ea typeface="SimSun"/>
                        <a:cs typeface="Times New Roman"/>
                      </a:endParaRPr>
                    </a:p>
                  </a:txBody>
                  <a:tcPr marL="0" marR="0" marT="0" marB="0"/>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Refernce</a:t>
            </a:r>
            <a:r>
              <a:rPr lang="en-US" dirty="0" smtClean="0"/>
              <a:t> of a Book (APA 6</a:t>
            </a:r>
            <a:r>
              <a:rPr lang="en-US" baseline="30000" dirty="0" smtClean="0"/>
              <a:t>th</a:t>
            </a:r>
            <a:r>
              <a:rPr lang="en-US" dirty="0" smtClean="0"/>
              <a:t> Edition)</a:t>
            </a:r>
            <a:endParaRPr lang="en-US" dirty="0"/>
          </a:p>
        </p:txBody>
      </p:sp>
      <p:graphicFrame>
        <p:nvGraphicFramePr>
          <p:cNvPr id="4" name="Content Placeholder 3"/>
          <p:cNvGraphicFramePr>
            <a:graphicFrameLocks noGrp="1"/>
          </p:cNvGraphicFramePr>
          <p:nvPr>
            <p:ph idx="1"/>
          </p:nvPr>
        </p:nvGraphicFramePr>
        <p:xfrm>
          <a:off x="457200" y="1600200"/>
          <a:ext cx="8077200" cy="3048000"/>
        </p:xfrm>
        <a:graphic>
          <a:graphicData uri="http://schemas.openxmlformats.org/drawingml/2006/table">
            <a:tbl>
              <a:tblPr firstRow="1" bandRow="1">
                <a:tableStyleId>{5C22544A-7EE6-4342-B048-85BDC9FD1C3A}</a:tableStyleId>
              </a:tblPr>
              <a:tblGrid>
                <a:gridCol w="1828800"/>
                <a:gridCol w="2819400"/>
                <a:gridCol w="3429000"/>
              </a:tblGrid>
              <a:tr h="1020220">
                <a:tc>
                  <a:txBody>
                    <a:bodyPr/>
                    <a:lstStyle/>
                    <a:p>
                      <a:endParaRPr lang="en-US" sz="2000" dirty="0"/>
                    </a:p>
                  </a:txBody>
                  <a:tcPr/>
                </a:tc>
                <a:tc>
                  <a:txBody>
                    <a:bodyPr/>
                    <a:lstStyle/>
                    <a:p>
                      <a:pPr marL="73660" marR="0" algn="l">
                        <a:lnSpc>
                          <a:spcPts val="1200"/>
                        </a:lnSpc>
                        <a:spcBef>
                          <a:spcPts val="0"/>
                        </a:spcBef>
                        <a:spcAft>
                          <a:spcPts val="0"/>
                        </a:spcAft>
                      </a:pPr>
                      <a:endParaRPr lang="en-US" sz="2000" kern="100" dirty="0">
                        <a:latin typeface="Calibri"/>
                        <a:ea typeface="SimSun"/>
                        <a:cs typeface="Times New Roman"/>
                      </a:endParaRPr>
                    </a:p>
                    <a:p>
                      <a:pPr marL="73660" marR="0" algn="l">
                        <a:lnSpc>
                          <a:spcPts val="1865"/>
                        </a:lnSpc>
                        <a:spcBef>
                          <a:spcPts val="0"/>
                        </a:spcBef>
                        <a:spcAft>
                          <a:spcPts val="0"/>
                        </a:spcAft>
                      </a:pPr>
                      <a:r>
                        <a:rPr lang="en-US" sz="2000" i="1" kern="100" spc="25" dirty="0">
                          <a:solidFill>
                            <a:srgbClr val="000000"/>
                          </a:solidFill>
                          <a:latin typeface="Arial"/>
                          <a:ea typeface="SimSun"/>
                          <a:cs typeface="Times New Roman"/>
                        </a:rPr>
                        <a:t>In-Text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c>
                  <a:txBody>
                    <a:bodyPr/>
                    <a:lstStyle/>
                    <a:p>
                      <a:pPr marL="70485" marR="0" algn="l">
                        <a:lnSpc>
                          <a:spcPts val="1200"/>
                        </a:lnSpc>
                        <a:spcBef>
                          <a:spcPts val="0"/>
                        </a:spcBef>
                        <a:spcAft>
                          <a:spcPts val="0"/>
                        </a:spcAft>
                      </a:pPr>
                      <a:endParaRPr lang="en-US" sz="2000" kern="100" dirty="0">
                        <a:latin typeface="Calibri"/>
                        <a:ea typeface="SimSun"/>
                        <a:cs typeface="Times New Roman"/>
                      </a:endParaRPr>
                    </a:p>
                    <a:p>
                      <a:pPr marL="70485" marR="0" algn="l">
                        <a:lnSpc>
                          <a:spcPts val="1865"/>
                        </a:lnSpc>
                        <a:spcBef>
                          <a:spcPts val="0"/>
                        </a:spcBef>
                        <a:spcAft>
                          <a:spcPts val="0"/>
                        </a:spcAft>
                      </a:pPr>
                      <a:r>
                        <a:rPr lang="en-US" sz="2000" i="1" kern="100" spc="25" dirty="0">
                          <a:solidFill>
                            <a:srgbClr val="000000"/>
                          </a:solidFill>
                          <a:latin typeface="Arial"/>
                          <a:ea typeface="SimSun"/>
                          <a:cs typeface="Times New Roman"/>
                        </a:rPr>
                        <a:t>Reference</a:t>
                      </a:r>
                      <a:r>
                        <a:rPr lang="en-US" sz="2000" i="1" kern="100" spc="80" dirty="0">
                          <a:solidFill>
                            <a:srgbClr val="000000"/>
                          </a:solidFill>
                          <a:latin typeface="Calibri"/>
                          <a:ea typeface="SimSun"/>
                          <a:cs typeface="Calibri"/>
                        </a:rPr>
                        <a:t> </a:t>
                      </a:r>
                      <a:r>
                        <a:rPr lang="en-US" sz="2000" i="1" kern="100" spc="60" dirty="0">
                          <a:solidFill>
                            <a:srgbClr val="000000"/>
                          </a:solidFill>
                          <a:latin typeface="Arial"/>
                          <a:ea typeface="SimSun"/>
                          <a:cs typeface="Times New Roman"/>
                        </a:rPr>
                        <a:t>List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r>
              <a:tr h="2027780">
                <a:tc>
                  <a:txBody>
                    <a:bodyPr/>
                    <a:lstStyle/>
                    <a:p>
                      <a:pPr marL="76835" marR="0" algn="l">
                        <a:lnSpc>
                          <a:spcPct val="100000"/>
                        </a:lnSpc>
                        <a:spcBef>
                          <a:spcPts val="0"/>
                        </a:spcBef>
                        <a:spcAft>
                          <a:spcPts val="0"/>
                        </a:spcAft>
                      </a:pPr>
                      <a:endParaRPr lang="en-US" sz="1400" kern="100" dirty="0">
                        <a:latin typeface="Calibri"/>
                        <a:ea typeface="SimSun"/>
                        <a:cs typeface="Times New Roman"/>
                      </a:endParaRPr>
                    </a:p>
                    <a:p>
                      <a:pPr marL="76835" marR="0" algn="l">
                        <a:lnSpc>
                          <a:spcPct val="100000"/>
                        </a:lnSpc>
                        <a:spcBef>
                          <a:spcPts val="0"/>
                        </a:spcBef>
                        <a:spcAft>
                          <a:spcPts val="0"/>
                        </a:spcAft>
                      </a:pPr>
                      <a:r>
                        <a:rPr lang="en-US" sz="1400" b="1" i="1" kern="100" spc="35" dirty="0">
                          <a:solidFill>
                            <a:srgbClr val="000000"/>
                          </a:solidFill>
                          <a:latin typeface="Arial"/>
                          <a:ea typeface="SimSun"/>
                          <a:cs typeface="Times New Roman"/>
                        </a:rPr>
                        <a:t>Corporate</a:t>
                      </a:r>
                      <a:r>
                        <a:rPr lang="en-US" sz="1400" b="1" i="1" kern="100" spc="115" dirty="0">
                          <a:solidFill>
                            <a:srgbClr val="000000"/>
                          </a:solidFill>
                          <a:latin typeface="Calibri"/>
                          <a:ea typeface="SimSun"/>
                          <a:cs typeface="Calibri"/>
                        </a:rPr>
                        <a:t> </a:t>
                      </a:r>
                      <a:r>
                        <a:rPr lang="en-US" sz="1400" b="1" i="1" kern="100" spc="60" dirty="0">
                          <a:solidFill>
                            <a:srgbClr val="000000"/>
                          </a:solidFill>
                          <a:latin typeface="Arial"/>
                          <a:ea typeface="SimSun"/>
                          <a:cs typeface="Times New Roman"/>
                        </a:rPr>
                        <a:t>author</a:t>
                      </a:r>
                      <a:endParaRPr lang="en-US" sz="1400" kern="100" dirty="0">
                        <a:latin typeface="Calibri"/>
                        <a:ea typeface="SimSun"/>
                        <a:cs typeface="Times New Roman"/>
                      </a:endParaRPr>
                    </a:p>
                    <a:p>
                      <a:pPr marL="73660" marR="0" algn="l">
                        <a:lnSpc>
                          <a:spcPct val="100000"/>
                        </a:lnSpc>
                        <a:spcBef>
                          <a:spcPts val="0"/>
                        </a:spcBef>
                        <a:spcAft>
                          <a:spcPts val="0"/>
                        </a:spcAft>
                      </a:pPr>
                      <a:r>
                        <a:rPr lang="en-US" sz="1400" b="1" i="1" kern="100" spc="60" dirty="0">
                          <a:solidFill>
                            <a:srgbClr val="000000"/>
                          </a:solidFill>
                          <a:latin typeface="Arial"/>
                          <a:ea typeface="SimSun"/>
                          <a:cs typeface="Times New Roman"/>
                        </a:rPr>
                        <a:t>and</a:t>
                      </a:r>
                      <a:r>
                        <a:rPr lang="en-US" sz="1400" b="1" i="1" kern="100" spc="70" dirty="0">
                          <a:solidFill>
                            <a:srgbClr val="000000"/>
                          </a:solidFill>
                          <a:latin typeface="Calibri"/>
                          <a:ea typeface="SimSun"/>
                          <a:cs typeface="Calibri"/>
                        </a:rPr>
                        <a:t> </a:t>
                      </a:r>
                      <a:r>
                        <a:rPr lang="en-US" sz="1400" b="1" i="1" kern="100" spc="40" dirty="0">
                          <a:solidFill>
                            <a:srgbClr val="000000"/>
                          </a:solidFill>
                          <a:latin typeface="Arial"/>
                          <a:ea typeface="SimSun"/>
                          <a:cs typeface="Times New Roman"/>
                        </a:rPr>
                        <a:t>corporate</a:t>
                      </a:r>
                      <a:endParaRPr lang="en-US" sz="1400" kern="100" dirty="0">
                        <a:latin typeface="Calibri"/>
                        <a:ea typeface="SimSun"/>
                        <a:cs typeface="Times New Roman"/>
                      </a:endParaRPr>
                    </a:p>
                    <a:p>
                      <a:pPr marL="73660" marR="0" algn="l">
                        <a:lnSpc>
                          <a:spcPct val="100000"/>
                        </a:lnSpc>
                        <a:spcBef>
                          <a:spcPts val="0"/>
                        </a:spcBef>
                        <a:spcAft>
                          <a:spcPts val="0"/>
                        </a:spcAft>
                      </a:pPr>
                      <a:r>
                        <a:rPr lang="en-US" sz="1400" b="1" i="1" kern="100" spc="60" dirty="0">
                          <a:solidFill>
                            <a:srgbClr val="000000"/>
                          </a:solidFill>
                          <a:latin typeface="Arial"/>
                          <a:ea typeface="SimSun"/>
                          <a:cs typeface="Times New Roman"/>
                        </a:rPr>
                        <a:t>author</a:t>
                      </a:r>
                      <a:r>
                        <a:rPr lang="en-US" sz="1400" b="1" i="1" kern="100" spc="70" dirty="0">
                          <a:solidFill>
                            <a:srgbClr val="000000"/>
                          </a:solidFill>
                          <a:latin typeface="Calibri"/>
                          <a:ea typeface="SimSun"/>
                          <a:cs typeface="Calibri"/>
                        </a:rPr>
                        <a:t> </a:t>
                      </a:r>
                      <a:r>
                        <a:rPr lang="en-US" sz="1400" b="1" i="1" kern="100" spc="-25" dirty="0">
                          <a:solidFill>
                            <a:srgbClr val="000000"/>
                          </a:solidFill>
                          <a:latin typeface="Arial"/>
                          <a:ea typeface="SimSun"/>
                          <a:cs typeface="Times New Roman"/>
                        </a:rPr>
                        <a:t>as</a:t>
                      </a:r>
                      <a:endParaRPr lang="en-US" sz="1400" kern="100" dirty="0">
                        <a:latin typeface="Calibri"/>
                        <a:ea typeface="SimSun"/>
                        <a:cs typeface="Times New Roman"/>
                      </a:endParaRPr>
                    </a:p>
                    <a:p>
                      <a:pPr marL="64770" marR="0" algn="l">
                        <a:lnSpc>
                          <a:spcPct val="100000"/>
                        </a:lnSpc>
                        <a:spcBef>
                          <a:spcPts val="0"/>
                        </a:spcBef>
                        <a:spcAft>
                          <a:spcPts val="0"/>
                        </a:spcAft>
                      </a:pPr>
                      <a:r>
                        <a:rPr lang="en-US" sz="1400" b="1" i="1" kern="100" spc="35" dirty="0">
                          <a:solidFill>
                            <a:srgbClr val="000000"/>
                          </a:solidFill>
                          <a:latin typeface="Arial"/>
                          <a:ea typeface="SimSun"/>
                          <a:cs typeface="Times New Roman"/>
                        </a:rPr>
                        <a:t>publisher</a:t>
                      </a:r>
                      <a:endParaRPr lang="en-US" sz="1400" kern="100" dirty="0">
                        <a:latin typeface="Calibri"/>
                        <a:ea typeface="SimSun"/>
                        <a:cs typeface="Times New Roman"/>
                      </a:endParaRPr>
                    </a:p>
                  </a:txBody>
                  <a:tcPr marL="0" marR="0" marT="0" marB="0"/>
                </a:tc>
                <a:tc>
                  <a:txBody>
                    <a:bodyPr/>
                    <a:lstStyle/>
                    <a:p>
                      <a:pPr marL="73660" marR="0" algn="l">
                        <a:lnSpc>
                          <a:spcPct val="100000"/>
                        </a:lnSpc>
                        <a:spcBef>
                          <a:spcPts val="0"/>
                        </a:spcBef>
                        <a:spcAft>
                          <a:spcPts val="0"/>
                        </a:spcAft>
                      </a:pPr>
                      <a:r>
                        <a:rPr lang="en-US" sz="1400" b="1" kern="100">
                          <a:solidFill>
                            <a:srgbClr val="000000"/>
                          </a:solidFill>
                          <a:latin typeface="Arial"/>
                          <a:ea typeface="SimSun"/>
                          <a:cs typeface="Times New Roman"/>
                        </a:rPr>
                        <a:t>If</a:t>
                      </a:r>
                      <a:r>
                        <a:rPr lang="en-US" sz="1400" b="1" kern="100" spc="45">
                          <a:solidFill>
                            <a:srgbClr val="000000"/>
                          </a:solidFill>
                          <a:latin typeface="Calibri"/>
                          <a:ea typeface="SimSun"/>
                          <a:cs typeface="Calibri"/>
                        </a:rPr>
                        <a:t> </a:t>
                      </a:r>
                      <a:r>
                        <a:rPr lang="en-US" sz="1400" b="1" kern="100" spc="15">
                          <a:solidFill>
                            <a:srgbClr val="000000"/>
                          </a:solidFill>
                          <a:latin typeface="Arial"/>
                          <a:ea typeface="SimSun"/>
                          <a:cs typeface="Times New Roman"/>
                        </a:rPr>
                        <a:t>these</a:t>
                      </a:r>
                      <a:r>
                        <a:rPr lang="en-US" sz="1400" b="1" kern="100">
                          <a:solidFill>
                            <a:srgbClr val="000000"/>
                          </a:solidFill>
                          <a:latin typeface="Calibri"/>
                          <a:ea typeface="SimSun"/>
                          <a:cs typeface="Calibri"/>
                        </a:rPr>
                        <a:t> </a:t>
                      </a:r>
                      <a:r>
                        <a:rPr lang="en-US" sz="1400" b="1" kern="100">
                          <a:solidFill>
                            <a:srgbClr val="000000"/>
                          </a:solidFill>
                          <a:latin typeface="Arial"/>
                          <a:ea typeface="SimSun"/>
                          <a:cs typeface="Times New Roman"/>
                        </a:rPr>
                        <a:t>are</a:t>
                      </a:r>
                      <a:r>
                        <a:rPr lang="en-US" sz="1400" b="1" kern="100">
                          <a:solidFill>
                            <a:srgbClr val="000000"/>
                          </a:solidFill>
                          <a:latin typeface="Calibri"/>
                          <a:ea typeface="SimSun"/>
                          <a:cs typeface="Calibri"/>
                        </a:rPr>
                        <a:t> </a:t>
                      </a:r>
                      <a:r>
                        <a:rPr lang="en-US" sz="1400" b="1" kern="100">
                          <a:solidFill>
                            <a:srgbClr val="000000"/>
                          </a:solidFill>
                          <a:latin typeface="Arial"/>
                          <a:ea typeface="SimSun"/>
                          <a:cs typeface="Times New Roman"/>
                        </a:rPr>
                        <a:t>long,</a:t>
                      </a:r>
                      <a:r>
                        <a:rPr lang="en-US" sz="1400" b="1" kern="100">
                          <a:solidFill>
                            <a:srgbClr val="000000"/>
                          </a:solidFill>
                          <a:latin typeface="Calibri"/>
                          <a:ea typeface="SimSun"/>
                          <a:cs typeface="Calibri"/>
                        </a:rPr>
                        <a:t> </a:t>
                      </a:r>
                      <a:r>
                        <a:rPr lang="en-US" sz="1400" b="1" kern="100" spc="20">
                          <a:solidFill>
                            <a:srgbClr val="000000"/>
                          </a:solidFill>
                          <a:latin typeface="Arial"/>
                          <a:ea typeface="SimSun"/>
                          <a:cs typeface="Times New Roman"/>
                        </a:rPr>
                        <a:t>they</a:t>
                      </a:r>
                      <a:r>
                        <a:rPr lang="en-US" sz="1400" b="1" kern="100">
                          <a:solidFill>
                            <a:srgbClr val="000000"/>
                          </a:solidFill>
                          <a:latin typeface="Calibri"/>
                          <a:ea typeface="SimSun"/>
                          <a:cs typeface="Calibri"/>
                        </a:rPr>
                        <a:t> </a:t>
                      </a:r>
                      <a:r>
                        <a:rPr lang="en-US" sz="1400" b="1" kern="100" spc="15">
                          <a:solidFill>
                            <a:srgbClr val="000000"/>
                          </a:solidFill>
                          <a:latin typeface="Arial"/>
                          <a:ea typeface="SimSun"/>
                          <a:cs typeface="Times New Roman"/>
                        </a:rPr>
                        <a:t>may</a:t>
                      </a:r>
                      <a:endParaRPr lang="en-US" sz="1400" kern="100">
                        <a:latin typeface="Calibri"/>
                        <a:ea typeface="SimSun"/>
                        <a:cs typeface="Times New Roman"/>
                      </a:endParaRPr>
                    </a:p>
                    <a:p>
                      <a:pPr marL="73660" marR="0" algn="l">
                        <a:lnSpc>
                          <a:spcPct val="100000"/>
                        </a:lnSpc>
                        <a:spcBef>
                          <a:spcPts val="0"/>
                        </a:spcBef>
                        <a:spcAft>
                          <a:spcPts val="0"/>
                        </a:spcAft>
                      </a:pPr>
                      <a:r>
                        <a:rPr lang="en-US" sz="1400" b="1" kern="100" spc="-15">
                          <a:solidFill>
                            <a:srgbClr val="000000"/>
                          </a:solidFill>
                          <a:latin typeface="Arial"/>
                          <a:ea typeface="SimSun"/>
                          <a:cs typeface="Times New Roman"/>
                        </a:rPr>
                        <a:t>be</a:t>
                      </a:r>
                      <a:r>
                        <a:rPr lang="en-US" sz="1400" b="1" kern="100" spc="115">
                          <a:solidFill>
                            <a:srgbClr val="000000"/>
                          </a:solidFill>
                          <a:latin typeface="Calibri"/>
                          <a:ea typeface="SimSun"/>
                          <a:cs typeface="Calibri"/>
                        </a:rPr>
                        <a:t> </a:t>
                      </a:r>
                      <a:r>
                        <a:rPr lang="en-US" sz="1400" b="1" kern="100" spc="10">
                          <a:solidFill>
                            <a:srgbClr val="000000"/>
                          </a:solidFill>
                          <a:latin typeface="Arial"/>
                          <a:ea typeface="SimSun"/>
                          <a:cs typeface="Times New Roman"/>
                        </a:rPr>
                        <a:t>spelled</a:t>
                      </a:r>
                      <a:r>
                        <a:rPr lang="en-US" sz="1400" b="1" kern="100">
                          <a:solidFill>
                            <a:srgbClr val="000000"/>
                          </a:solidFill>
                          <a:latin typeface="Calibri"/>
                          <a:ea typeface="SimSun"/>
                          <a:cs typeface="Calibri"/>
                        </a:rPr>
                        <a:t> </a:t>
                      </a:r>
                      <a:r>
                        <a:rPr lang="en-US" sz="1400" b="1" kern="100" spc="10">
                          <a:solidFill>
                            <a:srgbClr val="000000"/>
                          </a:solidFill>
                          <a:latin typeface="Arial"/>
                          <a:ea typeface="SimSun"/>
                          <a:cs typeface="Times New Roman"/>
                        </a:rPr>
                        <a:t>out</a:t>
                      </a:r>
                      <a:r>
                        <a:rPr lang="en-US" sz="1400" b="1" kern="100" spc="115">
                          <a:solidFill>
                            <a:srgbClr val="000000"/>
                          </a:solidFill>
                          <a:latin typeface="Calibri"/>
                          <a:ea typeface="SimSun"/>
                          <a:cs typeface="Calibri"/>
                        </a:rPr>
                        <a:t> </a:t>
                      </a:r>
                      <a:r>
                        <a:rPr lang="en-US" sz="1400" b="1" kern="100" spc="-40">
                          <a:solidFill>
                            <a:srgbClr val="000000"/>
                          </a:solidFill>
                          <a:latin typeface="Arial"/>
                          <a:ea typeface="SimSun"/>
                          <a:cs typeface="Times New Roman"/>
                        </a:rPr>
                        <a:t>in</a:t>
                      </a:r>
                      <a:r>
                        <a:rPr lang="en-US" sz="1400" b="1" kern="100">
                          <a:solidFill>
                            <a:srgbClr val="000000"/>
                          </a:solidFill>
                          <a:latin typeface="Calibri"/>
                          <a:ea typeface="SimSun"/>
                          <a:cs typeface="Calibri"/>
                        </a:rPr>
                        <a:t> </a:t>
                      </a:r>
                      <a:r>
                        <a:rPr lang="en-US" sz="1400" b="1" kern="100" spc="5">
                          <a:solidFill>
                            <a:srgbClr val="000000"/>
                          </a:solidFill>
                          <a:latin typeface="Arial"/>
                          <a:ea typeface="SimSun"/>
                          <a:cs typeface="Times New Roman"/>
                        </a:rPr>
                        <a:t>the</a:t>
                      </a:r>
                      <a:r>
                        <a:rPr lang="en-US" sz="1400" b="1" kern="100" spc="90">
                          <a:solidFill>
                            <a:srgbClr val="000000"/>
                          </a:solidFill>
                          <a:latin typeface="Calibri"/>
                          <a:ea typeface="SimSun"/>
                          <a:cs typeface="Calibri"/>
                        </a:rPr>
                        <a:t> </a:t>
                      </a:r>
                      <a:r>
                        <a:rPr lang="en-US" sz="1400" b="1" kern="100" spc="15">
                          <a:solidFill>
                            <a:srgbClr val="000000"/>
                          </a:solidFill>
                          <a:latin typeface="Arial"/>
                          <a:ea typeface="SimSun"/>
                          <a:cs typeface="Times New Roman"/>
                        </a:rPr>
                        <a:t>first</a:t>
                      </a:r>
                      <a:endParaRPr lang="en-US" sz="1400" kern="100">
                        <a:latin typeface="Calibri"/>
                        <a:ea typeface="SimSun"/>
                        <a:cs typeface="Times New Roman"/>
                      </a:endParaRPr>
                    </a:p>
                    <a:p>
                      <a:pPr marL="70485" marR="0" algn="l">
                        <a:lnSpc>
                          <a:spcPct val="100000"/>
                        </a:lnSpc>
                        <a:spcBef>
                          <a:spcPts val="0"/>
                        </a:spcBef>
                        <a:spcAft>
                          <a:spcPts val="0"/>
                        </a:spcAft>
                      </a:pPr>
                      <a:r>
                        <a:rPr lang="en-US" sz="1400" b="1" kern="100" spc="5">
                          <a:solidFill>
                            <a:srgbClr val="000000"/>
                          </a:solidFill>
                          <a:latin typeface="Arial"/>
                          <a:ea typeface="SimSun"/>
                          <a:cs typeface="Times New Roman"/>
                        </a:rPr>
                        <a:t>citation</a:t>
                      </a:r>
                      <a:r>
                        <a:rPr lang="en-US" sz="1400" b="1" kern="100">
                          <a:solidFill>
                            <a:srgbClr val="000000"/>
                          </a:solidFill>
                          <a:latin typeface="Calibri"/>
                          <a:ea typeface="SimSun"/>
                          <a:cs typeface="Calibri"/>
                        </a:rPr>
                        <a:t> </a:t>
                      </a:r>
                      <a:r>
                        <a:rPr lang="en-US" sz="1400" b="1" kern="100">
                          <a:solidFill>
                            <a:srgbClr val="000000"/>
                          </a:solidFill>
                          <a:latin typeface="Arial"/>
                          <a:ea typeface="SimSun"/>
                          <a:cs typeface="Times New Roman"/>
                        </a:rPr>
                        <a:t>and</a:t>
                      </a:r>
                      <a:r>
                        <a:rPr lang="en-US" sz="1400" b="1" kern="100">
                          <a:solidFill>
                            <a:srgbClr val="000000"/>
                          </a:solidFill>
                          <a:latin typeface="Calibri"/>
                          <a:ea typeface="SimSun"/>
                          <a:cs typeface="Calibri"/>
                        </a:rPr>
                        <a:t> </a:t>
                      </a:r>
                      <a:r>
                        <a:rPr lang="en-US" sz="1400" b="1" kern="100" spc="10">
                          <a:solidFill>
                            <a:srgbClr val="000000"/>
                          </a:solidFill>
                          <a:latin typeface="Arial"/>
                          <a:ea typeface="SimSun"/>
                          <a:cs typeface="Times New Roman"/>
                        </a:rPr>
                        <a:t>abbreviated</a:t>
                      </a:r>
                      <a:endParaRPr lang="en-US" sz="1400" kern="100">
                        <a:latin typeface="Calibri"/>
                        <a:ea typeface="SimSun"/>
                        <a:cs typeface="Times New Roman"/>
                      </a:endParaRPr>
                    </a:p>
                    <a:p>
                      <a:pPr marL="67945" marR="0" algn="l">
                        <a:lnSpc>
                          <a:spcPct val="100000"/>
                        </a:lnSpc>
                        <a:spcBef>
                          <a:spcPts val="0"/>
                        </a:spcBef>
                        <a:spcAft>
                          <a:spcPts val="0"/>
                        </a:spcAft>
                      </a:pPr>
                      <a:r>
                        <a:rPr lang="en-US" sz="1400" b="1" kern="100" spc="10">
                          <a:solidFill>
                            <a:srgbClr val="000000"/>
                          </a:solidFill>
                          <a:latin typeface="Arial"/>
                          <a:ea typeface="SimSun"/>
                          <a:cs typeface="Times New Roman"/>
                        </a:rPr>
                        <a:t>thereafter.</a:t>
                      </a:r>
                      <a:endParaRPr lang="en-US" sz="1400" kern="100">
                        <a:latin typeface="Calibri"/>
                        <a:ea typeface="SimSun"/>
                        <a:cs typeface="Times New Roman"/>
                      </a:endParaRPr>
                    </a:p>
                    <a:p>
                      <a:pPr marL="73660" marR="0" algn="l">
                        <a:lnSpc>
                          <a:spcPct val="100000"/>
                        </a:lnSpc>
                        <a:spcBef>
                          <a:spcPts val="0"/>
                        </a:spcBef>
                        <a:spcAft>
                          <a:spcPts val="0"/>
                        </a:spcAft>
                      </a:pPr>
                      <a:r>
                        <a:rPr lang="en-US" sz="1400" b="1" kern="100" spc="5">
                          <a:solidFill>
                            <a:srgbClr val="000000"/>
                          </a:solidFill>
                          <a:latin typeface="Arial"/>
                          <a:ea typeface="SimSun"/>
                          <a:cs typeface="Times New Roman"/>
                        </a:rPr>
                        <a:t>First</a:t>
                      </a:r>
                      <a:r>
                        <a:rPr lang="en-US" sz="1400" b="1" kern="100" spc="90">
                          <a:solidFill>
                            <a:srgbClr val="000000"/>
                          </a:solidFill>
                          <a:latin typeface="Calibri"/>
                          <a:ea typeface="SimSun"/>
                          <a:cs typeface="Calibri"/>
                        </a:rPr>
                        <a:t> </a:t>
                      </a:r>
                      <a:r>
                        <a:rPr lang="en-US" sz="1400" b="1" kern="100" spc="15">
                          <a:solidFill>
                            <a:srgbClr val="000000"/>
                          </a:solidFill>
                          <a:latin typeface="Arial"/>
                          <a:ea typeface="SimSun"/>
                          <a:cs typeface="Times New Roman"/>
                        </a:rPr>
                        <a:t>text</a:t>
                      </a:r>
                      <a:r>
                        <a:rPr lang="en-US" sz="1400" b="1" kern="100" spc="115">
                          <a:solidFill>
                            <a:srgbClr val="000000"/>
                          </a:solidFill>
                          <a:latin typeface="Calibri"/>
                          <a:ea typeface="SimSun"/>
                          <a:cs typeface="Calibri"/>
                        </a:rPr>
                        <a:t> </a:t>
                      </a:r>
                      <a:r>
                        <a:rPr lang="en-US" sz="1400" b="1" kern="100" spc="5">
                          <a:solidFill>
                            <a:srgbClr val="000000"/>
                          </a:solidFill>
                          <a:latin typeface="Arial"/>
                          <a:ea typeface="SimSun"/>
                          <a:cs typeface="Times New Roman"/>
                        </a:rPr>
                        <a:t>citation:</a:t>
                      </a:r>
                      <a:endParaRPr lang="en-US" sz="1400" kern="100">
                        <a:latin typeface="Calibri"/>
                        <a:ea typeface="SimSun"/>
                        <a:cs typeface="Times New Roman"/>
                      </a:endParaRPr>
                    </a:p>
                    <a:p>
                      <a:pPr marL="73660" marR="0" algn="l">
                        <a:lnSpc>
                          <a:spcPct val="100000"/>
                        </a:lnSpc>
                        <a:spcBef>
                          <a:spcPts val="0"/>
                        </a:spcBef>
                        <a:spcAft>
                          <a:spcPts val="0"/>
                        </a:spcAft>
                      </a:pPr>
                      <a:r>
                        <a:rPr lang="en-US" sz="1400" kern="100" spc="10">
                          <a:solidFill>
                            <a:srgbClr val="000000"/>
                          </a:solidFill>
                          <a:latin typeface="Arial"/>
                          <a:ea typeface="SimSun"/>
                          <a:cs typeface="Times New Roman"/>
                        </a:rPr>
                        <a:t>(American</a:t>
                      </a:r>
                      <a:r>
                        <a:rPr lang="en-US" sz="1400" kern="100">
                          <a:solidFill>
                            <a:srgbClr val="000000"/>
                          </a:solidFill>
                          <a:latin typeface="Calibri"/>
                          <a:ea typeface="SimSun"/>
                          <a:cs typeface="Calibri"/>
                        </a:rPr>
                        <a:t> </a:t>
                      </a:r>
                      <a:r>
                        <a:rPr lang="en-US" sz="1400" kern="100" spc="10">
                          <a:solidFill>
                            <a:srgbClr val="000000"/>
                          </a:solidFill>
                          <a:latin typeface="Arial"/>
                          <a:ea typeface="SimSun"/>
                          <a:cs typeface="Times New Roman"/>
                        </a:rPr>
                        <a:t>Psychological</a:t>
                      </a:r>
                      <a:endParaRPr lang="en-US" sz="1400" kern="100">
                        <a:latin typeface="Calibri"/>
                        <a:ea typeface="SimSun"/>
                        <a:cs typeface="Times New Roman"/>
                      </a:endParaRPr>
                    </a:p>
                    <a:p>
                      <a:pPr marL="64770" marR="0" algn="l">
                        <a:lnSpc>
                          <a:spcPct val="100000"/>
                        </a:lnSpc>
                        <a:spcBef>
                          <a:spcPts val="0"/>
                        </a:spcBef>
                        <a:spcAft>
                          <a:spcPts val="0"/>
                        </a:spcAft>
                      </a:pPr>
                      <a:r>
                        <a:rPr lang="en-US" sz="1400" kern="100" spc="15">
                          <a:solidFill>
                            <a:srgbClr val="000000"/>
                          </a:solidFill>
                          <a:latin typeface="Arial"/>
                          <a:ea typeface="SimSun"/>
                          <a:cs typeface="Times New Roman"/>
                        </a:rPr>
                        <a:t>Association</a:t>
                      </a:r>
                      <a:r>
                        <a:rPr lang="en-US" sz="1400" kern="100">
                          <a:solidFill>
                            <a:srgbClr val="000000"/>
                          </a:solidFill>
                          <a:latin typeface="Calibri"/>
                          <a:ea typeface="SimSun"/>
                          <a:cs typeface="Calibri"/>
                        </a:rPr>
                        <a:t> </a:t>
                      </a:r>
                      <a:r>
                        <a:rPr lang="en-US" sz="1400" kern="100">
                          <a:solidFill>
                            <a:srgbClr val="000000"/>
                          </a:solidFill>
                          <a:latin typeface="Arial"/>
                          <a:ea typeface="SimSun"/>
                          <a:cs typeface="Times New Roman"/>
                        </a:rPr>
                        <a:t>[APA],</a:t>
                      </a:r>
                      <a:r>
                        <a:rPr lang="en-US" sz="1400" kern="100">
                          <a:solidFill>
                            <a:srgbClr val="000000"/>
                          </a:solidFill>
                          <a:latin typeface="Calibri"/>
                          <a:ea typeface="SimSun"/>
                          <a:cs typeface="Calibri"/>
                        </a:rPr>
                        <a:t> </a:t>
                      </a:r>
                      <a:r>
                        <a:rPr lang="en-US" sz="1400" kern="100" spc="15">
                          <a:solidFill>
                            <a:srgbClr val="000000"/>
                          </a:solidFill>
                          <a:latin typeface="Arial"/>
                          <a:ea typeface="SimSun"/>
                          <a:cs typeface="Times New Roman"/>
                        </a:rPr>
                        <a:t>2009)</a:t>
                      </a:r>
                      <a:endParaRPr lang="en-US" sz="1400" kern="100">
                        <a:latin typeface="Calibri"/>
                        <a:ea typeface="SimSun"/>
                        <a:cs typeface="Times New Roman"/>
                      </a:endParaRPr>
                    </a:p>
                    <a:p>
                      <a:pPr marL="70485" marR="0" algn="l">
                        <a:lnSpc>
                          <a:spcPct val="100000"/>
                        </a:lnSpc>
                        <a:spcBef>
                          <a:spcPts val="0"/>
                        </a:spcBef>
                        <a:spcAft>
                          <a:spcPts val="0"/>
                        </a:spcAft>
                      </a:pPr>
                      <a:r>
                        <a:rPr lang="en-US" sz="1400" b="1" kern="100" spc="25">
                          <a:solidFill>
                            <a:srgbClr val="000000"/>
                          </a:solidFill>
                          <a:latin typeface="Arial"/>
                          <a:ea typeface="SimSun"/>
                          <a:cs typeface="Times New Roman"/>
                        </a:rPr>
                        <a:t>Subsequent</a:t>
                      </a:r>
                      <a:r>
                        <a:rPr lang="en-US" sz="1400" b="1" kern="100" spc="90">
                          <a:solidFill>
                            <a:srgbClr val="000000"/>
                          </a:solidFill>
                          <a:latin typeface="Calibri"/>
                          <a:ea typeface="SimSun"/>
                          <a:cs typeface="Calibri"/>
                        </a:rPr>
                        <a:t> </a:t>
                      </a:r>
                      <a:r>
                        <a:rPr lang="en-US" sz="1400" b="1" kern="100" spc="15">
                          <a:solidFill>
                            <a:srgbClr val="000000"/>
                          </a:solidFill>
                          <a:latin typeface="Arial"/>
                          <a:ea typeface="SimSun"/>
                          <a:cs typeface="Times New Roman"/>
                        </a:rPr>
                        <a:t>text</a:t>
                      </a:r>
                      <a:r>
                        <a:rPr lang="en-US" sz="1400" b="1" kern="100" spc="115">
                          <a:solidFill>
                            <a:srgbClr val="000000"/>
                          </a:solidFill>
                          <a:latin typeface="Calibri"/>
                          <a:ea typeface="SimSun"/>
                          <a:cs typeface="Calibri"/>
                        </a:rPr>
                        <a:t> </a:t>
                      </a:r>
                      <a:r>
                        <a:rPr lang="en-US" sz="1400" b="1" kern="100" spc="5">
                          <a:solidFill>
                            <a:srgbClr val="000000"/>
                          </a:solidFill>
                          <a:latin typeface="Arial"/>
                          <a:ea typeface="SimSun"/>
                          <a:cs typeface="Times New Roman"/>
                        </a:rPr>
                        <a:t>citations:</a:t>
                      </a:r>
                      <a:endParaRPr lang="en-US" sz="1400" kern="100">
                        <a:latin typeface="Calibri"/>
                        <a:ea typeface="SimSun"/>
                        <a:cs typeface="Times New Roman"/>
                      </a:endParaRPr>
                    </a:p>
                    <a:p>
                      <a:pPr marL="73660" marR="0" algn="l">
                        <a:lnSpc>
                          <a:spcPct val="100000"/>
                        </a:lnSpc>
                        <a:spcBef>
                          <a:spcPts val="0"/>
                        </a:spcBef>
                        <a:spcAft>
                          <a:spcPts val="0"/>
                        </a:spcAft>
                      </a:pPr>
                      <a:r>
                        <a:rPr lang="en-US" sz="1400" kern="100">
                          <a:solidFill>
                            <a:srgbClr val="000000"/>
                          </a:solidFill>
                          <a:latin typeface="Arial"/>
                          <a:ea typeface="SimSun"/>
                          <a:cs typeface="Times New Roman"/>
                        </a:rPr>
                        <a:t>(APA,</a:t>
                      </a:r>
                      <a:r>
                        <a:rPr lang="en-US" sz="1400" kern="100">
                          <a:solidFill>
                            <a:srgbClr val="000000"/>
                          </a:solidFill>
                          <a:latin typeface="Calibri"/>
                          <a:ea typeface="SimSun"/>
                          <a:cs typeface="Calibri"/>
                        </a:rPr>
                        <a:t> </a:t>
                      </a:r>
                      <a:r>
                        <a:rPr lang="en-US" sz="1400" kern="100" spc="15">
                          <a:solidFill>
                            <a:srgbClr val="000000"/>
                          </a:solidFill>
                          <a:latin typeface="Arial"/>
                          <a:ea typeface="SimSun"/>
                          <a:cs typeface="Times New Roman"/>
                        </a:rPr>
                        <a:t>2009)</a:t>
                      </a:r>
                      <a:endParaRPr lang="en-US" sz="1400" kern="100">
                        <a:latin typeface="Calibri"/>
                        <a:ea typeface="SimSun"/>
                        <a:cs typeface="Times New Roman"/>
                      </a:endParaRPr>
                    </a:p>
                  </a:txBody>
                  <a:tcPr marL="0" marR="0" marT="0" marB="0"/>
                </a:tc>
                <a:tc>
                  <a:txBody>
                    <a:bodyPr/>
                    <a:lstStyle/>
                    <a:p>
                      <a:pPr marL="64770" marR="0" algn="l">
                        <a:lnSpc>
                          <a:spcPct val="100000"/>
                        </a:lnSpc>
                        <a:spcBef>
                          <a:spcPts val="0"/>
                        </a:spcBef>
                        <a:spcAft>
                          <a:spcPts val="0"/>
                        </a:spcAft>
                      </a:pPr>
                      <a:r>
                        <a:rPr lang="en-US" sz="1400" kern="100" spc="20" dirty="0">
                          <a:solidFill>
                            <a:srgbClr val="000000"/>
                          </a:solidFill>
                          <a:latin typeface="Arial"/>
                          <a:ea typeface="SimSun"/>
                          <a:cs typeface="Times New Roman"/>
                        </a:rPr>
                        <a:t>American</a:t>
                      </a:r>
                      <a:r>
                        <a:rPr lang="en-US" sz="1400" kern="10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Psychological</a:t>
                      </a:r>
                      <a:r>
                        <a:rPr lang="en-US" sz="1400" kern="100" dirty="0">
                          <a:solidFill>
                            <a:srgbClr val="000000"/>
                          </a:solidFill>
                          <a:latin typeface="Calibri"/>
                          <a:ea typeface="SimSun"/>
                          <a:cs typeface="Calibri"/>
                        </a:rPr>
                        <a:t> </a:t>
                      </a:r>
                      <a:r>
                        <a:rPr lang="en-US" sz="1400" kern="100" spc="15" dirty="0">
                          <a:solidFill>
                            <a:srgbClr val="000000"/>
                          </a:solidFill>
                          <a:latin typeface="Arial"/>
                          <a:ea typeface="SimSun"/>
                          <a:cs typeface="Times New Roman"/>
                        </a:rPr>
                        <a:t>Association.</a:t>
                      </a:r>
                      <a:r>
                        <a:rPr lang="en-US" sz="1400" kern="100" dirty="0">
                          <a:solidFill>
                            <a:srgbClr val="000000"/>
                          </a:solidFill>
                          <a:latin typeface="Calibri"/>
                          <a:ea typeface="SimSun"/>
                          <a:cs typeface="Calibri"/>
                        </a:rPr>
                        <a:t> </a:t>
                      </a:r>
                      <a:r>
                        <a:rPr lang="en-US" sz="1400" kern="100" dirty="0">
                          <a:solidFill>
                            <a:srgbClr val="000000"/>
                          </a:solidFill>
                          <a:latin typeface="Arial"/>
                          <a:ea typeface="SimSun"/>
                          <a:cs typeface="Times New Roman"/>
                        </a:rPr>
                        <a:t>(2009).</a:t>
                      </a:r>
                      <a:r>
                        <a:rPr lang="en-US" sz="1400" i="1" kern="100" dirty="0">
                          <a:solidFill>
                            <a:srgbClr val="000000"/>
                          </a:solidFill>
                          <a:latin typeface="Calibri"/>
                          <a:ea typeface="SimSun"/>
                          <a:cs typeface="Calibri"/>
                        </a:rPr>
                        <a:t> </a:t>
                      </a:r>
                      <a:r>
                        <a:rPr lang="en-US" sz="1400" i="1" kern="100" spc="10" dirty="0" err="1">
                          <a:solidFill>
                            <a:srgbClr val="000000"/>
                          </a:solidFill>
                          <a:latin typeface="Arial"/>
                          <a:ea typeface="SimSun"/>
                          <a:cs typeface="Times New Roman"/>
                        </a:rPr>
                        <a:t>Pubiication</a:t>
                      </a:r>
                      <a:r>
                        <a:rPr lang="en-US" sz="1400" i="1" kern="100" dirty="0">
                          <a:solidFill>
                            <a:srgbClr val="000000"/>
                          </a:solidFill>
                          <a:latin typeface="Calibri"/>
                          <a:ea typeface="SimSun"/>
                          <a:cs typeface="Calibri"/>
                        </a:rPr>
                        <a:t> </a:t>
                      </a:r>
                      <a:r>
                        <a:rPr lang="en-US" sz="1400" i="1" kern="100" spc="25" dirty="0" err="1">
                          <a:solidFill>
                            <a:srgbClr val="000000"/>
                          </a:solidFill>
                          <a:latin typeface="Arial"/>
                          <a:ea typeface="SimSun"/>
                          <a:cs typeface="Times New Roman"/>
                        </a:rPr>
                        <a:t>manuai</a:t>
                      </a:r>
                      <a:r>
                        <a:rPr lang="en-US" sz="1400" i="1" kern="100" spc="70" dirty="0">
                          <a:solidFill>
                            <a:srgbClr val="000000"/>
                          </a:solidFill>
                          <a:latin typeface="Calibri"/>
                          <a:ea typeface="SimSun"/>
                          <a:cs typeface="Calibri"/>
                        </a:rPr>
                        <a:t> </a:t>
                      </a:r>
                      <a:r>
                        <a:rPr lang="en-US" sz="1400" i="1" kern="100" spc="65" dirty="0">
                          <a:solidFill>
                            <a:srgbClr val="000000"/>
                          </a:solidFill>
                          <a:latin typeface="Arial"/>
                          <a:ea typeface="SimSun"/>
                          <a:cs typeface="Times New Roman"/>
                        </a:rPr>
                        <a:t>of</a:t>
                      </a:r>
                      <a:r>
                        <a:rPr lang="en-US" sz="1400" i="1" kern="100" dirty="0">
                          <a:solidFill>
                            <a:srgbClr val="000000"/>
                          </a:solidFill>
                          <a:latin typeface="Calibri"/>
                          <a:ea typeface="SimSun"/>
                          <a:cs typeface="Calibri"/>
                        </a:rPr>
                        <a:t> </a:t>
                      </a:r>
                      <a:r>
                        <a:rPr lang="en-US" sz="1400" i="1" kern="100" spc="-10" dirty="0">
                          <a:solidFill>
                            <a:srgbClr val="000000"/>
                          </a:solidFill>
                          <a:latin typeface="Arial"/>
                          <a:ea typeface="SimSun"/>
                          <a:cs typeface="Times New Roman"/>
                        </a:rPr>
                        <a:t>the</a:t>
                      </a:r>
                      <a:endParaRPr lang="en-US" sz="1400" kern="100" dirty="0">
                        <a:latin typeface="Calibri"/>
                        <a:ea typeface="SimSun"/>
                        <a:cs typeface="Times New Roman"/>
                      </a:endParaRPr>
                    </a:p>
                    <a:p>
                      <a:pPr marL="504190" marR="0" algn="l">
                        <a:lnSpc>
                          <a:spcPct val="100000"/>
                        </a:lnSpc>
                        <a:spcBef>
                          <a:spcPts val="0"/>
                        </a:spcBef>
                        <a:spcAft>
                          <a:spcPts val="0"/>
                        </a:spcAft>
                      </a:pPr>
                      <a:r>
                        <a:rPr lang="en-US" sz="1400" i="1" kern="100" spc="30" dirty="0">
                          <a:solidFill>
                            <a:srgbClr val="000000"/>
                          </a:solidFill>
                          <a:latin typeface="Arial"/>
                          <a:ea typeface="SimSun"/>
                          <a:cs typeface="Times New Roman"/>
                        </a:rPr>
                        <a:t>American</a:t>
                      </a:r>
                      <a:r>
                        <a:rPr lang="en-US" sz="1400" i="1" kern="100" dirty="0">
                          <a:solidFill>
                            <a:srgbClr val="000000"/>
                          </a:solidFill>
                          <a:latin typeface="Calibri"/>
                          <a:ea typeface="SimSun"/>
                          <a:cs typeface="Calibri"/>
                        </a:rPr>
                        <a:t> </a:t>
                      </a:r>
                      <a:r>
                        <a:rPr lang="en-US" sz="1400" i="1" kern="100" spc="25" dirty="0">
                          <a:solidFill>
                            <a:srgbClr val="000000"/>
                          </a:solidFill>
                          <a:latin typeface="Arial"/>
                          <a:ea typeface="SimSun"/>
                          <a:cs typeface="Times New Roman"/>
                        </a:rPr>
                        <a:t>Psychological</a:t>
                      </a:r>
                      <a:r>
                        <a:rPr lang="en-US" sz="1400" i="1" kern="100" dirty="0">
                          <a:solidFill>
                            <a:srgbClr val="000000"/>
                          </a:solidFill>
                          <a:latin typeface="Calibri"/>
                          <a:ea typeface="SimSun"/>
                          <a:cs typeface="Calibri"/>
                        </a:rPr>
                        <a:t> </a:t>
                      </a:r>
                      <a:r>
                        <a:rPr lang="en-US" sz="1400" i="1" kern="100" spc="20" dirty="0">
                          <a:solidFill>
                            <a:srgbClr val="000000"/>
                          </a:solidFill>
                          <a:latin typeface="Arial"/>
                          <a:ea typeface="SimSun"/>
                          <a:cs typeface="Times New Roman"/>
                        </a:rPr>
                        <a:t>Association</a:t>
                      </a:r>
                      <a:r>
                        <a:rPr lang="en-US" sz="1400" kern="10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(6th</a:t>
                      </a:r>
                      <a:r>
                        <a:rPr lang="en-US" sz="1400" kern="100" dirty="0">
                          <a:solidFill>
                            <a:srgbClr val="000000"/>
                          </a:solidFill>
                          <a:latin typeface="Calibri"/>
                          <a:ea typeface="SimSun"/>
                          <a:cs typeface="Calibri"/>
                        </a:rPr>
                        <a:t> </a:t>
                      </a:r>
                      <a:r>
                        <a:rPr lang="en-US" sz="1400" kern="100" spc="-5" dirty="0">
                          <a:solidFill>
                            <a:srgbClr val="000000"/>
                          </a:solidFill>
                          <a:latin typeface="Arial"/>
                          <a:ea typeface="SimSun"/>
                          <a:cs typeface="Times New Roman"/>
                        </a:rPr>
                        <a:t>ed.).</a:t>
                      </a:r>
                      <a:r>
                        <a:rPr lang="en-US" sz="1400" kern="100" dirty="0">
                          <a:solidFill>
                            <a:srgbClr val="000000"/>
                          </a:solidFill>
                          <a:latin typeface="Calibri"/>
                          <a:ea typeface="SimSun"/>
                          <a:cs typeface="Calibri"/>
                        </a:rPr>
                        <a:t> </a:t>
                      </a:r>
                      <a:r>
                        <a:rPr lang="en-US" sz="1400" kern="100" spc="15" dirty="0">
                          <a:solidFill>
                            <a:srgbClr val="000000"/>
                          </a:solidFill>
                          <a:latin typeface="Arial"/>
                          <a:ea typeface="SimSun"/>
                          <a:cs typeface="Times New Roman"/>
                        </a:rPr>
                        <a:t>Washington,</a:t>
                      </a:r>
                      <a:r>
                        <a:rPr lang="en-US" sz="1400" kern="100" dirty="0">
                          <a:solidFill>
                            <a:srgbClr val="000000"/>
                          </a:solidFill>
                          <a:latin typeface="Calibri"/>
                          <a:ea typeface="SimSun"/>
                          <a:cs typeface="Calibri"/>
                        </a:rPr>
                        <a:t> </a:t>
                      </a:r>
                      <a:r>
                        <a:rPr lang="en-US" sz="1400" kern="100" spc="-25" dirty="0">
                          <a:solidFill>
                            <a:srgbClr val="000000"/>
                          </a:solidFill>
                          <a:latin typeface="Arial"/>
                          <a:ea typeface="SimSun"/>
                          <a:cs typeface="Times New Roman"/>
                        </a:rPr>
                        <a:t>DC:</a:t>
                      </a:r>
                      <a:endParaRPr lang="en-US" sz="1400" kern="100" dirty="0">
                        <a:latin typeface="Calibri"/>
                        <a:ea typeface="SimSun"/>
                        <a:cs typeface="Times New Roman"/>
                      </a:endParaRPr>
                    </a:p>
                    <a:p>
                      <a:pPr marL="507365" marR="0" algn="l">
                        <a:lnSpc>
                          <a:spcPct val="100000"/>
                        </a:lnSpc>
                        <a:spcBef>
                          <a:spcPts val="0"/>
                        </a:spcBef>
                        <a:spcAft>
                          <a:spcPts val="0"/>
                        </a:spcAft>
                      </a:pPr>
                      <a:r>
                        <a:rPr lang="en-US" sz="1400" kern="100" spc="15" dirty="0">
                          <a:solidFill>
                            <a:srgbClr val="000000"/>
                          </a:solidFill>
                          <a:latin typeface="Arial"/>
                          <a:ea typeface="SimSun"/>
                          <a:cs typeface="Times New Roman"/>
                        </a:rPr>
                        <a:t>Author.</a:t>
                      </a:r>
                      <a:endParaRPr lang="en-US" sz="1400" kern="100" dirty="0">
                        <a:latin typeface="Calibri"/>
                        <a:ea typeface="SimSun"/>
                        <a:cs typeface="Times New Roman"/>
                      </a:endParaRPr>
                    </a:p>
                    <a:p>
                      <a:pPr marL="73660" marR="0" algn="l">
                        <a:lnSpc>
                          <a:spcPct val="100000"/>
                        </a:lnSpc>
                        <a:spcBef>
                          <a:spcPts val="0"/>
                        </a:spcBef>
                        <a:spcAft>
                          <a:spcPts val="0"/>
                        </a:spcAft>
                      </a:pPr>
                      <a:r>
                        <a:rPr lang="en-US" sz="1400" b="1" kern="100" spc="5" dirty="0">
                          <a:solidFill>
                            <a:srgbClr val="000000"/>
                          </a:solidFill>
                          <a:latin typeface="Arial"/>
                          <a:ea typeface="SimSun"/>
                          <a:cs typeface="Times New Roman"/>
                        </a:rPr>
                        <a:t>The</a:t>
                      </a:r>
                      <a:r>
                        <a:rPr lang="en-US" sz="1400" b="1" kern="100" spc="90" dirty="0">
                          <a:solidFill>
                            <a:srgbClr val="000000"/>
                          </a:solidFill>
                          <a:latin typeface="Calibri"/>
                          <a:ea typeface="SimSun"/>
                          <a:cs typeface="Calibri"/>
                        </a:rPr>
                        <a:t> </a:t>
                      </a:r>
                      <a:r>
                        <a:rPr lang="en-US" sz="1400" b="1" kern="100" spc="20" dirty="0">
                          <a:solidFill>
                            <a:srgbClr val="000000"/>
                          </a:solidFill>
                          <a:latin typeface="Arial"/>
                          <a:ea typeface="SimSun"/>
                          <a:cs typeface="Times New Roman"/>
                        </a:rPr>
                        <a:t>word</a:t>
                      </a:r>
                      <a:r>
                        <a:rPr lang="en-US" sz="1400" b="1" i="1" kern="100" dirty="0">
                          <a:solidFill>
                            <a:srgbClr val="000000"/>
                          </a:solidFill>
                          <a:latin typeface="Calibri"/>
                          <a:ea typeface="SimSun"/>
                          <a:cs typeface="Calibri"/>
                        </a:rPr>
                        <a:t> </a:t>
                      </a:r>
                      <a:r>
                        <a:rPr lang="en-US" sz="1400" b="1" i="1" kern="100" spc="40" dirty="0">
                          <a:solidFill>
                            <a:srgbClr val="000000"/>
                          </a:solidFill>
                          <a:latin typeface="Arial"/>
                          <a:ea typeface="SimSun"/>
                          <a:cs typeface="Times New Roman"/>
                        </a:rPr>
                        <a:t>Author</a:t>
                      </a:r>
                      <a:r>
                        <a:rPr lang="en-US" sz="1400" b="1" i="1" kern="100" spc="20" dirty="0">
                          <a:solidFill>
                            <a:srgbClr val="000000"/>
                          </a:solidFill>
                          <a:latin typeface="Calibri"/>
                          <a:ea typeface="SimSun"/>
                          <a:cs typeface="Calibri"/>
                        </a:rPr>
                        <a:t> </a:t>
                      </a:r>
                      <a:r>
                        <a:rPr lang="en-US" sz="1400" b="1" i="1" kern="100" spc="-40" dirty="0">
                          <a:solidFill>
                            <a:srgbClr val="000000"/>
                          </a:solidFill>
                          <a:latin typeface="Arial"/>
                          <a:ea typeface="SimSun"/>
                          <a:cs typeface="Times New Roman"/>
                        </a:rPr>
                        <a:t>in</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the</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place</a:t>
                      </a:r>
                      <a:r>
                        <a:rPr lang="en-US" sz="1400" b="1" kern="100" dirty="0">
                          <a:solidFill>
                            <a:srgbClr val="000000"/>
                          </a:solidFill>
                          <a:latin typeface="Calibri"/>
                          <a:ea typeface="SimSun"/>
                          <a:cs typeface="Calibri"/>
                        </a:rPr>
                        <a:t> </a:t>
                      </a:r>
                      <a:r>
                        <a:rPr lang="en-US" sz="1400" b="1" kern="100" spc="20" dirty="0">
                          <a:solidFill>
                            <a:srgbClr val="000000"/>
                          </a:solidFill>
                          <a:latin typeface="Arial"/>
                          <a:ea typeface="SimSun"/>
                          <a:cs typeface="Times New Roman"/>
                        </a:rPr>
                        <a:t>of</a:t>
                      </a:r>
                      <a:r>
                        <a:rPr lang="en-US" sz="1400" b="1" kern="100" spc="90" dirty="0">
                          <a:solidFill>
                            <a:srgbClr val="000000"/>
                          </a:solidFill>
                          <a:latin typeface="Calibri"/>
                          <a:ea typeface="SimSun"/>
                          <a:cs typeface="Calibri"/>
                        </a:rPr>
                        <a:t> </a:t>
                      </a:r>
                      <a:r>
                        <a:rPr lang="en-US" sz="1400" b="1" kern="100" spc="20" dirty="0">
                          <a:solidFill>
                            <a:srgbClr val="000000"/>
                          </a:solidFill>
                          <a:latin typeface="Arial"/>
                          <a:ea typeface="SimSun"/>
                          <a:cs typeface="Times New Roman"/>
                        </a:rPr>
                        <a:t>publisher</a:t>
                      </a:r>
                      <a:r>
                        <a:rPr lang="en-US" sz="1400" b="1" kern="100" spc="115"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indicates</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the</a:t>
                      </a:r>
                      <a:r>
                        <a:rPr lang="en-US" sz="1400" b="1" kern="100" dirty="0">
                          <a:solidFill>
                            <a:srgbClr val="000000"/>
                          </a:solidFill>
                          <a:latin typeface="Calibri"/>
                          <a:ea typeface="SimSun"/>
                          <a:cs typeface="Calibri"/>
                        </a:rPr>
                        <a:t> </a:t>
                      </a:r>
                      <a:r>
                        <a:rPr lang="en-US" sz="1400" b="1" kern="100" spc="20" dirty="0">
                          <a:solidFill>
                            <a:srgbClr val="000000"/>
                          </a:solidFill>
                          <a:latin typeface="Arial"/>
                          <a:ea typeface="SimSun"/>
                          <a:cs typeface="Times New Roman"/>
                        </a:rPr>
                        <a:t>author</a:t>
                      </a:r>
                      <a:r>
                        <a:rPr lang="en-US" sz="1400" b="1" kern="100" spc="115" dirty="0">
                          <a:solidFill>
                            <a:srgbClr val="000000"/>
                          </a:solidFill>
                          <a:latin typeface="Calibri"/>
                          <a:ea typeface="SimSun"/>
                          <a:cs typeface="Calibri"/>
                        </a:rPr>
                        <a:t> </a:t>
                      </a:r>
                      <a:r>
                        <a:rPr lang="en-US" sz="1400" b="1" kern="100" dirty="0">
                          <a:solidFill>
                            <a:srgbClr val="000000"/>
                          </a:solidFill>
                          <a:latin typeface="Arial"/>
                          <a:ea typeface="SimSun"/>
                          <a:cs typeface="Times New Roman"/>
                        </a:rPr>
                        <a:t>also</a:t>
                      </a:r>
                      <a:endParaRPr lang="en-US" sz="1400" kern="100" dirty="0">
                        <a:latin typeface="Calibri"/>
                        <a:ea typeface="SimSun"/>
                        <a:cs typeface="Times New Roman"/>
                      </a:endParaRPr>
                    </a:p>
                    <a:p>
                      <a:pPr marL="79375" marR="0" algn="l">
                        <a:lnSpc>
                          <a:spcPct val="100000"/>
                        </a:lnSpc>
                        <a:spcBef>
                          <a:spcPts val="0"/>
                        </a:spcBef>
                        <a:spcAft>
                          <a:spcPts val="0"/>
                        </a:spcAft>
                      </a:pPr>
                      <a:r>
                        <a:rPr lang="en-US" sz="1400" b="1" kern="100" spc="10" dirty="0">
                          <a:solidFill>
                            <a:srgbClr val="000000"/>
                          </a:solidFill>
                          <a:latin typeface="Arial"/>
                          <a:ea typeface="SimSun"/>
                          <a:cs typeface="Times New Roman"/>
                        </a:rPr>
                        <a:t>published</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the</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document.</a:t>
                      </a:r>
                      <a:endParaRPr lang="en-US" sz="1400" kern="100" dirty="0">
                        <a:latin typeface="Calibri"/>
                        <a:ea typeface="SimSun"/>
                        <a:cs typeface="Times New Roman"/>
                      </a:endParaRPr>
                    </a:p>
                  </a:txBody>
                  <a:tcPr marL="0" marR="0" marT="0" marB="0"/>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Refernce</a:t>
            </a:r>
            <a:r>
              <a:rPr lang="en-US" dirty="0" smtClean="0"/>
              <a:t> of a Book (APA 6</a:t>
            </a:r>
            <a:r>
              <a:rPr lang="en-US" baseline="30000" dirty="0" smtClean="0"/>
              <a:t>th</a:t>
            </a:r>
            <a:r>
              <a:rPr lang="en-US" dirty="0" smtClean="0"/>
              <a:t> Edition)</a:t>
            </a:r>
            <a:endParaRPr lang="en-US" dirty="0"/>
          </a:p>
        </p:txBody>
      </p:sp>
      <p:graphicFrame>
        <p:nvGraphicFramePr>
          <p:cNvPr id="4" name="Content Placeholder 3"/>
          <p:cNvGraphicFramePr>
            <a:graphicFrameLocks noGrp="1"/>
          </p:cNvGraphicFramePr>
          <p:nvPr>
            <p:ph idx="1"/>
          </p:nvPr>
        </p:nvGraphicFramePr>
        <p:xfrm>
          <a:off x="457200" y="1600200"/>
          <a:ext cx="8077200" cy="3048000"/>
        </p:xfrm>
        <a:graphic>
          <a:graphicData uri="http://schemas.openxmlformats.org/drawingml/2006/table">
            <a:tbl>
              <a:tblPr firstRow="1" bandRow="1">
                <a:tableStyleId>{5C22544A-7EE6-4342-B048-85BDC9FD1C3A}</a:tableStyleId>
              </a:tblPr>
              <a:tblGrid>
                <a:gridCol w="1828800"/>
                <a:gridCol w="2819400"/>
                <a:gridCol w="3429000"/>
              </a:tblGrid>
              <a:tr h="1020220">
                <a:tc>
                  <a:txBody>
                    <a:bodyPr/>
                    <a:lstStyle/>
                    <a:p>
                      <a:endParaRPr lang="en-US" sz="2000" dirty="0"/>
                    </a:p>
                  </a:txBody>
                  <a:tcPr/>
                </a:tc>
                <a:tc>
                  <a:txBody>
                    <a:bodyPr/>
                    <a:lstStyle/>
                    <a:p>
                      <a:pPr marL="73660" marR="0" algn="l">
                        <a:lnSpc>
                          <a:spcPts val="1200"/>
                        </a:lnSpc>
                        <a:spcBef>
                          <a:spcPts val="0"/>
                        </a:spcBef>
                        <a:spcAft>
                          <a:spcPts val="0"/>
                        </a:spcAft>
                      </a:pPr>
                      <a:endParaRPr lang="en-US" sz="2000" kern="100" dirty="0">
                        <a:latin typeface="Calibri"/>
                        <a:ea typeface="SimSun"/>
                        <a:cs typeface="Times New Roman"/>
                      </a:endParaRPr>
                    </a:p>
                    <a:p>
                      <a:pPr marL="73660" marR="0" algn="l">
                        <a:lnSpc>
                          <a:spcPts val="1865"/>
                        </a:lnSpc>
                        <a:spcBef>
                          <a:spcPts val="0"/>
                        </a:spcBef>
                        <a:spcAft>
                          <a:spcPts val="0"/>
                        </a:spcAft>
                      </a:pPr>
                      <a:r>
                        <a:rPr lang="en-US" sz="2000" i="1" kern="100" spc="25" dirty="0">
                          <a:solidFill>
                            <a:srgbClr val="000000"/>
                          </a:solidFill>
                          <a:latin typeface="Arial"/>
                          <a:ea typeface="SimSun"/>
                          <a:cs typeface="Times New Roman"/>
                        </a:rPr>
                        <a:t>In-Text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c>
                  <a:txBody>
                    <a:bodyPr/>
                    <a:lstStyle/>
                    <a:p>
                      <a:pPr marL="70485" marR="0" algn="l">
                        <a:lnSpc>
                          <a:spcPts val="1200"/>
                        </a:lnSpc>
                        <a:spcBef>
                          <a:spcPts val="0"/>
                        </a:spcBef>
                        <a:spcAft>
                          <a:spcPts val="0"/>
                        </a:spcAft>
                      </a:pPr>
                      <a:endParaRPr lang="en-US" sz="2000" kern="100" dirty="0">
                        <a:latin typeface="Calibri"/>
                        <a:ea typeface="SimSun"/>
                        <a:cs typeface="Times New Roman"/>
                      </a:endParaRPr>
                    </a:p>
                    <a:p>
                      <a:pPr marL="70485" marR="0" algn="l">
                        <a:lnSpc>
                          <a:spcPts val="1865"/>
                        </a:lnSpc>
                        <a:spcBef>
                          <a:spcPts val="0"/>
                        </a:spcBef>
                        <a:spcAft>
                          <a:spcPts val="0"/>
                        </a:spcAft>
                      </a:pPr>
                      <a:r>
                        <a:rPr lang="en-US" sz="2000" i="1" kern="100" spc="25" dirty="0">
                          <a:solidFill>
                            <a:srgbClr val="000000"/>
                          </a:solidFill>
                          <a:latin typeface="Arial"/>
                          <a:ea typeface="SimSun"/>
                          <a:cs typeface="Times New Roman"/>
                        </a:rPr>
                        <a:t>Reference</a:t>
                      </a:r>
                      <a:r>
                        <a:rPr lang="en-US" sz="2000" i="1" kern="100" spc="80" dirty="0">
                          <a:solidFill>
                            <a:srgbClr val="000000"/>
                          </a:solidFill>
                          <a:latin typeface="Calibri"/>
                          <a:ea typeface="SimSun"/>
                          <a:cs typeface="Calibri"/>
                        </a:rPr>
                        <a:t> </a:t>
                      </a:r>
                      <a:r>
                        <a:rPr lang="en-US" sz="2000" i="1" kern="100" spc="60" dirty="0">
                          <a:solidFill>
                            <a:srgbClr val="000000"/>
                          </a:solidFill>
                          <a:latin typeface="Arial"/>
                          <a:ea typeface="SimSun"/>
                          <a:cs typeface="Times New Roman"/>
                        </a:rPr>
                        <a:t>List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r>
              <a:tr h="2027780">
                <a:tc>
                  <a:txBody>
                    <a:bodyPr/>
                    <a:lstStyle/>
                    <a:p>
                      <a:pPr marL="73660" marR="0" algn="l">
                        <a:lnSpc>
                          <a:spcPct val="100000"/>
                        </a:lnSpc>
                        <a:spcBef>
                          <a:spcPts val="0"/>
                        </a:spcBef>
                        <a:spcAft>
                          <a:spcPts val="0"/>
                        </a:spcAft>
                      </a:pPr>
                      <a:endParaRPr lang="en-US" sz="1400" kern="100" dirty="0">
                        <a:latin typeface="Calibri"/>
                        <a:ea typeface="SimSun"/>
                        <a:cs typeface="Times New Roman"/>
                      </a:endParaRPr>
                    </a:p>
                    <a:p>
                      <a:pPr marL="73660" marR="0" algn="l">
                        <a:lnSpc>
                          <a:spcPct val="100000"/>
                        </a:lnSpc>
                        <a:spcBef>
                          <a:spcPts val="0"/>
                        </a:spcBef>
                        <a:spcAft>
                          <a:spcPts val="0"/>
                        </a:spcAft>
                      </a:pPr>
                      <a:r>
                        <a:rPr lang="en-US" sz="1400" b="1" i="1" kern="100" spc="40" dirty="0">
                          <a:solidFill>
                            <a:srgbClr val="000000"/>
                          </a:solidFill>
                          <a:latin typeface="Arial"/>
                          <a:ea typeface="SimSun"/>
                          <a:cs typeface="Times New Roman"/>
                        </a:rPr>
                        <a:t>Multiple</a:t>
                      </a:r>
                      <a:r>
                        <a:rPr lang="en-US" sz="1400" b="1" i="1" kern="100" spc="125" dirty="0">
                          <a:solidFill>
                            <a:srgbClr val="000000"/>
                          </a:solidFill>
                          <a:latin typeface="Calibri"/>
                          <a:ea typeface="SimSun"/>
                          <a:cs typeface="Calibri"/>
                        </a:rPr>
                        <a:t> </a:t>
                      </a:r>
                      <a:r>
                        <a:rPr lang="en-US" sz="1400" b="1" i="1" kern="100" spc="-5" dirty="0">
                          <a:solidFill>
                            <a:srgbClr val="000000"/>
                          </a:solidFill>
                          <a:latin typeface="Arial"/>
                          <a:ea typeface="SimSun"/>
                          <a:cs typeface="Times New Roman"/>
                        </a:rPr>
                        <a:t>works</a:t>
                      </a:r>
                      <a:endParaRPr lang="en-US" sz="1400" kern="100" dirty="0">
                        <a:latin typeface="Calibri"/>
                        <a:ea typeface="SimSun"/>
                        <a:cs typeface="Times New Roman"/>
                      </a:endParaRPr>
                    </a:p>
                    <a:p>
                      <a:pPr marL="70485" marR="0" algn="l">
                        <a:lnSpc>
                          <a:spcPct val="100000"/>
                        </a:lnSpc>
                        <a:spcBef>
                          <a:spcPts val="0"/>
                        </a:spcBef>
                        <a:spcAft>
                          <a:spcPts val="0"/>
                        </a:spcAft>
                      </a:pPr>
                      <a:r>
                        <a:rPr lang="en-US" sz="1400" b="1" i="1" kern="100" spc="5" dirty="0">
                          <a:solidFill>
                            <a:srgbClr val="000000"/>
                          </a:solidFill>
                          <a:latin typeface="Arial"/>
                          <a:ea typeface="SimSun"/>
                          <a:cs typeface="Times New Roman"/>
                        </a:rPr>
                        <a:t>by</a:t>
                      </a:r>
                      <a:r>
                        <a:rPr lang="en-US" sz="1400" b="1" i="1" kern="100" spc="55" dirty="0">
                          <a:solidFill>
                            <a:srgbClr val="000000"/>
                          </a:solidFill>
                          <a:latin typeface="Calibri"/>
                          <a:ea typeface="SimSun"/>
                          <a:cs typeface="Calibri"/>
                        </a:rPr>
                        <a:t> </a:t>
                      </a:r>
                      <a:r>
                        <a:rPr lang="en-US" sz="1400" b="1" i="1" kern="100" spc="15" dirty="0">
                          <a:solidFill>
                            <a:srgbClr val="000000"/>
                          </a:solidFill>
                          <a:latin typeface="Arial"/>
                          <a:ea typeface="SimSun"/>
                          <a:cs typeface="Times New Roman"/>
                        </a:rPr>
                        <a:t>the</a:t>
                      </a:r>
                      <a:r>
                        <a:rPr lang="en-US" sz="1400" b="1" i="1" kern="100" spc="55" dirty="0">
                          <a:solidFill>
                            <a:srgbClr val="000000"/>
                          </a:solidFill>
                          <a:latin typeface="Calibri"/>
                          <a:ea typeface="SimSun"/>
                          <a:cs typeface="Calibri"/>
                        </a:rPr>
                        <a:t> </a:t>
                      </a:r>
                      <a:r>
                        <a:rPr lang="en-US" sz="1400" b="1" i="1" kern="100" spc="10" dirty="0">
                          <a:solidFill>
                            <a:srgbClr val="000000"/>
                          </a:solidFill>
                          <a:latin typeface="Arial"/>
                          <a:ea typeface="SimSun"/>
                          <a:cs typeface="Times New Roman"/>
                        </a:rPr>
                        <a:t>same</a:t>
                      </a:r>
                      <a:endParaRPr lang="en-US" sz="1400" kern="100" dirty="0">
                        <a:latin typeface="Calibri"/>
                        <a:ea typeface="SimSun"/>
                        <a:cs typeface="Times New Roman"/>
                      </a:endParaRPr>
                    </a:p>
                    <a:p>
                      <a:pPr marL="73660" marR="0" algn="l">
                        <a:lnSpc>
                          <a:spcPct val="100000"/>
                        </a:lnSpc>
                        <a:spcBef>
                          <a:spcPts val="0"/>
                        </a:spcBef>
                        <a:spcAft>
                          <a:spcPts val="0"/>
                        </a:spcAft>
                      </a:pPr>
                      <a:r>
                        <a:rPr lang="en-US" sz="1400" b="1" i="1" kern="100" spc="35" dirty="0">
                          <a:solidFill>
                            <a:srgbClr val="000000"/>
                          </a:solidFill>
                          <a:latin typeface="Arial"/>
                          <a:ea typeface="SimSun"/>
                          <a:cs typeface="Times New Roman"/>
                        </a:rPr>
                        <a:t>author</a:t>
                      </a:r>
                      <a:endParaRPr lang="en-US" sz="1400" kern="100" dirty="0">
                        <a:latin typeface="Calibri"/>
                        <a:ea typeface="SimSun"/>
                        <a:cs typeface="Times New Roman"/>
                      </a:endParaRPr>
                    </a:p>
                  </a:txBody>
                  <a:tcPr marL="0" marR="0" marT="0" marB="0"/>
                </a:tc>
                <a:tc>
                  <a:txBody>
                    <a:bodyPr/>
                    <a:lstStyle/>
                    <a:p>
                      <a:pPr marL="64770" marR="0" algn="l">
                        <a:lnSpc>
                          <a:spcPct val="100000"/>
                        </a:lnSpc>
                        <a:spcBef>
                          <a:spcPts val="0"/>
                        </a:spcBef>
                        <a:spcAft>
                          <a:spcPts val="0"/>
                        </a:spcAft>
                      </a:pPr>
                      <a:r>
                        <a:rPr lang="en-US" sz="1400" b="1" kern="100" spc="20">
                          <a:solidFill>
                            <a:srgbClr val="000000"/>
                          </a:solidFill>
                          <a:latin typeface="Arial"/>
                          <a:ea typeface="SimSun"/>
                          <a:cs typeface="Times New Roman"/>
                        </a:rPr>
                        <a:t>Arrange</a:t>
                      </a:r>
                      <a:r>
                        <a:rPr lang="en-US" sz="1400" b="1" kern="100" spc="115">
                          <a:solidFill>
                            <a:srgbClr val="000000"/>
                          </a:solidFill>
                          <a:latin typeface="Calibri"/>
                          <a:ea typeface="SimSun"/>
                          <a:cs typeface="Calibri"/>
                        </a:rPr>
                        <a:t> </a:t>
                      </a:r>
                      <a:r>
                        <a:rPr lang="en-US" sz="1400" b="1" kern="100" spc="5">
                          <a:solidFill>
                            <a:srgbClr val="000000"/>
                          </a:solidFill>
                          <a:latin typeface="Arial"/>
                          <a:ea typeface="SimSun"/>
                          <a:cs typeface="Times New Roman"/>
                        </a:rPr>
                        <a:t>two</a:t>
                      </a:r>
                      <a:r>
                        <a:rPr lang="en-US" sz="1400" b="1" kern="100">
                          <a:solidFill>
                            <a:srgbClr val="000000"/>
                          </a:solidFill>
                          <a:latin typeface="Calibri"/>
                          <a:ea typeface="SimSun"/>
                          <a:cs typeface="Calibri"/>
                        </a:rPr>
                        <a:t> </a:t>
                      </a:r>
                      <a:r>
                        <a:rPr lang="en-US" sz="1400" b="1" kern="100" spc="5">
                          <a:solidFill>
                            <a:srgbClr val="000000"/>
                          </a:solidFill>
                          <a:latin typeface="Arial"/>
                          <a:ea typeface="SimSun"/>
                          <a:cs typeface="Times New Roman"/>
                        </a:rPr>
                        <a:t>or</a:t>
                      </a:r>
                      <a:r>
                        <a:rPr lang="en-US" sz="1400" b="1" kern="100" spc="115">
                          <a:solidFill>
                            <a:srgbClr val="000000"/>
                          </a:solidFill>
                          <a:latin typeface="Calibri"/>
                          <a:ea typeface="SimSun"/>
                          <a:cs typeface="Calibri"/>
                        </a:rPr>
                        <a:t> </a:t>
                      </a:r>
                      <a:r>
                        <a:rPr lang="en-US" sz="1400" b="1" kern="100" spc="10">
                          <a:solidFill>
                            <a:srgbClr val="000000"/>
                          </a:solidFill>
                          <a:latin typeface="Arial"/>
                          <a:ea typeface="SimSun"/>
                          <a:cs typeface="Times New Roman"/>
                        </a:rPr>
                        <a:t>more</a:t>
                      </a:r>
                      <a:r>
                        <a:rPr lang="en-US" sz="1400" b="1" kern="100" spc="70">
                          <a:solidFill>
                            <a:srgbClr val="000000"/>
                          </a:solidFill>
                          <a:latin typeface="Calibri"/>
                          <a:ea typeface="SimSun"/>
                          <a:cs typeface="Calibri"/>
                        </a:rPr>
                        <a:t> </a:t>
                      </a:r>
                      <a:r>
                        <a:rPr lang="en-US" sz="1400" b="1" kern="100" spc="25">
                          <a:solidFill>
                            <a:srgbClr val="000000"/>
                          </a:solidFill>
                          <a:latin typeface="Arial"/>
                          <a:ea typeface="SimSun"/>
                          <a:cs typeface="Times New Roman"/>
                        </a:rPr>
                        <a:t>works</a:t>
                      </a:r>
                      <a:endParaRPr lang="en-US" sz="1400" kern="100">
                        <a:latin typeface="Calibri"/>
                        <a:ea typeface="SimSun"/>
                        <a:cs typeface="Times New Roman"/>
                      </a:endParaRPr>
                    </a:p>
                    <a:p>
                      <a:pPr marL="73660" marR="0" algn="l">
                        <a:lnSpc>
                          <a:spcPct val="100000"/>
                        </a:lnSpc>
                        <a:spcBef>
                          <a:spcPts val="0"/>
                        </a:spcBef>
                        <a:spcAft>
                          <a:spcPts val="0"/>
                        </a:spcAft>
                      </a:pPr>
                      <a:r>
                        <a:rPr lang="en-US" sz="1400" b="1" kern="100" spc="-5">
                          <a:solidFill>
                            <a:srgbClr val="000000"/>
                          </a:solidFill>
                          <a:latin typeface="Arial"/>
                          <a:ea typeface="SimSun"/>
                          <a:cs typeface="Times New Roman"/>
                        </a:rPr>
                        <a:t>by</a:t>
                      </a:r>
                      <a:r>
                        <a:rPr lang="en-US" sz="1400" b="1" kern="100" spc="90">
                          <a:solidFill>
                            <a:srgbClr val="000000"/>
                          </a:solidFill>
                          <a:latin typeface="Calibri"/>
                          <a:ea typeface="SimSun"/>
                          <a:cs typeface="Calibri"/>
                        </a:rPr>
                        <a:t> </a:t>
                      </a:r>
                      <a:r>
                        <a:rPr lang="en-US" sz="1400" b="1" kern="100" spc="5">
                          <a:solidFill>
                            <a:srgbClr val="000000"/>
                          </a:solidFill>
                          <a:latin typeface="Arial"/>
                          <a:ea typeface="SimSun"/>
                          <a:cs typeface="Times New Roman"/>
                        </a:rPr>
                        <a:t>the</a:t>
                      </a:r>
                      <a:r>
                        <a:rPr lang="en-US" sz="1400" b="1" kern="100" spc="115">
                          <a:solidFill>
                            <a:srgbClr val="000000"/>
                          </a:solidFill>
                          <a:latin typeface="Calibri"/>
                          <a:ea typeface="SimSun"/>
                          <a:cs typeface="Calibri"/>
                        </a:rPr>
                        <a:t> </a:t>
                      </a:r>
                      <a:r>
                        <a:rPr lang="en-US" sz="1400" b="1" kern="100" spc="20">
                          <a:solidFill>
                            <a:srgbClr val="000000"/>
                          </a:solidFill>
                          <a:latin typeface="Arial"/>
                          <a:ea typeface="SimSun"/>
                          <a:cs typeface="Times New Roman"/>
                        </a:rPr>
                        <a:t>same</a:t>
                      </a:r>
                      <a:r>
                        <a:rPr lang="en-US" sz="1400" b="1" kern="100">
                          <a:solidFill>
                            <a:srgbClr val="000000"/>
                          </a:solidFill>
                          <a:latin typeface="Calibri"/>
                          <a:ea typeface="SimSun"/>
                          <a:cs typeface="Calibri"/>
                        </a:rPr>
                        <a:t> </a:t>
                      </a:r>
                      <a:r>
                        <a:rPr lang="en-US" sz="1400" b="1" kern="100" spc="20">
                          <a:solidFill>
                            <a:srgbClr val="000000"/>
                          </a:solidFill>
                          <a:latin typeface="Arial"/>
                          <a:ea typeface="SimSun"/>
                          <a:cs typeface="Times New Roman"/>
                        </a:rPr>
                        <a:t>author</a:t>
                      </a:r>
                      <a:r>
                        <a:rPr lang="en-US" sz="1400" b="1" kern="100">
                          <a:solidFill>
                            <a:srgbClr val="000000"/>
                          </a:solidFill>
                          <a:latin typeface="Calibri"/>
                          <a:ea typeface="SimSun"/>
                          <a:cs typeface="Calibri"/>
                        </a:rPr>
                        <a:t> </a:t>
                      </a:r>
                      <a:r>
                        <a:rPr lang="en-US" sz="1400" b="1" kern="100" spc="-5">
                          <a:solidFill>
                            <a:srgbClr val="000000"/>
                          </a:solidFill>
                          <a:latin typeface="Arial"/>
                          <a:ea typeface="SimSun"/>
                          <a:cs typeface="Times New Roman"/>
                        </a:rPr>
                        <a:t>by</a:t>
                      </a:r>
                      <a:r>
                        <a:rPr lang="en-US" sz="1400" b="1" kern="100" spc="70">
                          <a:solidFill>
                            <a:srgbClr val="000000"/>
                          </a:solidFill>
                          <a:latin typeface="Calibri"/>
                          <a:ea typeface="SimSun"/>
                          <a:cs typeface="Calibri"/>
                        </a:rPr>
                        <a:t> </a:t>
                      </a:r>
                      <a:r>
                        <a:rPr lang="en-US" sz="1400" b="1" kern="100" spc="20">
                          <a:solidFill>
                            <a:srgbClr val="000000"/>
                          </a:solidFill>
                          <a:latin typeface="Arial"/>
                          <a:ea typeface="SimSun"/>
                          <a:cs typeface="Times New Roman"/>
                        </a:rPr>
                        <a:t>year</a:t>
                      </a:r>
                      <a:endParaRPr lang="en-US" sz="1400" kern="100">
                        <a:latin typeface="Calibri"/>
                        <a:ea typeface="SimSun"/>
                        <a:cs typeface="Times New Roman"/>
                      </a:endParaRPr>
                    </a:p>
                    <a:p>
                      <a:pPr marL="70485" marR="0" algn="l">
                        <a:lnSpc>
                          <a:spcPct val="100000"/>
                        </a:lnSpc>
                        <a:spcBef>
                          <a:spcPts val="0"/>
                        </a:spcBef>
                        <a:spcAft>
                          <a:spcPts val="0"/>
                        </a:spcAft>
                      </a:pPr>
                      <a:r>
                        <a:rPr lang="en-US" sz="1400" b="1" kern="100" spc="20">
                          <a:solidFill>
                            <a:srgbClr val="000000"/>
                          </a:solidFill>
                          <a:latin typeface="Arial"/>
                          <a:ea typeface="SimSun"/>
                          <a:cs typeface="Times New Roman"/>
                        </a:rPr>
                        <a:t>of</a:t>
                      </a:r>
                      <a:r>
                        <a:rPr lang="en-US" sz="1400" b="1" kern="100" spc="90">
                          <a:solidFill>
                            <a:srgbClr val="000000"/>
                          </a:solidFill>
                          <a:latin typeface="Calibri"/>
                          <a:ea typeface="SimSun"/>
                          <a:cs typeface="Calibri"/>
                        </a:rPr>
                        <a:t> </a:t>
                      </a:r>
                      <a:r>
                        <a:rPr lang="en-US" sz="1400" b="1" kern="100" spc="10">
                          <a:solidFill>
                            <a:srgbClr val="000000"/>
                          </a:solidFill>
                          <a:latin typeface="Arial"/>
                          <a:ea typeface="SimSun"/>
                          <a:cs typeface="Times New Roman"/>
                        </a:rPr>
                        <a:t>publication.</a:t>
                      </a:r>
                      <a:r>
                        <a:rPr lang="en-US" sz="1400" b="1" kern="100">
                          <a:solidFill>
                            <a:srgbClr val="000000"/>
                          </a:solidFill>
                          <a:latin typeface="Calibri"/>
                          <a:ea typeface="SimSun"/>
                          <a:cs typeface="Calibri"/>
                        </a:rPr>
                        <a:t> </a:t>
                      </a:r>
                      <a:r>
                        <a:rPr lang="en-US" sz="1400" b="1" kern="100" spc="10">
                          <a:solidFill>
                            <a:srgbClr val="000000"/>
                          </a:solidFill>
                          <a:latin typeface="Arial"/>
                          <a:ea typeface="SimSun"/>
                          <a:cs typeface="Times New Roman"/>
                        </a:rPr>
                        <a:t>Give</a:t>
                      </a:r>
                      <a:endParaRPr lang="en-US" sz="1400" kern="100">
                        <a:latin typeface="Calibri"/>
                        <a:ea typeface="SimSun"/>
                        <a:cs typeface="Times New Roman"/>
                      </a:endParaRPr>
                    </a:p>
                    <a:p>
                      <a:pPr marL="70485" marR="0" algn="l">
                        <a:lnSpc>
                          <a:spcPct val="100000"/>
                        </a:lnSpc>
                        <a:spcBef>
                          <a:spcPts val="0"/>
                        </a:spcBef>
                        <a:spcAft>
                          <a:spcPts val="0"/>
                        </a:spcAft>
                      </a:pPr>
                      <a:r>
                        <a:rPr lang="en-US" sz="1400" b="1" kern="100" spc="20">
                          <a:solidFill>
                            <a:srgbClr val="000000"/>
                          </a:solidFill>
                          <a:latin typeface="Arial"/>
                          <a:ea typeface="SimSun"/>
                          <a:cs typeface="Times New Roman"/>
                        </a:rPr>
                        <a:t>author's</a:t>
                      </a:r>
                      <a:r>
                        <a:rPr lang="en-US" sz="1400" b="1" kern="100">
                          <a:solidFill>
                            <a:srgbClr val="000000"/>
                          </a:solidFill>
                          <a:latin typeface="Calibri"/>
                          <a:ea typeface="SimSun"/>
                          <a:cs typeface="Calibri"/>
                        </a:rPr>
                        <a:t> </a:t>
                      </a:r>
                      <a:r>
                        <a:rPr lang="en-US" sz="1400" b="1" kern="100" spc="20">
                          <a:solidFill>
                            <a:srgbClr val="000000"/>
                          </a:solidFill>
                          <a:latin typeface="Arial"/>
                          <a:ea typeface="SimSun"/>
                          <a:cs typeface="Times New Roman"/>
                        </a:rPr>
                        <a:t>surname</a:t>
                      </a:r>
                      <a:r>
                        <a:rPr lang="en-US" sz="1400" b="1" kern="100">
                          <a:solidFill>
                            <a:srgbClr val="000000"/>
                          </a:solidFill>
                          <a:latin typeface="Calibri"/>
                          <a:ea typeface="SimSun"/>
                          <a:cs typeface="Calibri"/>
                        </a:rPr>
                        <a:t> </a:t>
                      </a:r>
                      <a:r>
                        <a:rPr lang="en-US" sz="1400" b="1" kern="100">
                          <a:solidFill>
                            <a:srgbClr val="000000"/>
                          </a:solidFill>
                          <a:latin typeface="Arial"/>
                          <a:ea typeface="SimSun"/>
                          <a:cs typeface="Times New Roman"/>
                        </a:rPr>
                        <a:t>once;</a:t>
                      </a:r>
                      <a:r>
                        <a:rPr lang="en-US" sz="1400" b="1" kern="100">
                          <a:solidFill>
                            <a:srgbClr val="000000"/>
                          </a:solidFill>
                          <a:latin typeface="Calibri"/>
                          <a:ea typeface="SimSun"/>
                          <a:cs typeface="Calibri"/>
                        </a:rPr>
                        <a:t> </a:t>
                      </a:r>
                      <a:r>
                        <a:rPr lang="en-US" sz="1400" b="1" kern="100" spc="15">
                          <a:solidFill>
                            <a:srgbClr val="000000"/>
                          </a:solidFill>
                          <a:latin typeface="Arial"/>
                          <a:ea typeface="SimSun"/>
                          <a:cs typeface="Times New Roman"/>
                        </a:rPr>
                        <a:t>for</a:t>
                      </a:r>
                      <a:endParaRPr lang="en-US" sz="1400" kern="100">
                        <a:latin typeface="Calibri"/>
                        <a:ea typeface="SimSun"/>
                        <a:cs typeface="Times New Roman"/>
                      </a:endParaRPr>
                    </a:p>
                    <a:p>
                      <a:pPr marL="67945" marR="0" algn="l">
                        <a:lnSpc>
                          <a:spcPct val="100000"/>
                        </a:lnSpc>
                        <a:spcBef>
                          <a:spcPts val="0"/>
                        </a:spcBef>
                        <a:spcAft>
                          <a:spcPts val="0"/>
                        </a:spcAft>
                      </a:pPr>
                      <a:r>
                        <a:rPr lang="en-US" sz="1400" b="1" kern="100" spc="5">
                          <a:solidFill>
                            <a:srgbClr val="000000"/>
                          </a:solidFill>
                          <a:latin typeface="Arial"/>
                          <a:ea typeface="SimSun"/>
                          <a:cs typeface="Times New Roman"/>
                        </a:rPr>
                        <a:t>each</a:t>
                      </a:r>
                      <a:r>
                        <a:rPr lang="en-US" sz="1400" b="1" kern="100">
                          <a:solidFill>
                            <a:srgbClr val="000000"/>
                          </a:solidFill>
                          <a:latin typeface="Calibri"/>
                          <a:ea typeface="SimSun"/>
                          <a:cs typeface="Calibri"/>
                        </a:rPr>
                        <a:t> </a:t>
                      </a:r>
                      <a:r>
                        <a:rPr lang="en-US" sz="1400" b="1" kern="100" spc="25">
                          <a:solidFill>
                            <a:srgbClr val="000000"/>
                          </a:solidFill>
                          <a:latin typeface="Arial"/>
                          <a:ea typeface="SimSun"/>
                          <a:cs typeface="Times New Roman"/>
                        </a:rPr>
                        <a:t>subsequent</a:t>
                      </a:r>
                      <a:r>
                        <a:rPr lang="en-US" sz="1400" b="1" kern="100" spc="70">
                          <a:solidFill>
                            <a:srgbClr val="000000"/>
                          </a:solidFill>
                          <a:latin typeface="Calibri"/>
                          <a:ea typeface="SimSun"/>
                          <a:cs typeface="Calibri"/>
                        </a:rPr>
                        <a:t> </a:t>
                      </a:r>
                      <a:r>
                        <a:rPr lang="en-US" sz="1400" b="1" kern="100" spc="15">
                          <a:solidFill>
                            <a:srgbClr val="000000"/>
                          </a:solidFill>
                          <a:latin typeface="Arial"/>
                          <a:ea typeface="SimSun"/>
                          <a:cs typeface="Times New Roman"/>
                        </a:rPr>
                        <a:t>work,</a:t>
                      </a:r>
                      <a:r>
                        <a:rPr lang="en-US" sz="1400" b="1" kern="100">
                          <a:solidFill>
                            <a:srgbClr val="000000"/>
                          </a:solidFill>
                          <a:latin typeface="Calibri"/>
                          <a:ea typeface="SimSun"/>
                          <a:cs typeface="Calibri"/>
                        </a:rPr>
                        <a:t> </a:t>
                      </a:r>
                      <a:r>
                        <a:rPr lang="en-US" sz="1400" b="1" kern="100" spc="5">
                          <a:solidFill>
                            <a:srgbClr val="000000"/>
                          </a:solidFill>
                          <a:latin typeface="Arial"/>
                          <a:ea typeface="SimSun"/>
                          <a:cs typeface="Times New Roman"/>
                        </a:rPr>
                        <a:t>give</a:t>
                      </a:r>
                      <a:endParaRPr lang="en-US" sz="1400" kern="100">
                        <a:latin typeface="Calibri"/>
                        <a:ea typeface="SimSun"/>
                        <a:cs typeface="Times New Roman"/>
                      </a:endParaRPr>
                    </a:p>
                    <a:p>
                      <a:pPr marL="70485" marR="0" algn="l">
                        <a:lnSpc>
                          <a:spcPct val="100000"/>
                        </a:lnSpc>
                        <a:spcBef>
                          <a:spcPts val="0"/>
                        </a:spcBef>
                        <a:spcAft>
                          <a:spcPts val="0"/>
                        </a:spcAft>
                      </a:pPr>
                      <a:r>
                        <a:rPr lang="en-US" sz="1400" b="1" kern="100" spc="15">
                          <a:solidFill>
                            <a:srgbClr val="000000"/>
                          </a:solidFill>
                          <a:latin typeface="Arial"/>
                          <a:ea typeface="SimSun"/>
                          <a:cs typeface="Times New Roman"/>
                        </a:rPr>
                        <a:t>only</a:t>
                      </a:r>
                      <a:r>
                        <a:rPr lang="en-US" sz="1400" b="1" kern="100" spc="70">
                          <a:solidFill>
                            <a:srgbClr val="000000"/>
                          </a:solidFill>
                          <a:latin typeface="Calibri"/>
                          <a:ea typeface="SimSun"/>
                          <a:cs typeface="Calibri"/>
                        </a:rPr>
                        <a:t> </a:t>
                      </a:r>
                      <a:r>
                        <a:rPr lang="en-US" sz="1400" b="1" kern="100" spc="10">
                          <a:solidFill>
                            <a:srgbClr val="000000"/>
                          </a:solidFill>
                          <a:latin typeface="Arial"/>
                          <a:ea typeface="SimSun"/>
                          <a:cs typeface="Times New Roman"/>
                        </a:rPr>
                        <a:t>the</a:t>
                      </a:r>
                      <a:r>
                        <a:rPr lang="en-US" sz="1400" b="1" kern="100">
                          <a:solidFill>
                            <a:srgbClr val="000000"/>
                          </a:solidFill>
                          <a:latin typeface="Calibri"/>
                          <a:ea typeface="SimSun"/>
                          <a:cs typeface="Calibri"/>
                        </a:rPr>
                        <a:t> </a:t>
                      </a:r>
                      <a:r>
                        <a:rPr lang="en-US" sz="1400" b="1" kern="100">
                          <a:solidFill>
                            <a:srgbClr val="000000"/>
                          </a:solidFill>
                          <a:latin typeface="Arial"/>
                          <a:ea typeface="SimSun"/>
                          <a:cs typeface="Times New Roman"/>
                        </a:rPr>
                        <a:t>date.</a:t>
                      </a:r>
                      <a:endParaRPr lang="en-US" sz="1400" kern="100">
                        <a:latin typeface="Calibri"/>
                        <a:ea typeface="SimSun"/>
                        <a:cs typeface="Times New Roman"/>
                      </a:endParaRPr>
                    </a:p>
                    <a:p>
                      <a:pPr marL="76835" marR="0" algn="l">
                        <a:lnSpc>
                          <a:spcPct val="100000"/>
                        </a:lnSpc>
                        <a:spcBef>
                          <a:spcPts val="0"/>
                        </a:spcBef>
                        <a:spcAft>
                          <a:spcPts val="0"/>
                        </a:spcAft>
                      </a:pPr>
                      <a:r>
                        <a:rPr lang="en-US" sz="1400" kern="100" spc="30">
                          <a:solidFill>
                            <a:srgbClr val="000000"/>
                          </a:solidFill>
                          <a:latin typeface="Arial"/>
                          <a:ea typeface="SimSun"/>
                          <a:cs typeface="Times New Roman"/>
                        </a:rPr>
                        <a:t>University</a:t>
                      </a:r>
                      <a:r>
                        <a:rPr lang="en-US" sz="1400" kern="100">
                          <a:solidFill>
                            <a:srgbClr val="000000"/>
                          </a:solidFill>
                          <a:latin typeface="Calibri"/>
                          <a:ea typeface="SimSun"/>
                          <a:cs typeface="Calibri"/>
                        </a:rPr>
                        <a:t> </a:t>
                      </a:r>
                      <a:r>
                        <a:rPr lang="en-US" sz="1400" kern="100" spc="30">
                          <a:solidFill>
                            <a:srgbClr val="000000"/>
                          </a:solidFill>
                          <a:latin typeface="Arial"/>
                          <a:ea typeface="SimSun"/>
                          <a:cs typeface="Times New Roman"/>
                        </a:rPr>
                        <a:t>research</a:t>
                      </a:r>
                      <a:r>
                        <a:rPr lang="en-US" sz="1400" kern="100">
                          <a:solidFill>
                            <a:srgbClr val="000000"/>
                          </a:solidFill>
                          <a:latin typeface="Calibri"/>
                          <a:ea typeface="SimSun"/>
                          <a:cs typeface="Calibri"/>
                        </a:rPr>
                        <a:t> </a:t>
                      </a:r>
                      <a:r>
                        <a:rPr lang="en-US" sz="1400" kern="100" spc="15">
                          <a:solidFill>
                            <a:srgbClr val="000000"/>
                          </a:solidFill>
                          <a:latin typeface="Arial"/>
                          <a:ea typeface="SimSun"/>
                          <a:cs typeface="Times New Roman"/>
                        </a:rPr>
                        <a:t>has</a:t>
                      </a:r>
                      <a:endParaRPr lang="en-US" sz="1400" kern="100">
                        <a:latin typeface="Calibri"/>
                        <a:ea typeface="SimSun"/>
                        <a:cs typeface="Times New Roman"/>
                      </a:endParaRPr>
                    </a:p>
                    <a:p>
                      <a:pPr marL="73660" marR="0" algn="l">
                        <a:lnSpc>
                          <a:spcPct val="100000"/>
                        </a:lnSpc>
                        <a:spcBef>
                          <a:spcPts val="0"/>
                        </a:spcBef>
                        <a:spcAft>
                          <a:spcPts val="0"/>
                        </a:spcAft>
                      </a:pPr>
                      <a:r>
                        <a:rPr lang="en-US" sz="1400" kern="100" spc="25">
                          <a:solidFill>
                            <a:srgbClr val="000000"/>
                          </a:solidFill>
                          <a:latin typeface="Arial"/>
                          <a:ea typeface="SimSun"/>
                          <a:cs typeface="Times New Roman"/>
                        </a:rPr>
                        <a:t>indicated</a:t>
                      </a:r>
                      <a:r>
                        <a:rPr lang="en-US" sz="1400" kern="100">
                          <a:solidFill>
                            <a:srgbClr val="000000"/>
                          </a:solidFill>
                          <a:latin typeface="Calibri"/>
                          <a:ea typeface="SimSun"/>
                          <a:cs typeface="Calibri"/>
                        </a:rPr>
                        <a:t> </a:t>
                      </a:r>
                      <a:r>
                        <a:rPr lang="en-US" sz="1400" kern="100" spc="40">
                          <a:solidFill>
                            <a:srgbClr val="000000"/>
                          </a:solidFill>
                          <a:latin typeface="Arial"/>
                          <a:ea typeface="SimSun"/>
                          <a:cs typeface="Times New Roman"/>
                        </a:rPr>
                        <a:t>that...</a:t>
                      </a:r>
                      <a:r>
                        <a:rPr lang="en-US" sz="1400" kern="100">
                          <a:solidFill>
                            <a:srgbClr val="000000"/>
                          </a:solidFill>
                          <a:latin typeface="Calibri"/>
                          <a:ea typeface="SimSun"/>
                          <a:cs typeface="Calibri"/>
                        </a:rPr>
                        <a:t> </a:t>
                      </a:r>
                      <a:r>
                        <a:rPr lang="en-US" sz="1400" kern="100" spc="25">
                          <a:solidFill>
                            <a:srgbClr val="000000"/>
                          </a:solidFill>
                          <a:latin typeface="Arial"/>
                          <a:ea typeface="SimSun"/>
                          <a:cs typeface="Times New Roman"/>
                        </a:rPr>
                        <a:t>(Brown,</a:t>
                      </a:r>
                      <a:endParaRPr lang="en-US" sz="1400" kern="100">
                        <a:latin typeface="Calibri"/>
                        <a:ea typeface="SimSun"/>
                        <a:cs typeface="Times New Roman"/>
                      </a:endParaRPr>
                    </a:p>
                    <a:p>
                      <a:pPr marL="79375" marR="0" algn="l">
                        <a:lnSpc>
                          <a:spcPct val="100000"/>
                        </a:lnSpc>
                        <a:spcBef>
                          <a:spcPts val="0"/>
                        </a:spcBef>
                        <a:spcAft>
                          <a:spcPts val="0"/>
                        </a:spcAft>
                      </a:pPr>
                      <a:r>
                        <a:rPr lang="en-US" sz="1400" kern="100" spc="10">
                          <a:solidFill>
                            <a:srgbClr val="000000"/>
                          </a:solidFill>
                          <a:latin typeface="Arial"/>
                          <a:ea typeface="SimSun"/>
                          <a:cs typeface="Times New Roman"/>
                        </a:rPr>
                        <a:t>1982,</a:t>
                      </a:r>
                      <a:r>
                        <a:rPr lang="en-US" sz="1400" kern="100">
                          <a:solidFill>
                            <a:srgbClr val="000000"/>
                          </a:solidFill>
                          <a:latin typeface="Calibri"/>
                          <a:ea typeface="SimSun"/>
                          <a:cs typeface="Calibri"/>
                        </a:rPr>
                        <a:t> </a:t>
                      </a:r>
                      <a:r>
                        <a:rPr lang="en-US" sz="1400" kern="100" spc="10">
                          <a:solidFill>
                            <a:srgbClr val="000000"/>
                          </a:solidFill>
                          <a:latin typeface="Arial"/>
                          <a:ea typeface="SimSun"/>
                          <a:cs typeface="Times New Roman"/>
                        </a:rPr>
                        <a:t>1988).</a:t>
                      </a:r>
                      <a:endParaRPr lang="en-US" sz="1400" kern="100">
                        <a:latin typeface="Calibri"/>
                        <a:ea typeface="SimSun"/>
                        <a:cs typeface="Times New Roman"/>
                      </a:endParaRPr>
                    </a:p>
                  </a:txBody>
                  <a:tcPr marL="0" marR="0" marT="0" marB="0"/>
                </a:tc>
                <a:tc>
                  <a:txBody>
                    <a:bodyPr/>
                    <a:lstStyle/>
                    <a:p>
                      <a:pPr marL="70485" marR="0" algn="l">
                        <a:lnSpc>
                          <a:spcPct val="100000"/>
                        </a:lnSpc>
                        <a:spcBef>
                          <a:spcPts val="0"/>
                        </a:spcBef>
                        <a:spcAft>
                          <a:spcPts val="0"/>
                        </a:spcAft>
                      </a:pPr>
                      <a:r>
                        <a:rPr lang="en-US" sz="1400" b="1" kern="100" spc="25" dirty="0">
                          <a:solidFill>
                            <a:srgbClr val="000000"/>
                          </a:solidFill>
                          <a:latin typeface="Arial"/>
                          <a:ea typeface="SimSun"/>
                          <a:cs typeface="Times New Roman"/>
                        </a:rPr>
                        <a:t>Order</a:t>
                      </a:r>
                      <a:r>
                        <a:rPr lang="en-US" sz="1400" b="1" kern="100" spc="90" dirty="0">
                          <a:solidFill>
                            <a:srgbClr val="000000"/>
                          </a:solidFill>
                          <a:latin typeface="Calibri"/>
                          <a:ea typeface="SimSun"/>
                          <a:cs typeface="Calibri"/>
                        </a:rPr>
                        <a:t> </a:t>
                      </a:r>
                      <a:r>
                        <a:rPr lang="en-US" sz="1400" b="1" kern="100" spc="20" dirty="0">
                          <a:solidFill>
                            <a:srgbClr val="000000"/>
                          </a:solidFill>
                          <a:latin typeface="Arial"/>
                          <a:ea typeface="SimSun"/>
                          <a:cs typeface="Times New Roman"/>
                        </a:rPr>
                        <a:t>chronologically</a:t>
                      </a:r>
                      <a:r>
                        <a:rPr lang="en-US" sz="1400" b="1" kern="100" spc="115" dirty="0">
                          <a:solidFill>
                            <a:srgbClr val="000000"/>
                          </a:solidFill>
                          <a:latin typeface="Calibri"/>
                          <a:ea typeface="SimSun"/>
                          <a:cs typeface="Calibri"/>
                        </a:rPr>
                        <a:t> </a:t>
                      </a:r>
                      <a:r>
                        <a:rPr lang="en-US" sz="1400" b="1" kern="100" spc="-40" dirty="0">
                          <a:solidFill>
                            <a:srgbClr val="000000"/>
                          </a:solidFill>
                          <a:latin typeface="Arial"/>
                          <a:ea typeface="SimSun"/>
                          <a:cs typeface="Times New Roman"/>
                        </a:rPr>
                        <a:t>in</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the</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reference</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list.</a:t>
                      </a:r>
                      <a:endParaRPr lang="en-US" sz="1400" kern="100" dirty="0">
                        <a:latin typeface="Calibri"/>
                        <a:ea typeface="SimSun"/>
                        <a:cs typeface="Times New Roman"/>
                      </a:endParaRPr>
                    </a:p>
                    <a:p>
                      <a:pPr marL="73660" marR="0" algn="l">
                        <a:lnSpc>
                          <a:spcPct val="100000"/>
                        </a:lnSpc>
                        <a:spcBef>
                          <a:spcPts val="0"/>
                        </a:spcBef>
                        <a:spcAft>
                          <a:spcPts val="0"/>
                        </a:spcAft>
                      </a:pPr>
                      <a:r>
                        <a:rPr lang="en-US" sz="1400" kern="100" spc="25" dirty="0">
                          <a:solidFill>
                            <a:srgbClr val="000000"/>
                          </a:solidFill>
                          <a:latin typeface="Arial"/>
                          <a:ea typeface="SimSun"/>
                          <a:cs typeface="Times New Roman"/>
                        </a:rPr>
                        <a:t>Brown,</a:t>
                      </a:r>
                      <a:r>
                        <a:rPr lang="en-US" sz="1400" kern="100" dirty="0">
                          <a:solidFill>
                            <a:srgbClr val="000000"/>
                          </a:solidFill>
                          <a:latin typeface="Calibri"/>
                          <a:ea typeface="SimSun"/>
                          <a:cs typeface="Calibri"/>
                        </a:rPr>
                        <a:t> </a:t>
                      </a:r>
                      <a:r>
                        <a:rPr lang="en-US" sz="1400" kern="100" spc="-45" dirty="0">
                          <a:solidFill>
                            <a:srgbClr val="000000"/>
                          </a:solidFill>
                          <a:latin typeface="Arial"/>
                          <a:ea typeface="SimSun"/>
                          <a:cs typeface="Times New Roman"/>
                        </a:rPr>
                        <a:t>P.</a:t>
                      </a:r>
                      <a:r>
                        <a:rPr lang="en-US" sz="1400" kern="100" dirty="0">
                          <a:solidFill>
                            <a:srgbClr val="000000"/>
                          </a:solidFill>
                          <a:latin typeface="Calibri"/>
                          <a:ea typeface="SimSun"/>
                          <a:cs typeface="Calibri"/>
                        </a:rPr>
                        <a:t> </a:t>
                      </a:r>
                      <a:r>
                        <a:rPr lang="en-US" sz="1400" kern="100" spc="20" dirty="0">
                          <a:solidFill>
                            <a:srgbClr val="000000"/>
                          </a:solidFill>
                          <a:latin typeface="Arial"/>
                          <a:ea typeface="SimSun"/>
                          <a:cs typeface="Times New Roman"/>
                        </a:rPr>
                        <a:t>(1982).</a:t>
                      </a:r>
                      <a:r>
                        <a:rPr lang="en-US" sz="1400" i="1" kern="100" dirty="0">
                          <a:solidFill>
                            <a:srgbClr val="000000"/>
                          </a:solidFill>
                          <a:latin typeface="Calibri"/>
                          <a:ea typeface="SimSun"/>
                          <a:cs typeface="Calibri"/>
                        </a:rPr>
                        <a:t> </a:t>
                      </a:r>
                      <a:r>
                        <a:rPr lang="en-US" sz="1400" i="1" kern="100" spc="35" dirty="0">
                          <a:solidFill>
                            <a:srgbClr val="000000"/>
                          </a:solidFill>
                          <a:latin typeface="Arial"/>
                          <a:ea typeface="SimSun"/>
                          <a:cs typeface="Times New Roman"/>
                        </a:rPr>
                        <a:t>Corals</a:t>
                      </a:r>
                      <a:r>
                        <a:rPr lang="en-US" sz="1400" i="1" kern="100" spc="80" dirty="0">
                          <a:solidFill>
                            <a:srgbClr val="000000"/>
                          </a:solidFill>
                          <a:latin typeface="Calibri"/>
                          <a:ea typeface="SimSun"/>
                          <a:cs typeface="Calibri"/>
                        </a:rPr>
                        <a:t> </a:t>
                      </a:r>
                      <a:r>
                        <a:rPr lang="en-US" sz="1400" i="1" kern="100" spc="5" dirty="0">
                          <a:solidFill>
                            <a:srgbClr val="000000"/>
                          </a:solidFill>
                          <a:latin typeface="Arial"/>
                          <a:ea typeface="SimSun"/>
                          <a:cs typeface="Times New Roman"/>
                        </a:rPr>
                        <a:t>in</a:t>
                      </a:r>
                      <a:r>
                        <a:rPr lang="en-US" sz="1400" i="1" kern="100" dirty="0">
                          <a:solidFill>
                            <a:srgbClr val="000000"/>
                          </a:solidFill>
                          <a:latin typeface="Calibri"/>
                          <a:ea typeface="SimSun"/>
                          <a:cs typeface="Calibri"/>
                        </a:rPr>
                        <a:t> </a:t>
                      </a:r>
                      <a:r>
                        <a:rPr lang="en-US" sz="1400" i="1" kern="100" spc="10" dirty="0">
                          <a:solidFill>
                            <a:srgbClr val="000000"/>
                          </a:solidFill>
                          <a:latin typeface="Arial"/>
                          <a:ea typeface="SimSun"/>
                          <a:cs typeface="Times New Roman"/>
                        </a:rPr>
                        <a:t>the</a:t>
                      </a:r>
                      <a:r>
                        <a:rPr lang="en-US" sz="1400" i="1" kern="100" dirty="0">
                          <a:solidFill>
                            <a:srgbClr val="000000"/>
                          </a:solidFill>
                          <a:latin typeface="Calibri"/>
                          <a:ea typeface="SimSun"/>
                          <a:cs typeface="Calibri"/>
                        </a:rPr>
                        <a:t> </a:t>
                      </a:r>
                      <a:r>
                        <a:rPr lang="en-US" sz="1400" i="1" kern="100" spc="35" dirty="0">
                          <a:solidFill>
                            <a:srgbClr val="000000"/>
                          </a:solidFill>
                          <a:latin typeface="Arial"/>
                          <a:ea typeface="SimSun"/>
                          <a:cs typeface="Times New Roman"/>
                        </a:rPr>
                        <a:t>Capricorn</a:t>
                      </a:r>
                      <a:r>
                        <a:rPr lang="en-US" sz="1400" i="1" kern="100" dirty="0">
                          <a:solidFill>
                            <a:srgbClr val="000000"/>
                          </a:solidFill>
                          <a:latin typeface="Calibri"/>
                          <a:ea typeface="SimSun"/>
                          <a:cs typeface="Calibri"/>
                        </a:rPr>
                        <a:t> </a:t>
                      </a:r>
                      <a:r>
                        <a:rPr lang="en-US" sz="1400" i="1" kern="100" spc="20" dirty="0">
                          <a:solidFill>
                            <a:srgbClr val="000000"/>
                          </a:solidFill>
                          <a:latin typeface="Arial"/>
                          <a:ea typeface="SimSun"/>
                          <a:cs typeface="Times New Roman"/>
                        </a:rPr>
                        <a:t>group.</a:t>
                      </a:r>
                      <a:r>
                        <a:rPr lang="en-US" sz="1400" kern="100" dirty="0">
                          <a:solidFill>
                            <a:srgbClr val="000000"/>
                          </a:solidFill>
                          <a:latin typeface="Calibri"/>
                          <a:ea typeface="SimSun"/>
                          <a:cs typeface="Calibri"/>
                        </a:rPr>
                        <a:t> </a:t>
                      </a:r>
                      <a:r>
                        <a:rPr lang="en-US" sz="1400" kern="100" spc="40" dirty="0" err="1">
                          <a:solidFill>
                            <a:srgbClr val="000000"/>
                          </a:solidFill>
                          <a:latin typeface="Arial"/>
                          <a:ea typeface="SimSun"/>
                          <a:cs typeface="Times New Roman"/>
                        </a:rPr>
                        <a:t>Rockhampton</a:t>
                      </a:r>
                      <a:r>
                        <a:rPr lang="en-US" sz="1400" kern="100" spc="40" dirty="0">
                          <a:solidFill>
                            <a:srgbClr val="000000"/>
                          </a:solidFill>
                          <a:latin typeface="Arial"/>
                          <a:ea typeface="SimSun"/>
                          <a:cs typeface="Times New Roman"/>
                        </a:rPr>
                        <a:t>,</a:t>
                      </a:r>
                      <a:r>
                        <a:rPr lang="en-US" sz="1400" kern="100" dirty="0">
                          <a:solidFill>
                            <a:srgbClr val="000000"/>
                          </a:solidFill>
                          <a:latin typeface="Calibri"/>
                          <a:ea typeface="SimSun"/>
                          <a:cs typeface="Calibri"/>
                        </a:rPr>
                        <a:t> </a:t>
                      </a:r>
                      <a:r>
                        <a:rPr lang="en-US" sz="1400" kern="100" spc="30" dirty="0">
                          <a:solidFill>
                            <a:srgbClr val="000000"/>
                          </a:solidFill>
                          <a:latin typeface="Arial"/>
                          <a:ea typeface="SimSun"/>
                          <a:cs typeface="Times New Roman"/>
                        </a:rPr>
                        <a:t>Australia:</a:t>
                      </a:r>
                      <a:endParaRPr lang="en-US" sz="1400" kern="100" dirty="0">
                        <a:latin typeface="Calibri"/>
                        <a:ea typeface="SimSun"/>
                        <a:cs typeface="Times New Roman"/>
                      </a:endParaRPr>
                    </a:p>
                    <a:p>
                      <a:pPr marL="513080" marR="0" algn="l">
                        <a:lnSpc>
                          <a:spcPct val="100000"/>
                        </a:lnSpc>
                        <a:spcBef>
                          <a:spcPts val="0"/>
                        </a:spcBef>
                        <a:spcAft>
                          <a:spcPts val="0"/>
                        </a:spcAft>
                      </a:pPr>
                      <a:r>
                        <a:rPr lang="en-US" sz="1400" kern="100" spc="30" dirty="0">
                          <a:solidFill>
                            <a:srgbClr val="000000"/>
                          </a:solidFill>
                          <a:latin typeface="Arial"/>
                          <a:ea typeface="SimSun"/>
                          <a:cs typeface="Times New Roman"/>
                        </a:rPr>
                        <a:t>Central</a:t>
                      </a:r>
                      <a:r>
                        <a:rPr lang="en-US" sz="1400" kern="100" dirty="0">
                          <a:solidFill>
                            <a:srgbClr val="000000"/>
                          </a:solidFill>
                          <a:latin typeface="Calibri"/>
                          <a:ea typeface="SimSun"/>
                          <a:cs typeface="Calibri"/>
                        </a:rPr>
                        <a:t> </a:t>
                      </a:r>
                      <a:r>
                        <a:rPr lang="en-US" sz="1400" kern="100" spc="40" dirty="0">
                          <a:solidFill>
                            <a:srgbClr val="000000"/>
                          </a:solidFill>
                          <a:latin typeface="Arial"/>
                          <a:ea typeface="SimSun"/>
                          <a:cs typeface="Times New Roman"/>
                        </a:rPr>
                        <a:t>Queensland</a:t>
                      </a:r>
                      <a:r>
                        <a:rPr lang="en-US" sz="1400" kern="100" dirty="0">
                          <a:solidFill>
                            <a:srgbClr val="000000"/>
                          </a:solidFill>
                          <a:latin typeface="Calibri"/>
                          <a:ea typeface="SimSun"/>
                          <a:cs typeface="Calibri"/>
                        </a:rPr>
                        <a:t> </a:t>
                      </a:r>
                      <a:r>
                        <a:rPr lang="en-US" sz="1400" kern="100" spc="20" dirty="0">
                          <a:solidFill>
                            <a:srgbClr val="000000"/>
                          </a:solidFill>
                          <a:latin typeface="Arial"/>
                          <a:ea typeface="SimSun"/>
                          <a:cs typeface="Times New Roman"/>
                        </a:rPr>
                        <a:t>University.</a:t>
                      </a:r>
                      <a:endParaRPr lang="en-US" sz="1400" kern="100" dirty="0">
                        <a:latin typeface="Calibri"/>
                        <a:ea typeface="SimSun"/>
                        <a:cs typeface="Times New Roman"/>
                      </a:endParaRPr>
                    </a:p>
                    <a:p>
                      <a:pPr marL="73660" marR="0" algn="l">
                        <a:lnSpc>
                          <a:spcPct val="100000"/>
                        </a:lnSpc>
                        <a:spcBef>
                          <a:spcPts val="0"/>
                        </a:spcBef>
                        <a:spcAft>
                          <a:spcPts val="0"/>
                        </a:spcAft>
                      </a:pPr>
                      <a:r>
                        <a:rPr lang="en-US" sz="1400" kern="100" spc="25" dirty="0">
                          <a:solidFill>
                            <a:srgbClr val="000000"/>
                          </a:solidFill>
                          <a:latin typeface="Arial"/>
                          <a:ea typeface="SimSun"/>
                          <a:cs typeface="Times New Roman"/>
                        </a:rPr>
                        <a:t>Brown,</a:t>
                      </a:r>
                      <a:r>
                        <a:rPr lang="en-US" sz="1400" kern="100" dirty="0">
                          <a:solidFill>
                            <a:srgbClr val="000000"/>
                          </a:solidFill>
                          <a:latin typeface="Calibri"/>
                          <a:ea typeface="SimSun"/>
                          <a:cs typeface="Calibri"/>
                        </a:rPr>
                        <a:t> </a:t>
                      </a:r>
                      <a:r>
                        <a:rPr lang="en-US" sz="1400" kern="100" spc="-45" dirty="0">
                          <a:solidFill>
                            <a:srgbClr val="000000"/>
                          </a:solidFill>
                          <a:latin typeface="Arial"/>
                          <a:ea typeface="SimSun"/>
                          <a:cs typeface="Times New Roman"/>
                        </a:rPr>
                        <a:t>P.</a:t>
                      </a:r>
                      <a:r>
                        <a:rPr lang="en-US" sz="1400" kern="100" dirty="0">
                          <a:solidFill>
                            <a:srgbClr val="000000"/>
                          </a:solidFill>
                          <a:latin typeface="Calibri"/>
                          <a:ea typeface="SimSun"/>
                          <a:cs typeface="Calibri"/>
                        </a:rPr>
                        <a:t> </a:t>
                      </a:r>
                      <a:r>
                        <a:rPr lang="en-US" sz="1400" kern="100" spc="20" dirty="0">
                          <a:solidFill>
                            <a:srgbClr val="000000"/>
                          </a:solidFill>
                          <a:latin typeface="Arial"/>
                          <a:ea typeface="SimSun"/>
                          <a:cs typeface="Times New Roman"/>
                        </a:rPr>
                        <a:t>(1998).</a:t>
                      </a:r>
                      <a:r>
                        <a:rPr lang="en-US" sz="1400" i="1" kern="100" dirty="0">
                          <a:solidFill>
                            <a:srgbClr val="000000"/>
                          </a:solidFill>
                          <a:latin typeface="Calibri"/>
                          <a:ea typeface="SimSun"/>
                          <a:cs typeface="Calibri"/>
                        </a:rPr>
                        <a:t> </a:t>
                      </a:r>
                      <a:r>
                        <a:rPr lang="en-US" sz="1400" i="1" kern="100" spc="5" dirty="0">
                          <a:solidFill>
                            <a:srgbClr val="000000"/>
                          </a:solidFill>
                          <a:latin typeface="Arial"/>
                          <a:ea typeface="SimSun"/>
                          <a:cs typeface="Times New Roman"/>
                        </a:rPr>
                        <a:t>The</a:t>
                      </a:r>
                      <a:r>
                        <a:rPr lang="en-US" sz="1400" i="1" kern="100" dirty="0">
                          <a:solidFill>
                            <a:srgbClr val="000000"/>
                          </a:solidFill>
                          <a:latin typeface="Calibri"/>
                          <a:ea typeface="SimSun"/>
                          <a:cs typeface="Calibri"/>
                        </a:rPr>
                        <a:t> </a:t>
                      </a:r>
                      <a:r>
                        <a:rPr lang="en-US" sz="1400" i="1" kern="100" spc="35" dirty="0">
                          <a:solidFill>
                            <a:srgbClr val="000000"/>
                          </a:solidFill>
                          <a:latin typeface="Arial"/>
                          <a:ea typeface="SimSun"/>
                          <a:cs typeface="Times New Roman"/>
                        </a:rPr>
                        <a:t>effects</a:t>
                      </a:r>
                      <a:r>
                        <a:rPr lang="en-US" sz="1400" i="1" kern="100" dirty="0">
                          <a:solidFill>
                            <a:srgbClr val="000000"/>
                          </a:solidFill>
                          <a:latin typeface="Calibri"/>
                          <a:ea typeface="SimSun"/>
                          <a:cs typeface="Calibri"/>
                        </a:rPr>
                        <a:t> </a:t>
                      </a:r>
                      <a:r>
                        <a:rPr lang="en-US" sz="1400" i="1" kern="100" spc="85" dirty="0">
                          <a:solidFill>
                            <a:srgbClr val="000000"/>
                          </a:solidFill>
                          <a:latin typeface="Arial"/>
                          <a:ea typeface="SimSun"/>
                          <a:cs typeface="Times New Roman"/>
                        </a:rPr>
                        <a:t>of</a:t>
                      </a:r>
                      <a:r>
                        <a:rPr lang="en-US" sz="1400" i="1" kern="100" spc="-10" dirty="0">
                          <a:solidFill>
                            <a:srgbClr val="000000"/>
                          </a:solidFill>
                          <a:latin typeface="Calibri"/>
                          <a:ea typeface="SimSun"/>
                          <a:cs typeface="Calibri"/>
                        </a:rPr>
                        <a:t> </a:t>
                      </a:r>
                      <a:r>
                        <a:rPr lang="en-US" sz="1400" i="1" kern="100" spc="55" dirty="0">
                          <a:solidFill>
                            <a:srgbClr val="000000"/>
                          </a:solidFill>
                          <a:latin typeface="Arial"/>
                          <a:ea typeface="SimSun"/>
                          <a:cs typeface="Times New Roman"/>
                        </a:rPr>
                        <a:t>anchor</a:t>
                      </a:r>
                      <a:r>
                        <a:rPr lang="en-US" sz="1400" i="1" kern="100" spc="55" dirty="0">
                          <a:solidFill>
                            <a:srgbClr val="000000"/>
                          </a:solidFill>
                          <a:latin typeface="Calibri"/>
                          <a:ea typeface="SimSun"/>
                          <a:cs typeface="Calibri"/>
                        </a:rPr>
                        <a:t> </a:t>
                      </a:r>
                      <a:r>
                        <a:rPr lang="en-US" sz="1400" i="1" kern="100" spc="10" dirty="0">
                          <a:solidFill>
                            <a:srgbClr val="000000"/>
                          </a:solidFill>
                          <a:latin typeface="Arial"/>
                          <a:ea typeface="SimSun"/>
                          <a:cs typeface="Times New Roman"/>
                        </a:rPr>
                        <a:t>on</a:t>
                      </a:r>
                      <a:r>
                        <a:rPr lang="en-US" sz="1400" i="1" kern="100" dirty="0">
                          <a:solidFill>
                            <a:srgbClr val="000000"/>
                          </a:solidFill>
                          <a:latin typeface="Calibri"/>
                          <a:ea typeface="SimSun"/>
                          <a:cs typeface="Calibri"/>
                        </a:rPr>
                        <a:t> </a:t>
                      </a:r>
                      <a:r>
                        <a:rPr lang="en-US" sz="1400" i="1" kern="100" spc="20" dirty="0">
                          <a:solidFill>
                            <a:srgbClr val="000000"/>
                          </a:solidFill>
                          <a:latin typeface="Arial"/>
                          <a:ea typeface="SimSun"/>
                          <a:cs typeface="Times New Roman"/>
                        </a:rPr>
                        <a:t>corals.</a:t>
                      </a:r>
                      <a:r>
                        <a:rPr lang="en-US" sz="1400" kern="100" dirty="0">
                          <a:solidFill>
                            <a:srgbClr val="000000"/>
                          </a:solidFill>
                          <a:latin typeface="Calibri"/>
                          <a:ea typeface="SimSun"/>
                          <a:cs typeface="Calibri"/>
                        </a:rPr>
                        <a:t> </a:t>
                      </a:r>
                      <a:r>
                        <a:rPr lang="en-US" sz="1400" kern="100" spc="40" dirty="0" err="1">
                          <a:solidFill>
                            <a:srgbClr val="000000"/>
                          </a:solidFill>
                          <a:latin typeface="Arial"/>
                          <a:ea typeface="SimSun"/>
                          <a:cs typeface="Times New Roman"/>
                        </a:rPr>
                        <a:t>Rockhampton</a:t>
                      </a:r>
                      <a:r>
                        <a:rPr lang="en-US" sz="1400" kern="100" spc="40" dirty="0">
                          <a:solidFill>
                            <a:srgbClr val="000000"/>
                          </a:solidFill>
                          <a:latin typeface="Arial"/>
                          <a:ea typeface="SimSun"/>
                          <a:cs typeface="Times New Roman"/>
                        </a:rPr>
                        <a:t>,</a:t>
                      </a:r>
                      <a:endParaRPr lang="en-US" sz="1400" kern="100" dirty="0">
                        <a:latin typeface="Calibri"/>
                        <a:ea typeface="SimSun"/>
                        <a:cs typeface="Times New Roman"/>
                      </a:endParaRPr>
                    </a:p>
                    <a:p>
                      <a:pPr marL="507365" marR="0" algn="l">
                        <a:lnSpc>
                          <a:spcPct val="100000"/>
                        </a:lnSpc>
                        <a:spcBef>
                          <a:spcPts val="0"/>
                        </a:spcBef>
                        <a:spcAft>
                          <a:spcPts val="0"/>
                        </a:spcAft>
                      </a:pPr>
                      <a:r>
                        <a:rPr lang="en-US" sz="1400" kern="100" spc="35" dirty="0">
                          <a:solidFill>
                            <a:srgbClr val="000000"/>
                          </a:solidFill>
                          <a:latin typeface="Arial"/>
                          <a:ea typeface="SimSun"/>
                          <a:cs typeface="Times New Roman"/>
                        </a:rPr>
                        <a:t>Australia:</a:t>
                      </a:r>
                      <a:r>
                        <a:rPr lang="en-US" sz="1400" kern="100" dirty="0">
                          <a:solidFill>
                            <a:srgbClr val="000000"/>
                          </a:solidFill>
                          <a:latin typeface="Calibri"/>
                          <a:ea typeface="SimSun"/>
                          <a:cs typeface="Calibri"/>
                        </a:rPr>
                        <a:t> </a:t>
                      </a:r>
                      <a:r>
                        <a:rPr lang="en-US" sz="1400" kern="100" spc="25" dirty="0">
                          <a:solidFill>
                            <a:srgbClr val="000000"/>
                          </a:solidFill>
                          <a:latin typeface="Arial"/>
                          <a:ea typeface="SimSun"/>
                          <a:cs typeface="Times New Roman"/>
                        </a:rPr>
                        <a:t>Central</a:t>
                      </a:r>
                      <a:r>
                        <a:rPr lang="en-US" sz="1400" kern="100" dirty="0">
                          <a:solidFill>
                            <a:srgbClr val="000000"/>
                          </a:solidFill>
                          <a:latin typeface="Calibri"/>
                          <a:ea typeface="SimSun"/>
                          <a:cs typeface="Calibri"/>
                        </a:rPr>
                        <a:t> </a:t>
                      </a:r>
                      <a:r>
                        <a:rPr lang="en-US" sz="1400" kern="100" spc="40" dirty="0">
                          <a:solidFill>
                            <a:srgbClr val="000000"/>
                          </a:solidFill>
                          <a:latin typeface="Arial"/>
                          <a:ea typeface="SimSun"/>
                          <a:cs typeface="Times New Roman"/>
                        </a:rPr>
                        <a:t>Queensland</a:t>
                      </a:r>
                      <a:r>
                        <a:rPr lang="en-US" sz="1400" kern="100" dirty="0">
                          <a:solidFill>
                            <a:srgbClr val="000000"/>
                          </a:solidFill>
                          <a:latin typeface="Calibri"/>
                          <a:ea typeface="SimSun"/>
                          <a:cs typeface="Calibri"/>
                        </a:rPr>
                        <a:t> </a:t>
                      </a:r>
                      <a:r>
                        <a:rPr lang="en-US" sz="1400" kern="100" spc="25" dirty="0">
                          <a:solidFill>
                            <a:srgbClr val="000000"/>
                          </a:solidFill>
                          <a:latin typeface="Arial"/>
                          <a:ea typeface="SimSun"/>
                          <a:cs typeface="Times New Roman"/>
                        </a:rPr>
                        <a:t>University.</a:t>
                      </a:r>
                      <a:endParaRPr lang="en-US" sz="1400" kern="100" dirty="0">
                        <a:latin typeface="Calibri"/>
                        <a:ea typeface="SimSun"/>
                        <a:cs typeface="Times New Roman"/>
                      </a:endParaRPr>
                    </a:p>
                  </a:txBody>
                  <a:tcPr marL="0" marR="0" marT="0" marB="0"/>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Refernce</a:t>
            </a:r>
            <a:r>
              <a:rPr lang="en-US" dirty="0" smtClean="0"/>
              <a:t> of a Book (APA 6</a:t>
            </a:r>
            <a:r>
              <a:rPr lang="en-US" baseline="30000" dirty="0" smtClean="0"/>
              <a:t>th</a:t>
            </a:r>
            <a:r>
              <a:rPr lang="en-US" dirty="0" smtClean="0"/>
              <a:t> Edition)</a:t>
            </a:r>
            <a:endParaRPr lang="en-US" dirty="0"/>
          </a:p>
        </p:txBody>
      </p:sp>
      <p:graphicFrame>
        <p:nvGraphicFramePr>
          <p:cNvPr id="4" name="Content Placeholder 3"/>
          <p:cNvGraphicFramePr>
            <a:graphicFrameLocks noGrp="1"/>
          </p:cNvGraphicFramePr>
          <p:nvPr>
            <p:ph idx="1"/>
          </p:nvPr>
        </p:nvGraphicFramePr>
        <p:xfrm>
          <a:off x="457200" y="1600200"/>
          <a:ext cx="8077200" cy="3048000"/>
        </p:xfrm>
        <a:graphic>
          <a:graphicData uri="http://schemas.openxmlformats.org/drawingml/2006/table">
            <a:tbl>
              <a:tblPr firstRow="1" bandRow="1">
                <a:tableStyleId>{5C22544A-7EE6-4342-B048-85BDC9FD1C3A}</a:tableStyleId>
              </a:tblPr>
              <a:tblGrid>
                <a:gridCol w="1828800"/>
                <a:gridCol w="2819400"/>
                <a:gridCol w="3429000"/>
              </a:tblGrid>
              <a:tr h="1020220">
                <a:tc>
                  <a:txBody>
                    <a:bodyPr/>
                    <a:lstStyle/>
                    <a:p>
                      <a:endParaRPr lang="en-US" sz="2000" dirty="0"/>
                    </a:p>
                  </a:txBody>
                  <a:tcPr/>
                </a:tc>
                <a:tc>
                  <a:txBody>
                    <a:bodyPr/>
                    <a:lstStyle/>
                    <a:p>
                      <a:pPr marL="73660" marR="0" algn="l">
                        <a:lnSpc>
                          <a:spcPts val="1200"/>
                        </a:lnSpc>
                        <a:spcBef>
                          <a:spcPts val="0"/>
                        </a:spcBef>
                        <a:spcAft>
                          <a:spcPts val="0"/>
                        </a:spcAft>
                      </a:pPr>
                      <a:endParaRPr lang="en-US" sz="2000" kern="100" dirty="0">
                        <a:latin typeface="Calibri"/>
                        <a:ea typeface="SimSun"/>
                        <a:cs typeface="Times New Roman"/>
                      </a:endParaRPr>
                    </a:p>
                    <a:p>
                      <a:pPr marL="73660" marR="0" algn="l">
                        <a:lnSpc>
                          <a:spcPts val="1865"/>
                        </a:lnSpc>
                        <a:spcBef>
                          <a:spcPts val="0"/>
                        </a:spcBef>
                        <a:spcAft>
                          <a:spcPts val="0"/>
                        </a:spcAft>
                      </a:pPr>
                      <a:r>
                        <a:rPr lang="en-US" sz="2000" i="1" kern="100" spc="25" dirty="0">
                          <a:solidFill>
                            <a:srgbClr val="000000"/>
                          </a:solidFill>
                          <a:latin typeface="Arial"/>
                          <a:ea typeface="SimSun"/>
                          <a:cs typeface="Times New Roman"/>
                        </a:rPr>
                        <a:t>In-Text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c>
                  <a:txBody>
                    <a:bodyPr/>
                    <a:lstStyle/>
                    <a:p>
                      <a:pPr marL="70485" marR="0" algn="l">
                        <a:lnSpc>
                          <a:spcPts val="1200"/>
                        </a:lnSpc>
                        <a:spcBef>
                          <a:spcPts val="0"/>
                        </a:spcBef>
                        <a:spcAft>
                          <a:spcPts val="0"/>
                        </a:spcAft>
                      </a:pPr>
                      <a:endParaRPr lang="en-US" sz="2000" kern="100" dirty="0">
                        <a:latin typeface="Calibri"/>
                        <a:ea typeface="SimSun"/>
                        <a:cs typeface="Times New Roman"/>
                      </a:endParaRPr>
                    </a:p>
                    <a:p>
                      <a:pPr marL="70485" marR="0" algn="l">
                        <a:lnSpc>
                          <a:spcPts val="1865"/>
                        </a:lnSpc>
                        <a:spcBef>
                          <a:spcPts val="0"/>
                        </a:spcBef>
                        <a:spcAft>
                          <a:spcPts val="0"/>
                        </a:spcAft>
                      </a:pPr>
                      <a:r>
                        <a:rPr lang="en-US" sz="2000" i="1" kern="100" spc="25" dirty="0">
                          <a:solidFill>
                            <a:srgbClr val="000000"/>
                          </a:solidFill>
                          <a:latin typeface="Arial"/>
                          <a:ea typeface="SimSun"/>
                          <a:cs typeface="Times New Roman"/>
                        </a:rPr>
                        <a:t>Reference</a:t>
                      </a:r>
                      <a:r>
                        <a:rPr lang="en-US" sz="2000" i="1" kern="100" spc="80" dirty="0">
                          <a:solidFill>
                            <a:srgbClr val="000000"/>
                          </a:solidFill>
                          <a:latin typeface="Calibri"/>
                          <a:ea typeface="SimSun"/>
                          <a:cs typeface="Calibri"/>
                        </a:rPr>
                        <a:t> </a:t>
                      </a:r>
                      <a:r>
                        <a:rPr lang="en-US" sz="2000" i="1" kern="100" spc="60" dirty="0">
                          <a:solidFill>
                            <a:srgbClr val="000000"/>
                          </a:solidFill>
                          <a:latin typeface="Arial"/>
                          <a:ea typeface="SimSun"/>
                          <a:cs typeface="Times New Roman"/>
                        </a:rPr>
                        <a:t>List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r>
              <a:tr h="2027780">
                <a:tc>
                  <a:txBody>
                    <a:bodyPr/>
                    <a:lstStyle/>
                    <a:p>
                      <a:pPr marL="73660" marR="0" algn="l">
                        <a:lnSpc>
                          <a:spcPct val="100000"/>
                        </a:lnSpc>
                        <a:spcBef>
                          <a:spcPts val="0"/>
                        </a:spcBef>
                        <a:spcAft>
                          <a:spcPts val="0"/>
                        </a:spcAft>
                      </a:pPr>
                      <a:endParaRPr lang="en-US" sz="1400" kern="100" dirty="0">
                        <a:latin typeface="Calibri"/>
                        <a:ea typeface="SimSun"/>
                        <a:cs typeface="Times New Roman"/>
                      </a:endParaRPr>
                    </a:p>
                    <a:p>
                      <a:pPr marL="73660" marR="0" algn="l">
                        <a:lnSpc>
                          <a:spcPct val="100000"/>
                        </a:lnSpc>
                        <a:spcBef>
                          <a:spcPts val="0"/>
                        </a:spcBef>
                        <a:spcAft>
                          <a:spcPts val="0"/>
                        </a:spcAft>
                      </a:pPr>
                      <a:r>
                        <a:rPr lang="en-US" sz="1400" b="1" i="1" kern="100" spc="40" dirty="0">
                          <a:solidFill>
                            <a:srgbClr val="000000"/>
                          </a:solidFill>
                          <a:latin typeface="Arial"/>
                          <a:ea typeface="SimSun"/>
                          <a:cs typeface="Times New Roman"/>
                        </a:rPr>
                        <a:t>Multiple</a:t>
                      </a:r>
                      <a:r>
                        <a:rPr lang="en-US" sz="1400" b="1" i="1" kern="100" spc="125" dirty="0">
                          <a:solidFill>
                            <a:srgbClr val="000000"/>
                          </a:solidFill>
                          <a:latin typeface="Calibri"/>
                          <a:ea typeface="SimSun"/>
                          <a:cs typeface="Calibri"/>
                        </a:rPr>
                        <a:t> </a:t>
                      </a:r>
                      <a:r>
                        <a:rPr lang="en-US" sz="1400" b="1" i="1" kern="100" spc="-5" dirty="0">
                          <a:solidFill>
                            <a:srgbClr val="000000"/>
                          </a:solidFill>
                          <a:latin typeface="Arial"/>
                          <a:ea typeface="SimSun"/>
                          <a:cs typeface="Times New Roman"/>
                        </a:rPr>
                        <a:t>works</a:t>
                      </a:r>
                      <a:endParaRPr lang="en-US" sz="1400" kern="100" dirty="0">
                        <a:latin typeface="Calibri"/>
                        <a:ea typeface="SimSun"/>
                        <a:cs typeface="Times New Roman"/>
                      </a:endParaRPr>
                    </a:p>
                    <a:p>
                      <a:pPr marL="64770" marR="0" algn="l">
                        <a:lnSpc>
                          <a:spcPct val="100000"/>
                        </a:lnSpc>
                        <a:spcBef>
                          <a:spcPts val="0"/>
                        </a:spcBef>
                        <a:spcAft>
                          <a:spcPts val="0"/>
                        </a:spcAft>
                      </a:pPr>
                      <a:r>
                        <a:rPr lang="en-US" sz="1400" b="1" i="1" kern="100" spc="10" dirty="0">
                          <a:solidFill>
                            <a:srgbClr val="000000"/>
                          </a:solidFill>
                          <a:latin typeface="Arial"/>
                          <a:ea typeface="SimSun"/>
                          <a:cs typeface="Times New Roman"/>
                        </a:rPr>
                        <a:t>published</a:t>
                      </a:r>
                      <a:r>
                        <a:rPr lang="en-US" sz="1400" b="1" i="1" kern="100" spc="10" dirty="0">
                          <a:solidFill>
                            <a:srgbClr val="000000"/>
                          </a:solidFill>
                          <a:latin typeface="Calibri"/>
                          <a:ea typeface="SimSun"/>
                          <a:cs typeface="Calibri"/>
                        </a:rPr>
                        <a:t> </a:t>
                      </a:r>
                      <a:r>
                        <a:rPr lang="en-US" sz="1400" b="1" i="1" kern="100" spc="-15" dirty="0">
                          <a:solidFill>
                            <a:srgbClr val="000000"/>
                          </a:solidFill>
                          <a:latin typeface="Arial"/>
                          <a:ea typeface="SimSun"/>
                          <a:cs typeface="Times New Roman"/>
                        </a:rPr>
                        <a:t>in</a:t>
                      </a:r>
                      <a:r>
                        <a:rPr lang="en-US" sz="1400" b="1" i="1" kern="100" spc="125" dirty="0">
                          <a:solidFill>
                            <a:srgbClr val="000000"/>
                          </a:solidFill>
                          <a:latin typeface="Calibri"/>
                          <a:ea typeface="SimSun"/>
                          <a:cs typeface="Calibri"/>
                        </a:rPr>
                        <a:t> </a:t>
                      </a:r>
                      <a:r>
                        <a:rPr lang="en-US" sz="1400" b="1" i="1" kern="100" spc="25" dirty="0">
                          <a:solidFill>
                            <a:srgbClr val="000000"/>
                          </a:solidFill>
                          <a:latin typeface="Arial"/>
                          <a:ea typeface="SimSun"/>
                          <a:cs typeface="Times New Roman"/>
                        </a:rPr>
                        <a:t>the</a:t>
                      </a:r>
                      <a:endParaRPr lang="en-US" sz="1400" kern="100" dirty="0">
                        <a:latin typeface="Calibri"/>
                        <a:ea typeface="SimSun"/>
                        <a:cs typeface="Times New Roman"/>
                      </a:endParaRPr>
                    </a:p>
                    <a:p>
                      <a:pPr marL="67945" marR="0" algn="l">
                        <a:lnSpc>
                          <a:spcPct val="100000"/>
                        </a:lnSpc>
                        <a:spcBef>
                          <a:spcPts val="0"/>
                        </a:spcBef>
                        <a:spcAft>
                          <a:spcPts val="0"/>
                        </a:spcAft>
                      </a:pPr>
                      <a:r>
                        <a:rPr lang="en-US" sz="1400" b="1" i="1" kern="100" spc="10" dirty="0">
                          <a:solidFill>
                            <a:srgbClr val="000000"/>
                          </a:solidFill>
                          <a:latin typeface="Arial"/>
                          <a:ea typeface="SimSun"/>
                          <a:cs typeface="Times New Roman"/>
                        </a:rPr>
                        <a:t>same</a:t>
                      </a:r>
                      <a:r>
                        <a:rPr lang="en-US" sz="1400" b="1" i="1" kern="100" spc="80" dirty="0">
                          <a:solidFill>
                            <a:srgbClr val="000000"/>
                          </a:solidFill>
                          <a:latin typeface="Calibri"/>
                          <a:ea typeface="SimSun"/>
                          <a:cs typeface="Calibri"/>
                        </a:rPr>
                        <a:t> </a:t>
                      </a:r>
                      <a:r>
                        <a:rPr lang="en-US" sz="1400" b="1" i="1" kern="100" spc="35" dirty="0">
                          <a:solidFill>
                            <a:srgbClr val="000000"/>
                          </a:solidFill>
                          <a:latin typeface="Arial"/>
                          <a:ea typeface="SimSun"/>
                          <a:cs typeface="Times New Roman"/>
                        </a:rPr>
                        <a:t>year</a:t>
                      </a:r>
                      <a:r>
                        <a:rPr lang="en-US" sz="1400" b="1" i="1" kern="100" spc="35" dirty="0">
                          <a:solidFill>
                            <a:srgbClr val="000000"/>
                          </a:solidFill>
                          <a:latin typeface="Calibri"/>
                          <a:ea typeface="SimSun"/>
                          <a:cs typeface="Calibri"/>
                        </a:rPr>
                        <a:t> </a:t>
                      </a:r>
                      <a:r>
                        <a:rPr lang="en-US" sz="1400" b="1" i="1" kern="100" dirty="0">
                          <a:solidFill>
                            <a:srgbClr val="000000"/>
                          </a:solidFill>
                          <a:latin typeface="Arial"/>
                          <a:ea typeface="SimSun"/>
                          <a:cs typeface="Times New Roman"/>
                        </a:rPr>
                        <a:t>by</a:t>
                      </a:r>
                      <a:r>
                        <a:rPr lang="en-US" sz="1400" b="1" i="1" kern="100" spc="80" dirty="0">
                          <a:solidFill>
                            <a:srgbClr val="000000"/>
                          </a:solidFill>
                          <a:latin typeface="Calibri"/>
                          <a:ea typeface="SimSun"/>
                          <a:cs typeface="Calibri"/>
                        </a:rPr>
                        <a:t> </a:t>
                      </a:r>
                      <a:r>
                        <a:rPr lang="en-US" sz="1400" b="1" i="1" kern="100" spc="15" dirty="0">
                          <a:solidFill>
                            <a:srgbClr val="000000"/>
                          </a:solidFill>
                          <a:latin typeface="Arial"/>
                          <a:ea typeface="SimSun"/>
                          <a:cs typeface="Times New Roman"/>
                        </a:rPr>
                        <a:t>the</a:t>
                      </a:r>
                      <a:endParaRPr lang="en-US" sz="1400" kern="100" dirty="0">
                        <a:latin typeface="Calibri"/>
                        <a:ea typeface="SimSun"/>
                        <a:cs typeface="Times New Roman"/>
                      </a:endParaRPr>
                    </a:p>
                    <a:p>
                      <a:pPr marL="67945" marR="0" algn="l">
                        <a:lnSpc>
                          <a:spcPct val="100000"/>
                        </a:lnSpc>
                        <a:spcBef>
                          <a:spcPts val="0"/>
                        </a:spcBef>
                        <a:spcAft>
                          <a:spcPts val="0"/>
                        </a:spcAft>
                      </a:pPr>
                      <a:r>
                        <a:rPr lang="en-US" sz="1400" b="1" i="1" kern="100" spc="10" dirty="0">
                          <a:solidFill>
                            <a:srgbClr val="000000"/>
                          </a:solidFill>
                          <a:latin typeface="Arial"/>
                          <a:ea typeface="SimSun"/>
                          <a:cs typeface="Times New Roman"/>
                        </a:rPr>
                        <a:t>same</a:t>
                      </a:r>
                      <a:r>
                        <a:rPr lang="en-US" sz="1400" b="1" i="1" kern="100" spc="105" dirty="0">
                          <a:solidFill>
                            <a:srgbClr val="000000"/>
                          </a:solidFill>
                          <a:latin typeface="Calibri"/>
                          <a:ea typeface="SimSun"/>
                          <a:cs typeface="Calibri"/>
                        </a:rPr>
                        <a:t> </a:t>
                      </a:r>
                      <a:r>
                        <a:rPr lang="en-US" sz="1400" b="1" i="1" kern="100" spc="35" dirty="0">
                          <a:solidFill>
                            <a:srgbClr val="000000"/>
                          </a:solidFill>
                          <a:latin typeface="Arial"/>
                          <a:ea typeface="SimSun"/>
                          <a:cs typeface="Times New Roman"/>
                        </a:rPr>
                        <a:t>author</a:t>
                      </a:r>
                      <a:endParaRPr lang="en-US" sz="1400" kern="100" dirty="0">
                        <a:latin typeface="Calibri"/>
                        <a:ea typeface="SimSun"/>
                        <a:cs typeface="Times New Roman"/>
                      </a:endParaRPr>
                    </a:p>
                  </a:txBody>
                  <a:tcPr marL="0" marR="0" marT="0" marB="0"/>
                </a:tc>
                <a:tc>
                  <a:txBody>
                    <a:bodyPr/>
                    <a:lstStyle/>
                    <a:p>
                      <a:pPr marL="73660" marR="0" algn="l">
                        <a:lnSpc>
                          <a:spcPct val="100000"/>
                        </a:lnSpc>
                        <a:spcBef>
                          <a:spcPts val="0"/>
                        </a:spcBef>
                        <a:spcAft>
                          <a:spcPts val="0"/>
                        </a:spcAft>
                      </a:pPr>
                      <a:r>
                        <a:rPr lang="en-US" sz="1400" b="1" kern="100">
                          <a:solidFill>
                            <a:srgbClr val="000000"/>
                          </a:solidFill>
                          <a:latin typeface="Arial"/>
                          <a:ea typeface="SimSun"/>
                          <a:cs typeface="Times New Roman"/>
                        </a:rPr>
                        <a:t>Use</a:t>
                      </a:r>
                      <a:r>
                        <a:rPr lang="en-US" sz="1400" b="1" kern="100">
                          <a:solidFill>
                            <a:srgbClr val="000000"/>
                          </a:solidFill>
                          <a:latin typeface="Calibri"/>
                          <a:ea typeface="SimSun"/>
                          <a:cs typeface="Calibri"/>
                        </a:rPr>
                        <a:t> </a:t>
                      </a:r>
                      <a:r>
                        <a:rPr lang="en-US" sz="1400" b="1" kern="100" spc="-5">
                          <a:solidFill>
                            <a:srgbClr val="000000"/>
                          </a:solidFill>
                          <a:latin typeface="Arial"/>
                          <a:ea typeface="SimSun"/>
                          <a:cs typeface="Times New Roman"/>
                        </a:rPr>
                        <a:t>a/b</a:t>
                      </a:r>
                      <a:r>
                        <a:rPr lang="en-US" sz="1400" b="1" kern="100">
                          <a:solidFill>
                            <a:srgbClr val="000000"/>
                          </a:solidFill>
                          <a:latin typeface="Calibri"/>
                          <a:ea typeface="SimSun"/>
                          <a:cs typeface="Calibri"/>
                        </a:rPr>
                        <a:t> </a:t>
                      </a:r>
                      <a:r>
                        <a:rPr lang="en-US" sz="1400" b="1" kern="100">
                          <a:solidFill>
                            <a:srgbClr val="000000"/>
                          </a:solidFill>
                          <a:latin typeface="Arial"/>
                          <a:ea typeface="SimSun"/>
                          <a:cs typeface="Times New Roman"/>
                        </a:rPr>
                        <a:t>etc.</a:t>
                      </a:r>
                      <a:r>
                        <a:rPr lang="en-US" sz="1400" b="1" kern="100">
                          <a:solidFill>
                            <a:srgbClr val="000000"/>
                          </a:solidFill>
                          <a:latin typeface="Calibri"/>
                          <a:ea typeface="SimSun"/>
                          <a:cs typeface="Calibri"/>
                        </a:rPr>
                        <a:t> </a:t>
                      </a:r>
                      <a:r>
                        <a:rPr lang="en-US" sz="1400" b="1" kern="100">
                          <a:solidFill>
                            <a:srgbClr val="000000"/>
                          </a:solidFill>
                          <a:latin typeface="Arial"/>
                          <a:ea typeface="SimSun"/>
                          <a:cs typeface="Times New Roman"/>
                        </a:rPr>
                        <a:t>to</a:t>
                      </a:r>
                      <a:r>
                        <a:rPr lang="en-US" sz="1400" b="1" kern="100">
                          <a:solidFill>
                            <a:srgbClr val="000000"/>
                          </a:solidFill>
                          <a:latin typeface="Calibri"/>
                          <a:ea typeface="SimSun"/>
                          <a:cs typeface="Calibri"/>
                        </a:rPr>
                        <a:t> </a:t>
                      </a:r>
                      <a:r>
                        <a:rPr lang="en-US" sz="1400" b="1" kern="100" spc="15">
                          <a:solidFill>
                            <a:srgbClr val="000000"/>
                          </a:solidFill>
                          <a:latin typeface="Arial"/>
                          <a:ea typeface="SimSun"/>
                          <a:cs typeface="Times New Roman"/>
                        </a:rPr>
                        <a:t>differentiate</a:t>
                      </a:r>
                      <a:endParaRPr lang="en-US" sz="1400" kern="100">
                        <a:latin typeface="Calibri"/>
                        <a:ea typeface="SimSun"/>
                        <a:cs typeface="Times New Roman"/>
                      </a:endParaRPr>
                    </a:p>
                    <a:p>
                      <a:pPr marL="73660" marR="0" algn="l">
                        <a:lnSpc>
                          <a:spcPct val="100000"/>
                        </a:lnSpc>
                        <a:spcBef>
                          <a:spcPts val="0"/>
                        </a:spcBef>
                        <a:spcAft>
                          <a:spcPts val="0"/>
                        </a:spcAft>
                      </a:pPr>
                      <a:r>
                        <a:rPr lang="en-US" sz="1400" b="1" kern="100" spc="10">
                          <a:solidFill>
                            <a:srgbClr val="000000"/>
                          </a:solidFill>
                          <a:latin typeface="Arial"/>
                          <a:ea typeface="SimSun"/>
                          <a:cs typeface="Times New Roman"/>
                        </a:rPr>
                        <a:t>between</a:t>
                      </a:r>
                      <a:r>
                        <a:rPr lang="en-US" sz="1400" b="1" kern="100" spc="115">
                          <a:solidFill>
                            <a:srgbClr val="000000"/>
                          </a:solidFill>
                          <a:latin typeface="Calibri"/>
                          <a:ea typeface="SimSun"/>
                          <a:cs typeface="Calibri"/>
                        </a:rPr>
                        <a:t> </a:t>
                      </a:r>
                      <a:r>
                        <a:rPr lang="en-US" sz="1400" b="1" kern="100" spc="20">
                          <a:solidFill>
                            <a:srgbClr val="000000"/>
                          </a:solidFill>
                          <a:latin typeface="Arial"/>
                          <a:ea typeface="SimSun"/>
                          <a:cs typeface="Times New Roman"/>
                        </a:rPr>
                        <a:t>works</a:t>
                      </a:r>
                      <a:r>
                        <a:rPr lang="en-US" sz="1400" b="1" kern="100">
                          <a:solidFill>
                            <a:srgbClr val="000000"/>
                          </a:solidFill>
                          <a:latin typeface="Calibri"/>
                          <a:ea typeface="SimSun"/>
                          <a:cs typeface="Calibri"/>
                        </a:rPr>
                        <a:t> </a:t>
                      </a:r>
                      <a:r>
                        <a:rPr lang="en-US" sz="1400" b="1" kern="100" spc="-40">
                          <a:solidFill>
                            <a:srgbClr val="000000"/>
                          </a:solidFill>
                          <a:latin typeface="Arial"/>
                          <a:ea typeface="SimSun"/>
                          <a:cs typeface="Times New Roman"/>
                        </a:rPr>
                        <a:t>in</a:t>
                      </a:r>
                      <a:r>
                        <a:rPr lang="en-US" sz="1400" b="1" kern="100">
                          <a:solidFill>
                            <a:srgbClr val="000000"/>
                          </a:solidFill>
                          <a:latin typeface="Calibri"/>
                          <a:ea typeface="SimSun"/>
                          <a:cs typeface="Calibri"/>
                        </a:rPr>
                        <a:t> </a:t>
                      </a:r>
                      <a:r>
                        <a:rPr lang="en-US" sz="1400" b="1" kern="100" spc="10">
                          <a:solidFill>
                            <a:srgbClr val="000000"/>
                          </a:solidFill>
                          <a:latin typeface="Arial"/>
                          <a:ea typeface="SimSun"/>
                          <a:cs typeface="Times New Roman"/>
                        </a:rPr>
                        <a:t>the</a:t>
                      </a:r>
                      <a:r>
                        <a:rPr lang="en-US" sz="1400" b="1" kern="100" spc="115">
                          <a:solidFill>
                            <a:srgbClr val="000000"/>
                          </a:solidFill>
                          <a:latin typeface="Calibri"/>
                          <a:ea typeface="SimSun"/>
                          <a:cs typeface="Calibri"/>
                        </a:rPr>
                        <a:t> </a:t>
                      </a:r>
                      <a:r>
                        <a:rPr lang="en-US" sz="1400" b="1" kern="100" spc="20">
                          <a:solidFill>
                            <a:srgbClr val="000000"/>
                          </a:solidFill>
                          <a:latin typeface="Arial"/>
                          <a:ea typeface="SimSun"/>
                          <a:cs typeface="Times New Roman"/>
                        </a:rPr>
                        <a:t>same</a:t>
                      </a:r>
                      <a:endParaRPr lang="en-US" sz="1400" kern="100">
                        <a:latin typeface="Calibri"/>
                        <a:ea typeface="SimSun"/>
                        <a:cs typeface="Times New Roman"/>
                      </a:endParaRPr>
                    </a:p>
                    <a:p>
                      <a:pPr marL="67945" marR="0" algn="l">
                        <a:lnSpc>
                          <a:spcPct val="100000"/>
                        </a:lnSpc>
                        <a:spcBef>
                          <a:spcPts val="0"/>
                        </a:spcBef>
                        <a:spcAft>
                          <a:spcPts val="0"/>
                        </a:spcAft>
                      </a:pPr>
                      <a:r>
                        <a:rPr lang="en-US" sz="1400" b="1" kern="100">
                          <a:solidFill>
                            <a:srgbClr val="000000"/>
                          </a:solidFill>
                          <a:latin typeface="Arial"/>
                          <a:ea typeface="SimSun"/>
                          <a:cs typeface="Times New Roman"/>
                        </a:rPr>
                        <a:t>year.</a:t>
                      </a:r>
                      <a:endParaRPr lang="en-US" sz="1400" kern="100">
                        <a:latin typeface="Calibri"/>
                        <a:ea typeface="SimSun"/>
                        <a:cs typeface="Times New Roman"/>
                      </a:endParaRPr>
                    </a:p>
                    <a:p>
                      <a:pPr marL="76835" marR="0" algn="l">
                        <a:lnSpc>
                          <a:spcPct val="100000"/>
                        </a:lnSpc>
                        <a:spcBef>
                          <a:spcPts val="0"/>
                        </a:spcBef>
                        <a:spcAft>
                          <a:spcPts val="0"/>
                        </a:spcAft>
                      </a:pPr>
                      <a:r>
                        <a:rPr lang="en-US" sz="1400" kern="100" spc="-40">
                          <a:solidFill>
                            <a:srgbClr val="000000"/>
                          </a:solidFill>
                          <a:latin typeface="Arial"/>
                          <a:ea typeface="SimSun"/>
                          <a:cs typeface="Times New Roman"/>
                        </a:rPr>
                        <a:t>In</a:t>
                      </a:r>
                      <a:r>
                        <a:rPr lang="en-US" sz="1400" kern="100">
                          <a:solidFill>
                            <a:srgbClr val="000000"/>
                          </a:solidFill>
                          <a:latin typeface="Calibri"/>
                          <a:ea typeface="SimSun"/>
                          <a:cs typeface="Calibri"/>
                        </a:rPr>
                        <a:t> </a:t>
                      </a:r>
                      <a:r>
                        <a:rPr lang="en-US" sz="1400" kern="100" spc="30">
                          <a:solidFill>
                            <a:srgbClr val="000000"/>
                          </a:solidFill>
                          <a:latin typeface="Arial"/>
                          <a:ea typeface="SimSun"/>
                          <a:cs typeface="Times New Roman"/>
                        </a:rPr>
                        <a:t>recent</a:t>
                      </a:r>
                      <a:r>
                        <a:rPr lang="en-US" sz="1400" kern="100" spc="80">
                          <a:solidFill>
                            <a:srgbClr val="000000"/>
                          </a:solidFill>
                          <a:latin typeface="Calibri"/>
                          <a:ea typeface="SimSun"/>
                          <a:cs typeface="Calibri"/>
                        </a:rPr>
                        <a:t> </a:t>
                      </a:r>
                      <a:r>
                        <a:rPr lang="en-US" sz="1400" kern="100" spc="45">
                          <a:solidFill>
                            <a:srgbClr val="000000"/>
                          </a:solidFill>
                          <a:latin typeface="Arial"/>
                          <a:ea typeface="SimSun"/>
                          <a:cs typeface="Times New Roman"/>
                        </a:rPr>
                        <a:t>works</a:t>
                      </a:r>
                      <a:r>
                        <a:rPr lang="en-US" sz="1400" kern="100">
                          <a:solidFill>
                            <a:srgbClr val="000000"/>
                          </a:solidFill>
                          <a:latin typeface="Calibri"/>
                          <a:ea typeface="SimSun"/>
                          <a:cs typeface="Calibri"/>
                        </a:rPr>
                        <a:t> </a:t>
                      </a:r>
                      <a:r>
                        <a:rPr lang="en-US" sz="1400" kern="100" spc="5">
                          <a:solidFill>
                            <a:srgbClr val="000000"/>
                          </a:solidFill>
                          <a:latin typeface="Arial"/>
                          <a:ea typeface="SimSun"/>
                          <a:cs typeface="Times New Roman"/>
                        </a:rPr>
                        <a:t>...</a:t>
                      </a:r>
                      <a:r>
                        <a:rPr lang="en-US" sz="1400" kern="100">
                          <a:solidFill>
                            <a:srgbClr val="000000"/>
                          </a:solidFill>
                          <a:latin typeface="Calibri"/>
                          <a:ea typeface="SimSun"/>
                          <a:cs typeface="Calibri"/>
                        </a:rPr>
                        <a:t> </a:t>
                      </a:r>
                      <a:r>
                        <a:rPr lang="en-US" sz="1400" kern="100" spc="25">
                          <a:solidFill>
                            <a:srgbClr val="000000"/>
                          </a:solidFill>
                          <a:latin typeface="Arial"/>
                          <a:ea typeface="SimSun"/>
                          <a:cs typeface="Times New Roman"/>
                        </a:rPr>
                        <a:t>(Napier,</a:t>
                      </a:r>
                      <a:endParaRPr lang="en-US" sz="1400" kern="100">
                        <a:latin typeface="Calibri"/>
                        <a:ea typeface="SimSun"/>
                        <a:cs typeface="Times New Roman"/>
                      </a:endParaRPr>
                    </a:p>
                    <a:p>
                      <a:pPr marL="79375" marR="0" algn="l">
                        <a:lnSpc>
                          <a:spcPct val="100000"/>
                        </a:lnSpc>
                        <a:spcBef>
                          <a:spcPts val="0"/>
                        </a:spcBef>
                        <a:spcAft>
                          <a:spcPts val="0"/>
                        </a:spcAft>
                      </a:pPr>
                      <a:r>
                        <a:rPr lang="en-US" sz="1400" kern="100" spc="15">
                          <a:solidFill>
                            <a:srgbClr val="000000"/>
                          </a:solidFill>
                          <a:latin typeface="Arial"/>
                          <a:ea typeface="SimSun"/>
                          <a:cs typeface="Times New Roman"/>
                        </a:rPr>
                        <a:t>1993a,</a:t>
                      </a:r>
                      <a:r>
                        <a:rPr lang="en-US" sz="1400" kern="100">
                          <a:solidFill>
                            <a:srgbClr val="000000"/>
                          </a:solidFill>
                          <a:latin typeface="Calibri"/>
                          <a:ea typeface="SimSun"/>
                          <a:cs typeface="Calibri"/>
                        </a:rPr>
                        <a:t> </a:t>
                      </a:r>
                      <a:r>
                        <a:rPr lang="en-US" sz="1400" kern="100" spc="20">
                          <a:solidFill>
                            <a:srgbClr val="000000"/>
                          </a:solidFill>
                          <a:latin typeface="Arial"/>
                          <a:ea typeface="SimSun"/>
                          <a:cs typeface="Times New Roman"/>
                        </a:rPr>
                        <a:t>1993b).</a:t>
                      </a:r>
                      <a:endParaRPr lang="en-US" sz="1400" kern="100">
                        <a:latin typeface="Calibri"/>
                        <a:ea typeface="SimSun"/>
                        <a:cs typeface="Times New Roman"/>
                      </a:endParaRPr>
                    </a:p>
                  </a:txBody>
                  <a:tcPr marL="0" marR="0" marT="0" marB="0"/>
                </a:tc>
                <a:tc>
                  <a:txBody>
                    <a:bodyPr/>
                    <a:lstStyle/>
                    <a:p>
                      <a:pPr marL="70485" marR="0" algn="l">
                        <a:lnSpc>
                          <a:spcPct val="100000"/>
                        </a:lnSpc>
                        <a:spcBef>
                          <a:spcPts val="0"/>
                        </a:spcBef>
                        <a:spcAft>
                          <a:spcPts val="0"/>
                        </a:spcAft>
                      </a:pPr>
                      <a:r>
                        <a:rPr lang="en-US" sz="1400" b="1" kern="100" spc="25" dirty="0">
                          <a:solidFill>
                            <a:srgbClr val="000000"/>
                          </a:solidFill>
                          <a:latin typeface="Arial"/>
                          <a:ea typeface="SimSun"/>
                          <a:cs typeface="Times New Roman"/>
                        </a:rPr>
                        <a:t>Order</a:t>
                      </a:r>
                      <a:r>
                        <a:rPr lang="en-US" sz="1400" b="1" kern="100" spc="90" dirty="0">
                          <a:solidFill>
                            <a:srgbClr val="000000"/>
                          </a:solidFill>
                          <a:latin typeface="Calibri"/>
                          <a:ea typeface="SimSun"/>
                          <a:cs typeface="Calibri"/>
                        </a:rPr>
                        <a:t> </a:t>
                      </a:r>
                      <a:r>
                        <a:rPr lang="en-US" sz="1400" b="1" kern="100" spc="20" dirty="0">
                          <a:solidFill>
                            <a:srgbClr val="000000"/>
                          </a:solidFill>
                          <a:latin typeface="Arial"/>
                          <a:ea typeface="SimSun"/>
                          <a:cs typeface="Times New Roman"/>
                        </a:rPr>
                        <a:t>alphabetically</a:t>
                      </a:r>
                      <a:r>
                        <a:rPr lang="en-US" sz="1400" b="1" kern="100" spc="115" dirty="0">
                          <a:solidFill>
                            <a:srgbClr val="000000"/>
                          </a:solidFill>
                          <a:latin typeface="Calibri"/>
                          <a:ea typeface="SimSun"/>
                          <a:cs typeface="Calibri"/>
                        </a:rPr>
                        <a:t> </a:t>
                      </a:r>
                      <a:r>
                        <a:rPr lang="en-US" sz="1400" b="1" kern="100" dirty="0">
                          <a:solidFill>
                            <a:srgbClr val="000000"/>
                          </a:solidFill>
                          <a:latin typeface="Arial"/>
                          <a:ea typeface="SimSun"/>
                          <a:cs typeface="Times New Roman"/>
                        </a:rPr>
                        <a:t>by</a:t>
                      </a:r>
                      <a:r>
                        <a:rPr lang="en-US" sz="1400" b="1" kern="100" spc="9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title</a:t>
                      </a:r>
                      <a:r>
                        <a:rPr lang="en-US" sz="1400" b="1" kern="100" dirty="0">
                          <a:solidFill>
                            <a:srgbClr val="000000"/>
                          </a:solidFill>
                          <a:latin typeface="Calibri"/>
                          <a:ea typeface="SimSun"/>
                          <a:cs typeface="Calibri"/>
                        </a:rPr>
                        <a:t> </a:t>
                      </a:r>
                      <a:r>
                        <a:rPr lang="en-US" sz="1400" b="1" kern="100" spc="-40" dirty="0">
                          <a:solidFill>
                            <a:srgbClr val="000000"/>
                          </a:solidFill>
                          <a:latin typeface="Arial"/>
                          <a:ea typeface="SimSun"/>
                          <a:cs typeface="Times New Roman"/>
                        </a:rPr>
                        <a:t>in</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the</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reference</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list.</a:t>
                      </a:r>
                      <a:endParaRPr lang="en-US" sz="1400" kern="100" dirty="0">
                        <a:latin typeface="Calibri"/>
                        <a:ea typeface="SimSun"/>
                        <a:cs typeface="Times New Roman"/>
                      </a:endParaRPr>
                    </a:p>
                    <a:p>
                      <a:pPr marL="76835" marR="0" algn="l">
                        <a:lnSpc>
                          <a:spcPct val="100000"/>
                        </a:lnSpc>
                        <a:spcBef>
                          <a:spcPts val="0"/>
                        </a:spcBef>
                        <a:spcAft>
                          <a:spcPts val="0"/>
                        </a:spcAft>
                      </a:pPr>
                      <a:r>
                        <a:rPr lang="en-US" sz="1400" kern="100" spc="20" dirty="0">
                          <a:solidFill>
                            <a:srgbClr val="000000"/>
                          </a:solidFill>
                          <a:latin typeface="Arial"/>
                          <a:ea typeface="SimSun"/>
                          <a:cs typeface="Times New Roman"/>
                        </a:rPr>
                        <a:t>Napier,</a:t>
                      </a:r>
                      <a:r>
                        <a:rPr lang="en-US" sz="1400" kern="10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A.</a:t>
                      </a:r>
                      <a:r>
                        <a:rPr lang="en-US" sz="1400" kern="100" dirty="0">
                          <a:solidFill>
                            <a:srgbClr val="000000"/>
                          </a:solidFill>
                          <a:latin typeface="Calibri"/>
                          <a:ea typeface="SimSun"/>
                          <a:cs typeface="Calibri"/>
                        </a:rPr>
                        <a:t> </a:t>
                      </a:r>
                      <a:r>
                        <a:rPr lang="en-US" sz="1400" kern="100" spc="25" dirty="0">
                          <a:solidFill>
                            <a:srgbClr val="000000"/>
                          </a:solidFill>
                          <a:latin typeface="Arial"/>
                          <a:ea typeface="SimSun"/>
                          <a:cs typeface="Times New Roman"/>
                        </a:rPr>
                        <a:t>(1993a).</a:t>
                      </a:r>
                      <a:r>
                        <a:rPr lang="en-US" sz="1400" i="1" kern="100" dirty="0">
                          <a:solidFill>
                            <a:srgbClr val="000000"/>
                          </a:solidFill>
                          <a:latin typeface="Calibri"/>
                          <a:ea typeface="SimSun"/>
                          <a:cs typeface="Calibri"/>
                        </a:rPr>
                        <a:t> </a:t>
                      </a:r>
                      <a:r>
                        <a:rPr lang="en-US" sz="1400" i="1" kern="100" spc="40" dirty="0">
                          <a:solidFill>
                            <a:srgbClr val="000000"/>
                          </a:solidFill>
                          <a:latin typeface="Arial"/>
                          <a:ea typeface="SimSun"/>
                          <a:cs typeface="Times New Roman"/>
                        </a:rPr>
                        <a:t>Fatal</a:t>
                      </a:r>
                      <a:r>
                        <a:rPr lang="en-US" sz="1400" i="1" kern="100" spc="80" dirty="0">
                          <a:solidFill>
                            <a:srgbClr val="000000"/>
                          </a:solidFill>
                          <a:latin typeface="Calibri"/>
                          <a:ea typeface="SimSun"/>
                          <a:cs typeface="Calibri"/>
                        </a:rPr>
                        <a:t> </a:t>
                      </a:r>
                      <a:r>
                        <a:rPr lang="en-US" sz="1400" i="1" kern="100" spc="20" dirty="0">
                          <a:solidFill>
                            <a:srgbClr val="000000"/>
                          </a:solidFill>
                          <a:latin typeface="Arial"/>
                          <a:ea typeface="SimSun"/>
                          <a:cs typeface="Times New Roman"/>
                        </a:rPr>
                        <a:t>storm.</a:t>
                      </a:r>
                      <a:r>
                        <a:rPr lang="en-US" sz="1400" kern="100" dirty="0">
                          <a:solidFill>
                            <a:srgbClr val="000000"/>
                          </a:solidFill>
                          <a:latin typeface="Calibri"/>
                          <a:ea typeface="SimSun"/>
                          <a:cs typeface="Calibri"/>
                        </a:rPr>
                        <a:t> </a:t>
                      </a:r>
                      <a:r>
                        <a:rPr lang="en-US" sz="1400" kern="100" spc="30" dirty="0">
                          <a:solidFill>
                            <a:srgbClr val="000000"/>
                          </a:solidFill>
                          <a:latin typeface="Arial"/>
                          <a:ea typeface="SimSun"/>
                          <a:cs typeface="Times New Roman"/>
                        </a:rPr>
                        <a:t>Sydney,</a:t>
                      </a:r>
                      <a:r>
                        <a:rPr lang="en-US" sz="1400" kern="100" dirty="0">
                          <a:solidFill>
                            <a:srgbClr val="000000"/>
                          </a:solidFill>
                          <a:latin typeface="Calibri"/>
                          <a:ea typeface="SimSun"/>
                          <a:cs typeface="Calibri"/>
                        </a:rPr>
                        <a:t> </a:t>
                      </a:r>
                      <a:r>
                        <a:rPr lang="en-US" sz="1400" kern="100" spc="30" dirty="0">
                          <a:solidFill>
                            <a:srgbClr val="000000"/>
                          </a:solidFill>
                          <a:latin typeface="Arial"/>
                          <a:ea typeface="SimSun"/>
                          <a:cs typeface="Times New Roman"/>
                        </a:rPr>
                        <a:t>Australia:</a:t>
                      </a:r>
                      <a:r>
                        <a:rPr lang="en-US" sz="1400" kern="100" dirty="0">
                          <a:solidFill>
                            <a:srgbClr val="000000"/>
                          </a:solidFill>
                          <a:latin typeface="Calibri"/>
                          <a:ea typeface="SimSun"/>
                          <a:cs typeface="Calibri"/>
                        </a:rPr>
                        <a:t> </a:t>
                      </a:r>
                      <a:r>
                        <a:rPr lang="en-US" sz="1400" kern="100" spc="25" dirty="0">
                          <a:solidFill>
                            <a:srgbClr val="000000"/>
                          </a:solidFill>
                          <a:latin typeface="Arial"/>
                          <a:ea typeface="SimSun"/>
                          <a:cs typeface="Times New Roman"/>
                        </a:rPr>
                        <a:t>Allen</a:t>
                      </a:r>
                      <a:r>
                        <a:rPr lang="en-US" sz="1400" kern="10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&amp;</a:t>
                      </a:r>
                      <a:r>
                        <a:rPr lang="en-US" sz="1400" kern="100" dirty="0">
                          <a:solidFill>
                            <a:srgbClr val="000000"/>
                          </a:solidFill>
                          <a:latin typeface="Calibri"/>
                          <a:ea typeface="SimSun"/>
                          <a:cs typeface="Calibri"/>
                        </a:rPr>
                        <a:t> </a:t>
                      </a:r>
                      <a:r>
                        <a:rPr lang="en-US" sz="1400" kern="100" spc="15" dirty="0" err="1">
                          <a:solidFill>
                            <a:srgbClr val="000000"/>
                          </a:solidFill>
                          <a:latin typeface="Arial"/>
                          <a:ea typeface="SimSun"/>
                          <a:cs typeface="Times New Roman"/>
                        </a:rPr>
                        <a:t>Unwin</a:t>
                      </a:r>
                      <a:r>
                        <a:rPr lang="en-US" sz="1400" kern="100" spc="15" dirty="0">
                          <a:solidFill>
                            <a:srgbClr val="000000"/>
                          </a:solidFill>
                          <a:latin typeface="Arial"/>
                          <a:ea typeface="SimSun"/>
                          <a:cs typeface="Times New Roman"/>
                        </a:rPr>
                        <a:t>.</a:t>
                      </a:r>
                      <a:endParaRPr lang="en-US" sz="1400" kern="100" dirty="0">
                        <a:latin typeface="Calibri"/>
                        <a:ea typeface="SimSun"/>
                        <a:cs typeface="Times New Roman"/>
                      </a:endParaRPr>
                    </a:p>
                    <a:p>
                      <a:pPr marL="76835" marR="0" algn="l">
                        <a:lnSpc>
                          <a:spcPct val="100000"/>
                        </a:lnSpc>
                        <a:spcBef>
                          <a:spcPts val="0"/>
                        </a:spcBef>
                        <a:spcAft>
                          <a:spcPts val="0"/>
                        </a:spcAft>
                      </a:pPr>
                      <a:r>
                        <a:rPr lang="en-US" sz="1400" kern="100" spc="20" dirty="0">
                          <a:solidFill>
                            <a:srgbClr val="000000"/>
                          </a:solidFill>
                          <a:latin typeface="Arial"/>
                          <a:ea typeface="SimSun"/>
                          <a:cs typeface="Times New Roman"/>
                        </a:rPr>
                        <a:t>Napier,</a:t>
                      </a:r>
                      <a:r>
                        <a:rPr lang="en-US" sz="1400" kern="10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A.</a:t>
                      </a:r>
                      <a:r>
                        <a:rPr lang="en-US" sz="1400" kern="100" dirty="0">
                          <a:solidFill>
                            <a:srgbClr val="000000"/>
                          </a:solidFill>
                          <a:latin typeface="Calibri"/>
                          <a:ea typeface="SimSun"/>
                          <a:cs typeface="Calibri"/>
                        </a:rPr>
                        <a:t> </a:t>
                      </a:r>
                      <a:r>
                        <a:rPr lang="en-US" sz="1400" kern="100" spc="25" dirty="0">
                          <a:solidFill>
                            <a:srgbClr val="000000"/>
                          </a:solidFill>
                          <a:latin typeface="Arial"/>
                          <a:ea typeface="SimSun"/>
                          <a:cs typeface="Times New Roman"/>
                        </a:rPr>
                        <a:t>(1993b).</a:t>
                      </a:r>
                      <a:r>
                        <a:rPr lang="en-US" sz="1400" i="1" kern="100" dirty="0">
                          <a:solidFill>
                            <a:srgbClr val="000000"/>
                          </a:solidFill>
                          <a:latin typeface="Calibri"/>
                          <a:ea typeface="SimSun"/>
                          <a:cs typeface="Calibri"/>
                        </a:rPr>
                        <a:t> </a:t>
                      </a:r>
                      <a:r>
                        <a:rPr lang="en-US" sz="1400" i="1" kern="100" spc="40" dirty="0">
                          <a:solidFill>
                            <a:srgbClr val="000000"/>
                          </a:solidFill>
                          <a:latin typeface="Arial"/>
                          <a:ea typeface="SimSun"/>
                          <a:cs typeface="Times New Roman"/>
                        </a:rPr>
                        <a:t>Survival</a:t>
                      </a:r>
                      <a:r>
                        <a:rPr lang="en-US" sz="1400" i="1" kern="100" spc="80" dirty="0">
                          <a:solidFill>
                            <a:srgbClr val="000000"/>
                          </a:solidFill>
                          <a:latin typeface="Calibri"/>
                          <a:ea typeface="SimSun"/>
                          <a:cs typeface="Calibri"/>
                        </a:rPr>
                        <a:t> </a:t>
                      </a:r>
                      <a:r>
                        <a:rPr lang="en-US" sz="1400" i="1" kern="100" spc="50" dirty="0">
                          <a:solidFill>
                            <a:srgbClr val="000000"/>
                          </a:solidFill>
                          <a:latin typeface="Arial"/>
                          <a:ea typeface="SimSun"/>
                          <a:cs typeface="Times New Roman"/>
                        </a:rPr>
                        <a:t>at</a:t>
                      </a:r>
                      <a:r>
                        <a:rPr lang="en-US" sz="1400" i="1" kern="100" spc="55" dirty="0">
                          <a:solidFill>
                            <a:srgbClr val="000000"/>
                          </a:solidFill>
                          <a:latin typeface="Calibri"/>
                          <a:ea typeface="SimSun"/>
                          <a:cs typeface="Calibri"/>
                        </a:rPr>
                        <a:t> </a:t>
                      </a:r>
                      <a:r>
                        <a:rPr lang="en-US" sz="1400" i="1" kern="100" spc="10" dirty="0">
                          <a:solidFill>
                            <a:srgbClr val="000000"/>
                          </a:solidFill>
                          <a:latin typeface="Arial"/>
                          <a:ea typeface="SimSun"/>
                          <a:cs typeface="Times New Roman"/>
                        </a:rPr>
                        <a:t>sea.</a:t>
                      </a:r>
                      <a:r>
                        <a:rPr lang="en-US" sz="1400" kern="100" dirty="0">
                          <a:solidFill>
                            <a:srgbClr val="000000"/>
                          </a:solidFill>
                          <a:latin typeface="Calibri"/>
                          <a:ea typeface="SimSun"/>
                          <a:cs typeface="Calibri"/>
                        </a:rPr>
                        <a:t> </a:t>
                      </a:r>
                      <a:r>
                        <a:rPr lang="en-US" sz="1400" kern="100" spc="30" dirty="0">
                          <a:solidFill>
                            <a:srgbClr val="000000"/>
                          </a:solidFill>
                          <a:latin typeface="Arial"/>
                          <a:ea typeface="SimSun"/>
                          <a:cs typeface="Times New Roman"/>
                        </a:rPr>
                        <a:t>Sydney,</a:t>
                      </a:r>
                      <a:r>
                        <a:rPr lang="en-US" sz="1400" kern="100" dirty="0">
                          <a:solidFill>
                            <a:srgbClr val="000000"/>
                          </a:solidFill>
                          <a:latin typeface="Calibri"/>
                          <a:ea typeface="SimSun"/>
                          <a:cs typeface="Calibri"/>
                        </a:rPr>
                        <a:t> </a:t>
                      </a:r>
                      <a:r>
                        <a:rPr lang="en-US" sz="1400" kern="100" spc="30" dirty="0">
                          <a:solidFill>
                            <a:srgbClr val="000000"/>
                          </a:solidFill>
                          <a:latin typeface="Arial"/>
                          <a:ea typeface="SimSun"/>
                          <a:cs typeface="Times New Roman"/>
                        </a:rPr>
                        <a:t>Australia:</a:t>
                      </a:r>
                      <a:r>
                        <a:rPr lang="en-US" sz="1400" kern="100" dirty="0">
                          <a:solidFill>
                            <a:srgbClr val="000000"/>
                          </a:solidFill>
                          <a:latin typeface="Calibri"/>
                          <a:ea typeface="SimSun"/>
                          <a:cs typeface="Calibri"/>
                        </a:rPr>
                        <a:t> </a:t>
                      </a:r>
                      <a:r>
                        <a:rPr lang="en-US" sz="1400" kern="100" spc="25" dirty="0">
                          <a:solidFill>
                            <a:srgbClr val="000000"/>
                          </a:solidFill>
                          <a:latin typeface="Arial"/>
                          <a:ea typeface="SimSun"/>
                          <a:cs typeface="Times New Roman"/>
                        </a:rPr>
                        <a:t>Allen</a:t>
                      </a:r>
                      <a:r>
                        <a:rPr lang="en-US" sz="1400" kern="10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&amp;</a:t>
                      </a:r>
                      <a:r>
                        <a:rPr lang="en-US" sz="1400" kern="100" dirty="0">
                          <a:solidFill>
                            <a:srgbClr val="000000"/>
                          </a:solidFill>
                          <a:latin typeface="Calibri"/>
                          <a:ea typeface="SimSun"/>
                          <a:cs typeface="Calibri"/>
                        </a:rPr>
                        <a:t> </a:t>
                      </a:r>
                      <a:r>
                        <a:rPr lang="en-US" sz="1400" kern="100" spc="15" dirty="0" err="1">
                          <a:solidFill>
                            <a:srgbClr val="000000"/>
                          </a:solidFill>
                          <a:latin typeface="Arial"/>
                          <a:ea typeface="SimSun"/>
                          <a:cs typeface="Times New Roman"/>
                        </a:rPr>
                        <a:t>Unwin</a:t>
                      </a:r>
                      <a:r>
                        <a:rPr lang="en-US" sz="1400" kern="100" spc="15" dirty="0">
                          <a:solidFill>
                            <a:srgbClr val="000000"/>
                          </a:solidFill>
                          <a:latin typeface="Arial"/>
                          <a:ea typeface="SimSun"/>
                          <a:cs typeface="Times New Roman"/>
                        </a:rPr>
                        <a:t>.</a:t>
                      </a:r>
                      <a:endParaRPr lang="en-US" sz="1400" kern="100" dirty="0">
                        <a:latin typeface="Calibri"/>
                        <a:ea typeface="SimSun"/>
                        <a:cs typeface="Times New Roman"/>
                      </a:endParaRPr>
                    </a:p>
                  </a:txBody>
                  <a:tcPr marL="0" marR="0" marT="0" marB="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Citation and Referencing </a:t>
            </a:r>
            <a:endParaRPr lang="en-US" dirty="0"/>
          </a:p>
        </p:txBody>
      </p:sp>
      <p:sp>
        <p:nvSpPr>
          <p:cNvPr id="3" name="Content Placeholder 2"/>
          <p:cNvSpPr>
            <a:spLocks noGrp="1"/>
          </p:cNvSpPr>
          <p:nvPr>
            <p:ph idx="1"/>
          </p:nvPr>
        </p:nvSpPr>
        <p:spPr/>
        <p:txBody>
          <a:bodyPr/>
          <a:lstStyle/>
          <a:p>
            <a:pPr>
              <a:buNone/>
            </a:pPr>
            <a:r>
              <a:rPr lang="en-US" dirty="0" smtClean="0"/>
              <a:t>Referencing is a method used to identify where you have obtained information and ideas from for your Thesis , Research report etc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Refernce</a:t>
            </a:r>
            <a:r>
              <a:rPr lang="en-US" dirty="0" smtClean="0"/>
              <a:t> of a Book (APA 6</a:t>
            </a:r>
            <a:r>
              <a:rPr lang="en-US" baseline="30000" dirty="0" smtClean="0"/>
              <a:t>th</a:t>
            </a:r>
            <a:r>
              <a:rPr lang="en-US" dirty="0" smtClean="0"/>
              <a:t> Edition)</a:t>
            </a:r>
            <a:endParaRPr lang="en-US" dirty="0"/>
          </a:p>
        </p:txBody>
      </p:sp>
      <p:graphicFrame>
        <p:nvGraphicFramePr>
          <p:cNvPr id="4" name="Content Placeholder 3"/>
          <p:cNvGraphicFramePr>
            <a:graphicFrameLocks noGrp="1"/>
          </p:cNvGraphicFramePr>
          <p:nvPr>
            <p:ph idx="1"/>
          </p:nvPr>
        </p:nvGraphicFramePr>
        <p:xfrm>
          <a:off x="457200" y="1600200"/>
          <a:ext cx="8077200" cy="3048000"/>
        </p:xfrm>
        <a:graphic>
          <a:graphicData uri="http://schemas.openxmlformats.org/drawingml/2006/table">
            <a:tbl>
              <a:tblPr firstRow="1" bandRow="1">
                <a:tableStyleId>{5C22544A-7EE6-4342-B048-85BDC9FD1C3A}</a:tableStyleId>
              </a:tblPr>
              <a:tblGrid>
                <a:gridCol w="1828800"/>
                <a:gridCol w="2819400"/>
                <a:gridCol w="3429000"/>
              </a:tblGrid>
              <a:tr h="1020220">
                <a:tc>
                  <a:txBody>
                    <a:bodyPr/>
                    <a:lstStyle/>
                    <a:p>
                      <a:endParaRPr lang="en-US" sz="2000" dirty="0"/>
                    </a:p>
                  </a:txBody>
                  <a:tcPr/>
                </a:tc>
                <a:tc>
                  <a:txBody>
                    <a:bodyPr/>
                    <a:lstStyle/>
                    <a:p>
                      <a:pPr marL="73660" marR="0" algn="l">
                        <a:lnSpc>
                          <a:spcPts val="1200"/>
                        </a:lnSpc>
                        <a:spcBef>
                          <a:spcPts val="0"/>
                        </a:spcBef>
                        <a:spcAft>
                          <a:spcPts val="0"/>
                        </a:spcAft>
                      </a:pPr>
                      <a:endParaRPr lang="en-US" sz="2000" kern="100" dirty="0">
                        <a:latin typeface="Calibri"/>
                        <a:ea typeface="SimSun"/>
                        <a:cs typeface="Times New Roman"/>
                      </a:endParaRPr>
                    </a:p>
                    <a:p>
                      <a:pPr marL="73660" marR="0" algn="l">
                        <a:lnSpc>
                          <a:spcPts val="1865"/>
                        </a:lnSpc>
                        <a:spcBef>
                          <a:spcPts val="0"/>
                        </a:spcBef>
                        <a:spcAft>
                          <a:spcPts val="0"/>
                        </a:spcAft>
                      </a:pPr>
                      <a:r>
                        <a:rPr lang="en-US" sz="2000" i="1" kern="100" spc="25" dirty="0">
                          <a:solidFill>
                            <a:srgbClr val="000000"/>
                          </a:solidFill>
                          <a:latin typeface="Arial"/>
                          <a:ea typeface="SimSun"/>
                          <a:cs typeface="Times New Roman"/>
                        </a:rPr>
                        <a:t>In-Text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c>
                  <a:txBody>
                    <a:bodyPr/>
                    <a:lstStyle/>
                    <a:p>
                      <a:pPr marL="70485" marR="0" algn="l">
                        <a:lnSpc>
                          <a:spcPts val="1200"/>
                        </a:lnSpc>
                        <a:spcBef>
                          <a:spcPts val="0"/>
                        </a:spcBef>
                        <a:spcAft>
                          <a:spcPts val="0"/>
                        </a:spcAft>
                      </a:pPr>
                      <a:endParaRPr lang="en-US" sz="2000" kern="100" dirty="0">
                        <a:latin typeface="Calibri"/>
                        <a:ea typeface="SimSun"/>
                        <a:cs typeface="Times New Roman"/>
                      </a:endParaRPr>
                    </a:p>
                    <a:p>
                      <a:pPr marL="70485" marR="0" algn="l">
                        <a:lnSpc>
                          <a:spcPts val="1865"/>
                        </a:lnSpc>
                        <a:spcBef>
                          <a:spcPts val="0"/>
                        </a:spcBef>
                        <a:spcAft>
                          <a:spcPts val="0"/>
                        </a:spcAft>
                      </a:pPr>
                      <a:r>
                        <a:rPr lang="en-US" sz="2000" i="1" kern="100" spc="25" dirty="0">
                          <a:solidFill>
                            <a:srgbClr val="000000"/>
                          </a:solidFill>
                          <a:latin typeface="Arial"/>
                          <a:ea typeface="SimSun"/>
                          <a:cs typeface="Times New Roman"/>
                        </a:rPr>
                        <a:t>Reference</a:t>
                      </a:r>
                      <a:r>
                        <a:rPr lang="en-US" sz="2000" i="1" kern="100" spc="80" dirty="0">
                          <a:solidFill>
                            <a:srgbClr val="000000"/>
                          </a:solidFill>
                          <a:latin typeface="Calibri"/>
                          <a:ea typeface="SimSun"/>
                          <a:cs typeface="Calibri"/>
                        </a:rPr>
                        <a:t> </a:t>
                      </a:r>
                      <a:r>
                        <a:rPr lang="en-US" sz="2000" i="1" kern="100" spc="60" dirty="0">
                          <a:solidFill>
                            <a:srgbClr val="000000"/>
                          </a:solidFill>
                          <a:latin typeface="Arial"/>
                          <a:ea typeface="SimSun"/>
                          <a:cs typeface="Times New Roman"/>
                        </a:rPr>
                        <a:t>List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r>
              <a:tr h="2027780">
                <a:tc>
                  <a:txBody>
                    <a:bodyPr/>
                    <a:lstStyle/>
                    <a:p>
                      <a:pPr marL="73660" marR="0" algn="l">
                        <a:lnSpc>
                          <a:spcPct val="100000"/>
                        </a:lnSpc>
                        <a:spcBef>
                          <a:spcPts val="0"/>
                        </a:spcBef>
                        <a:spcAft>
                          <a:spcPts val="0"/>
                        </a:spcAft>
                      </a:pPr>
                      <a:endParaRPr lang="en-US" sz="1400" kern="100" dirty="0">
                        <a:latin typeface="Calibri"/>
                        <a:ea typeface="SimSun"/>
                        <a:cs typeface="Times New Roman"/>
                      </a:endParaRPr>
                    </a:p>
                    <a:p>
                      <a:pPr marL="73660" marR="0" algn="l">
                        <a:lnSpc>
                          <a:spcPct val="100000"/>
                        </a:lnSpc>
                        <a:spcBef>
                          <a:spcPts val="0"/>
                        </a:spcBef>
                        <a:spcAft>
                          <a:spcPts val="0"/>
                        </a:spcAft>
                      </a:pPr>
                      <a:r>
                        <a:rPr lang="en-US" sz="1400" b="1" i="1" kern="100" spc="5" dirty="0">
                          <a:solidFill>
                            <a:srgbClr val="000000"/>
                          </a:solidFill>
                          <a:latin typeface="Arial"/>
                          <a:ea typeface="SimSun"/>
                          <a:cs typeface="Times New Roman"/>
                        </a:rPr>
                        <a:t>Edited</a:t>
                      </a:r>
                      <a:r>
                        <a:rPr lang="en-US" sz="1400" b="1" i="1" kern="100" spc="10" dirty="0">
                          <a:solidFill>
                            <a:srgbClr val="000000"/>
                          </a:solidFill>
                          <a:latin typeface="Calibri"/>
                          <a:ea typeface="SimSun"/>
                          <a:cs typeface="Calibri"/>
                        </a:rPr>
                        <a:t> </a:t>
                      </a:r>
                      <a:r>
                        <a:rPr lang="en-US" sz="1400" b="1" i="1" kern="100" spc="15" dirty="0">
                          <a:solidFill>
                            <a:srgbClr val="000000"/>
                          </a:solidFill>
                          <a:latin typeface="Arial"/>
                          <a:ea typeface="SimSun"/>
                          <a:cs typeface="Times New Roman"/>
                        </a:rPr>
                        <a:t>book</a:t>
                      </a:r>
                      <a:endParaRPr lang="en-US" sz="1400" kern="100" dirty="0">
                        <a:latin typeface="Calibri"/>
                        <a:ea typeface="SimSun"/>
                        <a:cs typeface="Times New Roman"/>
                      </a:endParaRPr>
                    </a:p>
                  </a:txBody>
                  <a:tcPr marL="0" marR="0" marT="0" marB="0"/>
                </a:tc>
                <a:tc>
                  <a:txBody>
                    <a:bodyPr/>
                    <a:lstStyle/>
                    <a:p>
                      <a:pPr marL="76835" marR="0" algn="l">
                        <a:lnSpc>
                          <a:spcPct val="100000"/>
                        </a:lnSpc>
                        <a:spcBef>
                          <a:spcPts val="0"/>
                        </a:spcBef>
                        <a:spcAft>
                          <a:spcPts val="0"/>
                        </a:spcAft>
                      </a:pPr>
                      <a:r>
                        <a:rPr lang="en-US" sz="1400" kern="100" spc="35" dirty="0">
                          <a:solidFill>
                            <a:srgbClr val="000000"/>
                          </a:solidFill>
                          <a:latin typeface="Arial"/>
                          <a:ea typeface="SimSun"/>
                          <a:cs typeface="Times New Roman"/>
                        </a:rPr>
                        <a:t>Emerson</a:t>
                      </a:r>
                      <a:r>
                        <a:rPr lang="en-US" sz="1400" kern="100" dirty="0">
                          <a:solidFill>
                            <a:srgbClr val="000000"/>
                          </a:solidFill>
                          <a:latin typeface="Calibri"/>
                          <a:ea typeface="SimSun"/>
                          <a:cs typeface="Calibri"/>
                        </a:rPr>
                        <a:t> </a:t>
                      </a:r>
                      <a:r>
                        <a:rPr lang="en-US" sz="1400" kern="100" spc="15" dirty="0">
                          <a:solidFill>
                            <a:srgbClr val="000000"/>
                          </a:solidFill>
                          <a:latin typeface="Arial"/>
                          <a:ea typeface="SimSun"/>
                          <a:cs typeface="Times New Roman"/>
                        </a:rPr>
                        <a:t>and</a:t>
                      </a:r>
                      <a:r>
                        <a:rPr lang="en-US" sz="1400" kern="100" dirty="0">
                          <a:solidFill>
                            <a:srgbClr val="000000"/>
                          </a:solidFill>
                          <a:latin typeface="Calibri"/>
                          <a:ea typeface="SimSun"/>
                          <a:cs typeface="Calibri"/>
                        </a:rPr>
                        <a:t> </a:t>
                      </a:r>
                      <a:r>
                        <a:rPr lang="en-US" sz="1400" kern="100" spc="35" dirty="0">
                          <a:solidFill>
                            <a:srgbClr val="000000"/>
                          </a:solidFill>
                          <a:latin typeface="Arial"/>
                          <a:ea typeface="SimSun"/>
                          <a:cs typeface="Times New Roman"/>
                        </a:rPr>
                        <a:t>McPherson</a:t>
                      </a:r>
                      <a:endParaRPr lang="en-US" sz="1400" kern="100" dirty="0">
                        <a:latin typeface="Calibri"/>
                        <a:ea typeface="SimSun"/>
                        <a:cs typeface="Times New Roman"/>
                      </a:endParaRPr>
                    </a:p>
                    <a:p>
                      <a:pPr marL="73660" marR="0" algn="l">
                        <a:lnSpc>
                          <a:spcPct val="100000"/>
                        </a:lnSpc>
                        <a:spcBef>
                          <a:spcPts val="0"/>
                        </a:spcBef>
                        <a:spcAft>
                          <a:spcPts val="0"/>
                        </a:spcAft>
                      </a:pPr>
                      <a:r>
                        <a:rPr lang="en-US" sz="1400" kern="100" spc="30" dirty="0">
                          <a:solidFill>
                            <a:srgbClr val="000000"/>
                          </a:solidFill>
                          <a:latin typeface="Arial"/>
                          <a:ea typeface="SimSun"/>
                          <a:cs typeface="Times New Roman"/>
                        </a:rPr>
                        <a:t>(1997)</a:t>
                      </a:r>
                      <a:r>
                        <a:rPr lang="en-US" sz="1400" kern="100" dirty="0">
                          <a:solidFill>
                            <a:srgbClr val="000000"/>
                          </a:solidFill>
                          <a:latin typeface="Calibri"/>
                          <a:ea typeface="SimSun"/>
                          <a:cs typeface="Calibri"/>
                        </a:rPr>
                        <a:t> </a:t>
                      </a:r>
                      <a:r>
                        <a:rPr lang="en-US" sz="1400" kern="100" spc="25" dirty="0">
                          <a:solidFill>
                            <a:srgbClr val="000000"/>
                          </a:solidFill>
                          <a:latin typeface="Arial"/>
                          <a:ea typeface="SimSun"/>
                          <a:cs typeface="Times New Roman"/>
                        </a:rPr>
                        <a:t>state</a:t>
                      </a:r>
                      <a:r>
                        <a:rPr lang="en-US" sz="1400" kern="100" dirty="0">
                          <a:solidFill>
                            <a:srgbClr val="000000"/>
                          </a:solidFill>
                          <a:latin typeface="Calibri"/>
                          <a:ea typeface="SimSun"/>
                          <a:cs typeface="Calibri"/>
                        </a:rPr>
                        <a:t> </a:t>
                      </a:r>
                      <a:r>
                        <a:rPr lang="en-US" sz="1400" kern="100" spc="5" dirty="0">
                          <a:solidFill>
                            <a:srgbClr val="000000"/>
                          </a:solidFill>
                          <a:latin typeface="Arial"/>
                          <a:ea typeface="SimSun"/>
                          <a:cs typeface="Times New Roman"/>
                        </a:rPr>
                        <a:t>...</a:t>
                      </a:r>
                      <a:endParaRPr lang="en-US" sz="1400" kern="100" dirty="0">
                        <a:latin typeface="Calibri"/>
                        <a:ea typeface="SimSun"/>
                        <a:cs typeface="Times New Roman"/>
                      </a:endParaRPr>
                    </a:p>
                    <a:p>
                      <a:pPr marL="869950" marR="0" algn="l">
                        <a:lnSpc>
                          <a:spcPct val="100000"/>
                        </a:lnSpc>
                        <a:spcBef>
                          <a:spcPts val="0"/>
                        </a:spcBef>
                        <a:spcAft>
                          <a:spcPts val="0"/>
                        </a:spcAft>
                      </a:pPr>
                      <a:r>
                        <a:rPr lang="en-US" sz="1400" b="1" kern="100" spc="20" dirty="0">
                          <a:solidFill>
                            <a:srgbClr val="000000"/>
                          </a:solidFill>
                          <a:latin typeface="Arial"/>
                          <a:ea typeface="SimSun"/>
                          <a:cs typeface="Times New Roman"/>
                        </a:rPr>
                        <a:t>OR</a:t>
                      </a:r>
                      <a:endParaRPr lang="en-US" sz="1400" kern="100" dirty="0">
                        <a:latin typeface="Calibri"/>
                        <a:ea typeface="SimSun"/>
                        <a:cs typeface="Times New Roman"/>
                      </a:endParaRPr>
                    </a:p>
                    <a:p>
                      <a:pPr marL="79375" marR="0" algn="l">
                        <a:lnSpc>
                          <a:spcPct val="100000"/>
                        </a:lnSpc>
                        <a:spcBef>
                          <a:spcPts val="0"/>
                        </a:spcBef>
                        <a:spcAft>
                          <a:spcPts val="0"/>
                        </a:spcAft>
                      </a:pPr>
                      <a:r>
                        <a:rPr lang="en-US" sz="1400" kern="100" spc="5" dirty="0">
                          <a:solidFill>
                            <a:srgbClr val="000000"/>
                          </a:solidFill>
                          <a:latin typeface="Arial"/>
                          <a:ea typeface="SimSun"/>
                          <a:cs typeface="Times New Roman"/>
                        </a:rPr>
                        <a:t>...</a:t>
                      </a:r>
                      <a:r>
                        <a:rPr lang="en-US" sz="1400" kern="100" dirty="0">
                          <a:solidFill>
                            <a:srgbClr val="000000"/>
                          </a:solidFill>
                          <a:latin typeface="Calibri"/>
                          <a:ea typeface="SimSun"/>
                          <a:cs typeface="Calibri"/>
                        </a:rPr>
                        <a:t> </a:t>
                      </a:r>
                      <a:r>
                        <a:rPr lang="en-US" sz="1400" kern="100" spc="35" dirty="0">
                          <a:solidFill>
                            <a:srgbClr val="000000"/>
                          </a:solidFill>
                          <a:latin typeface="Arial"/>
                          <a:ea typeface="SimSun"/>
                          <a:cs typeface="Times New Roman"/>
                        </a:rPr>
                        <a:t>(Emerson</a:t>
                      </a:r>
                      <a:r>
                        <a:rPr lang="en-US" sz="1400" kern="10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&amp;</a:t>
                      </a:r>
                      <a:r>
                        <a:rPr lang="en-US" sz="1400" kern="100" dirty="0">
                          <a:solidFill>
                            <a:srgbClr val="000000"/>
                          </a:solidFill>
                          <a:latin typeface="Calibri"/>
                          <a:ea typeface="SimSun"/>
                          <a:cs typeface="Calibri"/>
                        </a:rPr>
                        <a:t> </a:t>
                      </a:r>
                      <a:r>
                        <a:rPr lang="en-US" sz="1400" kern="100" spc="35" dirty="0">
                          <a:solidFill>
                            <a:srgbClr val="000000"/>
                          </a:solidFill>
                          <a:latin typeface="Arial"/>
                          <a:ea typeface="SimSun"/>
                          <a:cs typeface="Times New Roman"/>
                        </a:rPr>
                        <a:t>McPherson,</a:t>
                      </a:r>
                      <a:endParaRPr lang="en-US" sz="1400" kern="100" dirty="0">
                        <a:latin typeface="Calibri"/>
                        <a:ea typeface="SimSun"/>
                        <a:cs typeface="Times New Roman"/>
                      </a:endParaRPr>
                    </a:p>
                    <a:p>
                      <a:pPr marL="79375" marR="0" algn="l">
                        <a:lnSpc>
                          <a:spcPct val="100000"/>
                        </a:lnSpc>
                        <a:spcBef>
                          <a:spcPts val="0"/>
                        </a:spcBef>
                        <a:spcAft>
                          <a:spcPts val="0"/>
                        </a:spcAft>
                      </a:pPr>
                      <a:r>
                        <a:rPr lang="en-US" sz="1400" kern="100" spc="10" dirty="0">
                          <a:solidFill>
                            <a:srgbClr val="000000"/>
                          </a:solidFill>
                          <a:latin typeface="Arial"/>
                          <a:ea typeface="SimSun"/>
                          <a:cs typeface="Times New Roman"/>
                        </a:rPr>
                        <a:t>1997).</a:t>
                      </a:r>
                      <a:endParaRPr lang="en-US" sz="1400" kern="100" dirty="0">
                        <a:latin typeface="Calibri"/>
                        <a:ea typeface="SimSun"/>
                        <a:cs typeface="Times New Roman"/>
                      </a:endParaRPr>
                    </a:p>
                  </a:txBody>
                  <a:tcPr marL="0" marR="0" marT="0" marB="0"/>
                </a:tc>
                <a:tc>
                  <a:txBody>
                    <a:bodyPr/>
                    <a:lstStyle/>
                    <a:p>
                      <a:pPr marL="73660" marR="0" algn="l">
                        <a:lnSpc>
                          <a:spcPct val="100000"/>
                        </a:lnSpc>
                        <a:spcBef>
                          <a:spcPts val="0"/>
                        </a:spcBef>
                        <a:spcAft>
                          <a:spcPts val="0"/>
                        </a:spcAft>
                      </a:pPr>
                      <a:r>
                        <a:rPr lang="en-US" sz="1400" b="1" kern="100" spc="-10" dirty="0">
                          <a:solidFill>
                            <a:srgbClr val="000000"/>
                          </a:solidFill>
                          <a:latin typeface="Arial"/>
                          <a:ea typeface="SimSun"/>
                          <a:cs typeface="Times New Roman"/>
                        </a:rPr>
                        <a:t>Ed.</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or</a:t>
                      </a:r>
                      <a:r>
                        <a:rPr lang="en-US" sz="1400" b="1" kern="100" spc="115" dirty="0">
                          <a:solidFill>
                            <a:srgbClr val="000000"/>
                          </a:solidFill>
                          <a:latin typeface="Calibri"/>
                          <a:ea typeface="SimSun"/>
                          <a:cs typeface="Calibri"/>
                        </a:rPr>
                        <a:t> </a:t>
                      </a:r>
                      <a:r>
                        <a:rPr lang="en-US" sz="1400" b="1" kern="100" dirty="0">
                          <a:solidFill>
                            <a:srgbClr val="000000"/>
                          </a:solidFill>
                          <a:latin typeface="Arial"/>
                          <a:ea typeface="SimSun"/>
                          <a:cs typeface="Times New Roman"/>
                        </a:rPr>
                        <a:t>Eds.</a:t>
                      </a:r>
                      <a:r>
                        <a:rPr lang="en-US" sz="1400" b="1" kern="100" dirty="0">
                          <a:solidFill>
                            <a:srgbClr val="000000"/>
                          </a:solidFill>
                          <a:latin typeface="Calibri"/>
                          <a:ea typeface="SimSun"/>
                          <a:cs typeface="Calibri"/>
                        </a:rPr>
                        <a:t> </a:t>
                      </a:r>
                      <a:r>
                        <a:rPr lang="en-US" sz="1400" b="1" kern="100" spc="-35" dirty="0">
                          <a:solidFill>
                            <a:srgbClr val="000000"/>
                          </a:solidFill>
                          <a:latin typeface="Arial"/>
                          <a:ea typeface="SimSun"/>
                          <a:cs typeface="Times New Roman"/>
                        </a:rPr>
                        <a:t>is</a:t>
                      </a:r>
                      <a:r>
                        <a:rPr lang="en-US" sz="1400" b="1" kern="100" dirty="0">
                          <a:solidFill>
                            <a:srgbClr val="000000"/>
                          </a:solidFill>
                          <a:latin typeface="Calibri"/>
                          <a:ea typeface="SimSun"/>
                          <a:cs typeface="Calibri"/>
                        </a:rPr>
                        <a:t> </a:t>
                      </a:r>
                      <a:r>
                        <a:rPr lang="en-US" sz="1400" b="1" kern="100" dirty="0">
                          <a:solidFill>
                            <a:srgbClr val="000000"/>
                          </a:solidFill>
                          <a:latin typeface="Arial"/>
                          <a:ea typeface="SimSun"/>
                          <a:cs typeface="Times New Roman"/>
                        </a:rPr>
                        <a:t>given</a:t>
                      </a:r>
                      <a:r>
                        <a:rPr lang="en-US" sz="1400" b="1" kern="100" dirty="0">
                          <a:solidFill>
                            <a:srgbClr val="000000"/>
                          </a:solidFill>
                          <a:latin typeface="Calibri"/>
                          <a:ea typeface="SimSun"/>
                          <a:cs typeface="Calibri"/>
                        </a:rPr>
                        <a:t> </a:t>
                      </a:r>
                      <a:r>
                        <a:rPr lang="en-US" sz="1400" b="1" kern="100" spc="-40" dirty="0">
                          <a:solidFill>
                            <a:srgbClr val="000000"/>
                          </a:solidFill>
                          <a:latin typeface="Arial"/>
                          <a:ea typeface="SimSun"/>
                          <a:cs typeface="Times New Roman"/>
                        </a:rPr>
                        <a:t>in</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parentheses</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following</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the</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last</a:t>
                      </a:r>
                      <a:r>
                        <a:rPr lang="en-US" sz="1400" b="1" kern="100" spc="9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editor's</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name.</a:t>
                      </a:r>
                      <a:endParaRPr lang="en-US" sz="1400" kern="100" dirty="0">
                        <a:latin typeface="Calibri"/>
                        <a:ea typeface="SimSun"/>
                        <a:cs typeface="Times New Roman"/>
                      </a:endParaRPr>
                    </a:p>
                    <a:p>
                      <a:pPr marL="82550" marR="0" algn="l">
                        <a:lnSpc>
                          <a:spcPct val="100000"/>
                        </a:lnSpc>
                        <a:spcBef>
                          <a:spcPts val="0"/>
                        </a:spcBef>
                        <a:spcAft>
                          <a:spcPts val="0"/>
                        </a:spcAft>
                      </a:pPr>
                      <a:r>
                        <a:rPr lang="en-US" sz="1400" kern="100" spc="35" dirty="0">
                          <a:solidFill>
                            <a:srgbClr val="000000"/>
                          </a:solidFill>
                          <a:latin typeface="Arial"/>
                          <a:ea typeface="SimSun"/>
                          <a:cs typeface="Times New Roman"/>
                        </a:rPr>
                        <a:t>Emerson,</a:t>
                      </a:r>
                      <a:r>
                        <a:rPr lang="en-US" sz="1400" kern="100" dirty="0">
                          <a:solidFill>
                            <a:srgbClr val="000000"/>
                          </a:solidFill>
                          <a:latin typeface="Calibri"/>
                          <a:ea typeface="SimSun"/>
                          <a:cs typeface="Calibri"/>
                        </a:rPr>
                        <a:t> </a:t>
                      </a:r>
                      <a:r>
                        <a:rPr lang="en-US" sz="1400" kern="100" spc="-15" dirty="0">
                          <a:solidFill>
                            <a:srgbClr val="000000"/>
                          </a:solidFill>
                          <a:latin typeface="Arial"/>
                          <a:ea typeface="SimSun"/>
                          <a:cs typeface="Times New Roman"/>
                        </a:rPr>
                        <a:t>L.,</a:t>
                      </a:r>
                      <a:r>
                        <a:rPr lang="en-US" sz="1400" kern="10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&amp;</a:t>
                      </a:r>
                      <a:r>
                        <a:rPr lang="en-US" sz="1400" kern="100" dirty="0">
                          <a:solidFill>
                            <a:srgbClr val="000000"/>
                          </a:solidFill>
                          <a:latin typeface="Calibri"/>
                          <a:ea typeface="SimSun"/>
                          <a:cs typeface="Calibri"/>
                        </a:rPr>
                        <a:t> </a:t>
                      </a:r>
                      <a:r>
                        <a:rPr lang="en-US" sz="1400" kern="100" spc="35" dirty="0">
                          <a:solidFill>
                            <a:srgbClr val="000000"/>
                          </a:solidFill>
                          <a:latin typeface="Arial"/>
                          <a:ea typeface="SimSun"/>
                          <a:cs typeface="Times New Roman"/>
                        </a:rPr>
                        <a:t>McPherson,</a:t>
                      </a:r>
                      <a:r>
                        <a:rPr lang="en-US" sz="1400" kern="100" dirty="0">
                          <a:solidFill>
                            <a:srgbClr val="000000"/>
                          </a:solidFill>
                          <a:latin typeface="Calibri"/>
                          <a:ea typeface="SimSun"/>
                          <a:cs typeface="Calibri"/>
                        </a:rPr>
                        <a:t> </a:t>
                      </a:r>
                      <a:r>
                        <a:rPr lang="en-US" sz="1400" kern="100" spc="-25" dirty="0">
                          <a:solidFill>
                            <a:srgbClr val="000000"/>
                          </a:solidFill>
                          <a:latin typeface="Arial"/>
                          <a:ea typeface="SimSun"/>
                          <a:cs typeface="Times New Roman"/>
                        </a:rPr>
                        <a:t>J.</a:t>
                      </a:r>
                      <a:r>
                        <a:rPr lang="en-US" sz="1400" kern="100" dirty="0">
                          <a:solidFill>
                            <a:srgbClr val="000000"/>
                          </a:solidFill>
                          <a:latin typeface="Calibri"/>
                          <a:ea typeface="SimSun"/>
                          <a:cs typeface="Calibri"/>
                        </a:rPr>
                        <a:t> </a:t>
                      </a:r>
                      <a:r>
                        <a:rPr lang="en-US" sz="1400" kern="100" spc="20" dirty="0">
                          <a:solidFill>
                            <a:srgbClr val="000000"/>
                          </a:solidFill>
                          <a:latin typeface="Arial"/>
                          <a:ea typeface="SimSun"/>
                          <a:cs typeface="Times New Roman"/>
                        </a:rPr>
                        <a:t>(Eds.).</a:t>
                      </a:r>
                      <a:r>
                        <a:rPr lang="en-US" sz="1400" kern="100" dirty="0">
                          <a:solidFill>
                            <a:srgbClr val="000000"/>
                          </a:solidFill>
                          <a:latin typeface="Calibri"/>
                          <a:ea typeface="SimSun"/>
                          <a:cs typeface="Calibri"/>
                        </a:rPr>
                        <a:t> </a:t>
                      </a:r>
                      <a:r>
                        <a:rPr lang="en-US" sz="1400" kern="100" spc="25" dirty="0">
                          <a:solidFill>
                            <a:srgbClr val="000000"/>
                          </a:solidFill>
                          <a:latin typeface="Arial"/>
                          <a:ea typeface="SimSun"/>
                          <a:cs typeface="Times New Roman"/>
                        </a:rPr>
                        <a:t>(1997).</a:t>
                      </a:r>
                      <a:r>
                        <a:rPr lang="en-US" sz="1400" i="1" kern="100" dirty="0">
                          <a:solidFill>
                            <a:srgbClr val="000000"/>
                          </a:solidFill>
                          <a:latin typeface="Calibri"/>
                          <a:ea typeface="SimSun"/>
                          <a:cs typeface="Calibri"/>
                        </a:rPr>
                        <a:t> </a:t>
                      </a:r>
                      <a:r>
                        <a:rPr lang="en-US" sz="1400" i="1" kern="100" spc="25" dirty="0">
                          <a:solidFill>
                            <a:srgbClr val="000000"/>
                          </a:solidFill>
                          <a:latin typeface="Arial"/>
                          <a:ea typeface="SimSun"/>
                          <a:cs typeface="Times New Roman"/>
                        </a:rPr>
                        <a:t>Writing</a:t>
                      </a:r>
                      <a:r>
                        <a:rPr lang="en-US" sz="1400" i="1" kern="100" spc="105" dirty="0">
                          <a:solidFill>
                            <a:srgbClr val="000000"/>
                          </a:solidFill>
                          <a:latin typeface="Calibri"/>
                          <a:ea typeface="SimSun"/>
                          <a:cs typeface="Calibri"/>
                        </a:rPr>
                        <a:t> </a:t>
                      </a:r>
                      <a:r>
                        <a:rPr lang="en-US" sz="1400" i="1" kern="100" spc="40" dirty="0">
                          <a:solidFill>
                            <a:srgbClr val="000000"/>
                          </a:solidFill>
                          <a:latin typeface="Arial"/>
                          <a:ea typeface="SimSun"/>
                          <a:cs typeface="Times New Roman"/>
                        </a:rPr>
                        <a:t>guidelines</a:t>
                      </a:r>
                      <a:r>
                        <a:rPr lang="en-US" sz="1400" i="1" kern="100" dirty="0">
                          <a:solidFill>
                            <a:srgbClr val="000000"/>
                          </a:solidFill>
                          <a:latin typeface="Calibri"/>
                          <a:ea typeface="SimSun"/>
                          <a:cs typeface="Calibri"/>
                        </a:rPr>
                        <a:t> </a:t>
                      </a:r>
                      <a:r>
                        <a:rPr lang="en-US" sz="1400" i="1" kern="100" spc="50" dirty="0">
                          <a:solidFill>
                            <a:srgbClr val="000000"/>
                          </a:solidFill>
                          <a:latin typeface="Arial"/>
                          <a:ea typeface="SimSun"/>
                          <a:cs typeface="Times New Roman"/>
                        </a:rPr>
                        <a:t>for</a:t>
                      </a:r>
                      <a:endParaRPr lang="en-US" sz="1400" kern="100" dirty="0">
                        <a:latin typeface="Calibri"/>
                        <a:ea typeface="SimSun"/>
                        <a:cs typeface="Times New Roman"/>
                      </a:endParaRPr>
                    </a:p>
                    <a:p>
                      <a:pPr marL="513080" marR="0" algn="l">
                        <a:lnSpc>
                          <a:spcPct val="100000"/>
                        </a:lnSpc>
                        <a:spcBef>
                          <a:spcPts val="0"/>
                        </a:spcBef>
                        <a:spcAft>
                          <a:spcPts val="0"/>
                        </a:spcAft>
                      </a:pPr>
                      <a:r>
                        <a:rPr lang="en-US" sz="1400" i="1" kern="100" spc="40" dirty="0">
                          <a:solidFill>
                            <a:srgbClr val="000000"/>
                          </a:solidFill>
                          <a:latin typeface="Arial"/>
                          <a:ea typeface="SimSun"/>
                          <a:cs typeface="Times New Roman"/>
                        </a:rPr>
                        <a:t>education</a:t>
                      </a:r>
                      <a:r>
                        <a:rPr lang="en-US" sz="1400" i="1" kern="100" dirty="0">
                          <a:solidFill>
                            <a:srgbClr val="000000"/>
                          </a:solidFill>
                          <a:latin typeface="Calibri"/>
                          <a:ea typeface="SimSun"/>
                          <a:cs typeface="Calibri"/>
                        </a:rPr>
                        <a:t> </a:t>
                      </a:r>
                      <a:r>
                        <a:rPr lang="en-US" sz="1400" i="1" kern="100" spc="25" dirty="0">
                          <a:solidFill>
                            <a:srgbClr val="000000"/>
                          </a:solidFill>
                          <a:latin typeface="Arial"/>
                          <a:ea typeface="SimSun"/>
                          <a:cs typeface="Times New Roman"/>
                        </a:rPr>
                        <a:t>students.</a:t>
                      </a:r>
                      <a:r>
                        <a:rPr lang="en-US" sz="1400" kern="100" dirty="0">
                          <a:solidFill>
                            <a:srgbClr val="000000"/>
                          </a:solidFill>
                          <a:latin typeface="Calibri"/>
                          <a:ea typeface="SimSun"/>
                          <a:cs typeface="Calibri"/>
                        </a:rPr>
                        <a:t> </a:t>
                      </a:r>
                      <a:r>
                        <a:rPr lang="en-US" sz="1400" kern="100" spc="30" dirty="0" err="1">
                          <a:solidFill>
                            <a:srgbClr val="000000"/>
                          </a:solidFill>
                          <a:latin typeface="Arial"/>
                          <a:ea typeface="SimSun"/>
                          <a:cs typeface="Times New Roman"/>
                        </a:rPr>
                        <a:t>Palmerston</a:t>
                      </a:r>
                      <a:r>
                        <a:rPr lang="en-US" sz="1400" kern="10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North,</a:t>
                      </a:r>
                      <a:r>
                        <a:rPr lang="en-US" sz="1400" kern="100" dirty="0">
                          <a:solidFill>
                            <a:srgbClr val="000000"/>
                          </a:solidFill>
                          <a:latin typeface="Calibri"/>
                          <a:ea typeface="SimSun"/>
                          <a:cs typeface="Calibri"/>
                        </a:rPr>
                        <a:t> </a:t>
                      </a:r>
                      <a:r>
                        <a:rPr lang="en-US" sz="1400" kern="100" spc="40" dirty="0">
                          <a:solidFill>
                            <a:srgbClr val="000000"/>
                          </a:solidFill>
                          <a:latin typeface="Arial"/>
                          <a:ea typeface="SimSun"/>
                          <a:cs typeface="Times New Roman"/>
                        </a:rPr>
                        <a:t>New</a:t>
                      </a:r>
                      <a:r>
                        <a:rPr lang="en-US" sz="1400" kern="100" spc="80" dirty="0">
                          <a:solidFill>
                            <a:srgbClr val="000000"/>
                          </a:solidFill>
                          <a:latin typeface="Calibri"/>
                          <a:ea typeface="SimSun"/>
                          <a:cs typeface="Calibri"/>
                        </a:rPr>
                        <a:t> </a:t>
                      </a:r>
                      <a:r>
                        <a:rPr lang="en-US" sz="1400" kern="100" spc="35" dirty="0">
                          <a:solidFill>
                            <a:srgbClr val="000000"/>
                          </a:solidFill>
                          <a:latin typeface="Arial"/>
                          <a:ea typeface="SimSun"/>
                          <a:cs typeface="Times New Roman"/>
                        </a:rPr>
                        <a:t>Zealand:</a:t>
                      </a:r>
                      <a:r>
                        <a:rPr lang="en-US" sz="1400" kern="100" dirty="0">
                          <a:solidFill>
                            <a:srgbClr val="000000"/>
                          </a:solidFill>
                          <a:latin typeface="Calibri"/>
                          <a:ea typeface="SimSun"/>
                          <a:cs typeface="Calibri"/>
                        </a:rPr>
                        <a:t> </a:t>
                      </a:r>
                      <a:r>
                        <a:rPr lang="en-US" sz="1400" kern="100" spc="40" dirty="0">
                          <a:solidFill>
                            <a:srgbClr val="000000"/>
                          </a:solidFill>
                          <a:latin typeface="Arial"/>
                          <a:ea typeface="SimSun"/>
                          <a:cs typeface="Times New Roman"/>
                        </a:rPr>
                        <a:t>Dunmore</a:t>
                      </a:r>
                      <a:endParaRPr lang="en-US" sz="1400" kern="100" dirty="0">
                        <a:latin typeface="Calibri"/>
                        <a:ea typeface="SimSun"/>
                        <a:cs typeface="Times New Roman"/>
                      </a:endParaRPr>
                    </a:p>
                    <a:p>
                      <a:pPr marL="519430" marR="0" algn="l">
                        <a:lnSpc>
                          <a:spcPct val="100000"/>
                        </a:lnSpc>
                        <a:spcBef>
                          <a:spcPts val="0"/>
                        </a:spcBef>
                        <a:spcAft>
                          <a:spcPts val="0"/>
                        </a:spcAft>
                      </a:pPr>
                      <a:r>
                        <a:rPr lang="en-US" sz="1400" kern="100" spc="15" dirty="0">
                          <a:solidFill>
                            <a:srgbClr val="000000"/>
                          </a:solidFill>
                          <a:latin typeface="Arial"/>
                          <a:ea typeface="SimSun"/>
                          <a:cs typeface="Times New Roman"/>
                        </a:rPr>
                        <a:t>Press.</a:t>
                      </a:r>
                      <a:endParaRPr lang="en-US" sz="1400" kern="100" dirty="0">
                        <a:latin typeface="Calibri"/>
                        <a:ea typeface="SimSun"/>
                        <a:cs typeface="Times New Roman"/>
                      </a:endParaRPr>
                    </a:p>
                  </a:txBody>
                  <a:tcPr marL="0" marR="0" marT="0" marB="0"/>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Refernce</a:t>
            </a:r>
            <a:r>
              <a:rPr lang="en-US" dirty="0" smtClean="0"/>
              <a:t> of a Book (APA 6</a:t>
            </a:r>
            <a:r>
              <a:rPr lang="en-US" baseline="30000" dirty="0" smtClean="0"/>
              <a:t>th</a:t>
            </a:r>
            <a:r>
              <a:rPr lang="en-US" dirty="0" smtClean="0"/>
              <a:t> Edition)</a:t>
            </a:r>
            <a:endParaRPr lang="en-US" dirty="0"/>
          </a:p>
        </p:txBody>
      </p:sp>
      <p:graphicFrame>
        <p:nvGraphicFramePr>
          <p:cNvPr id="4" name="Content Placeholder 3"/>
          <p:cNvGraphicFramePr>
            <a:graphicFrameLocks noGrp="1"/>
          </p:cNvGraphicFramePr>
          <p:nvPr>
            <p:ph idx="1"/>
          </p:nvPr>
        </p:nvGraphicFramePr>
        <p:xfrm>
          <a:off x="457200" y="1600200"/>
          <a:ext cx="8077200" cy="3153820"/>
        </p:xfrm>
        <a:graphic>
          <a:graphicData uri="http://schemas.openxmlformats.org/drawingml/2006/table">
            <a:tbl>
              <a:tblPr firstRow="1" bandRow="1">
                <a:tableStyleId>{5C22544A-7EE6-4342-B048-85BDC9FD1C3A}</a:tableStyleId>
              </a:tblPr>
              <a:tblGrid>
                <a:gridCol w="1828800"/>
                <a:gridCol w="2819400"/>
                <a:gridCol w="3429000"/>
              </a:tblGrid>
              <a:tr h="1020220">
                <a:tc>
                  <a:txBody>
                    <a:bodyPr/>
                    <a:lstStyle/>
                    <a:p>
                      <a:endParaRPr lang="en-US" sz="2000" dirty="0"/>
                    </a:p>
                  </a:txBody>
                  <a:tcPr/>
                </a:tc>
                <a:tc>
                  <a:txBody>
                    <a:bodyPr/>
                    <a:lstStyle/>
                    <a:p>
                      <a:pPr marL="73660" marR="0" algn="l">
                        <a:lnSpc>
                          <a:spcPts val="1200"/>
                        </a:lnSpc>
                        <a:spcBef>
                          <a:spcPts val="0"/>
                        </a:spcBef>
                        <a:spcAft>
                          <a:spcPts val="0"/>
                        </a:spcAft>
                      </a:pPr>
                      <a:endParaRPr lang="en-US" sz="2000" kern="100" dirty="0">
                        <a:latin typeface="Calibri"/>
                        <a:ea typeface="SimSun"/>
                        <a:cs typeface="Times New Roman"/>
                      </a:endParaRPr>
                    </a:p>
                    <a:p>
                      <a:pPr marL="73660" marR="0" algn="l">
                        <a:lnSpc>
                          <a:spcPts val="1865"/>
                        </a:lnSpc>
                        <a:spcBef>
                          <a:spcPts val="0"/>
                        </a:spcBef>
                        <a:spcAft>
                          <a:spcPts val="0"/>
                        </a:spcAft>
                      </a:pPr>
                      <a:r>
                        <a:rPr lang="en-US" sz="2000" i="1" kern="100" spc="25" dirty="0">
                          <a:solidFill>
                            <a:srgbClr val="000000"/>
                          </a:solidFill>
                          <a:latin typeface="Arial"/>
                          <a:ea typeface="SimSun"/>
                          <a:cs typeface="Times New Roman"/>
                        </a:rPr>
                        <a:t>In-Text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c>
                  <a:txBody>
                    <a:bodyPr/>
                    <a:lstStyle/>
                    <a:p>
                      <a:pPr marL="70485" marR="0" algn="l">
                        <a:lnSpc>
                          <a:spcPts val="1200"/>
                        </a:lnSpc>
                        <a:spcBef>
                          <a:spcPts val="0"/>
                        </a:spcBef>
                        <a:spcAft>
                          <a:spcPts val="0"/>
                        </a:spcAft>
                      </a:pPr>
                      <a:endParaRPr lang="en-US" sz="2000" kern="100" dirty="0">
                        <a:latin typeface="Calibri"/>
                        <a:ea typeface="SimSun"/>
                        <a:cs typeface="Times New Roman"/>
                      </a:endParaRPr>
                    </a:p>
                    <a:p>
                      <a:pPr marL="70485" marR="0" algn="l">
                        <a:lnSpc>
                          <a:spcPts val="1865"/>
                        </a:lnSpc>
                        <a:spcBef>
                          <a:spcPts val="0"/>
                        </a:spcBef>
                        <a:spcAft>
                          <a:spcPts val="0"/>
                        </a:spcAft>
                      </a:pPr>
                      <a:r>
                        <a:rPr lang="en-US" sz="2000" i="1" kern="100" spc="25" dirty="0">
                          <a:solidFill>
                            <a:srgbClr val="000000"/>
                          </a:solidFill>
                          <a:latin typeface="Arial"/>
                          <a:ea typeface="SimSun"/>
                          <a:cs typeface="Times New Roman"/>
                        </a:rPr>
                        <a:t>Reference</a:t>
                      </a:r>
                      <a:r>
                        <a:rPr lang="en-US" sz="2000" i="1" kern="100" spc="80" dirty="0">
                          <a:solidFill>
                            <a:srgbClr val="000000"/>
                          </a:solidFill>
                          <a:latin typeface="Calibri"/>
                          <a:ea typeface="SimSun"/>
                          <a:cs typeface="Calibri"/>
                        </a:rPr>
                        <a:t> </a:t>
                      </a:r>
                      <a:r>
                        <a:rPr lang="en-US" sz="2000" i="1" kern="100" spc="60" dirty="0">
                          <a:solidFill>
                            <a:srgbClr val="000000"/>
                          </a:solidFill>
                          <a:latin typeface="Arial"/>
                          <a:ea typeface="SimSun"/>
                          <a:cs typeface="Times New Roman"/>
                        </a:rPr>
                        <a:t>List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r>
              <a:tr h="2027780">
                <a:tc>
                  <a:txBody>
                    <a:bodyPr/>
                    <a:lstStyle/>
                    <a:p>
                      <a:pPr marL="76835" marR="0" algn="l">
                        <a:lnSpc>
                          <a:spcPct val="100000"/>
                        </a:lnSpc>
                        <a:spcBef>
                          <a:spcPts val="0"/>
                        </a:spcBef>
                        <a:spcAft>
                          <a:spcPts val="0"/>
                        </a:spcAft>
                      </a:pPr>
                      <a:endParaRPr lang="en-US" sz="1400" kern="100" dirty="0">
                        <a:latin typeface="Calibri"/>
                        <a:ea typeface="SimSun"/>
                        <a:cs typeface="Times New Roman"/>
                      </a:endParaRPr>
                    </a:p>
                    <a:p>
                      <a:pPr marL="76835" marR="0" algn="l">
                        <a:lnSpc>
                          <a:spcPct val="100000"/>
                        </a:lnSpc>
                        <a:spcBef>
                          <a:spcPts val="0"/>
                        </a:spcBef>
                        <a:spcAft>
                          <a:spcPts val="0"/>
                        </a:spcAft>
                      </a:pPr>
                      <a:r>
                        <a:rPr lang="en-US" sz="1400" b="1" i="1" kern="100" spc="15" dirty="0">
                          <a:solidFill>
                            <a:srgbClr val="000000"/>
                          </a:solidFill>
                          <a:latin typeface="Arial"/>
                          <a:ea typeface="SimSun"/>
                          <a:cs typeface="Times New Roman"/>
                        </a:rPr>
                        <a:t>Chapter</a:t>
                      </a:r>
                      <a:r>
                        <a:rPr lang="en-US" sz="1400" b="1" i="1" kern="100" spc="35" dirty="0">
                          <a:solidFill>
                            <a:srgbClr val="000000"/>
                          </a:solidFill>
                          <a:latin typeface="Calibri"/>
                          <a:ea typeface="SimSun"/>
                          <a:cs typeface="Calibri"/>
                        </a:rPr>
                        <a:t> </a:t>
                      </a:r>
                      <a:r>
                        <a:rPr lang="en-US" sz="1400" b="1" i="1" kern="100" spc="65" dirty="0">
                          <a:solidFill>
                            <a:srgbClr val="000000"/>
                          </a:solidFill>
                          <a:latin typeface="Arial"/>
                          <a:ea typeface="SimSun"/>
                          <a:cs typeface="Times New Roman"/>
                        </a:rPr>
                        <a:t>of</a:t>
                      </a:r>
                      <a:r>
                        <a:rPr lang="en-US" sz="1400" b="1" i="1" kern="100" spc="-30" dirty="0">
                          <a:solidFill>
                            <a:srgbClr val="000000"/>
                          </a:solidFill>
                          <a:latin typeface="Calibri"/>
                          <a:ea typeface="SimSun"/>
                          <a:cs typeface="Calibri"/>
                        </a:rPr>
                        <a:t> </a:t>
                      </a:r>
                      <a:r>
                        <a:rPr lang="en-US" sz="1400" b="1" i="1" kern="100" spc="-10" dirty="0">
                          <a:solidFill>
                            <a:srgbClr val="000000"/>
                          </a:solidFill>
                          <a:latin typeface="Arial"/>
                          <a:ea typeface="SimSun"/>
                          <a:cs typeface="Times New Roman"/>
                        </a:rPr>
                        <a:t>an</a:t>
                      </a:r>
                      <a:endParaRPr lang="en-US" sz="1400" kern="100" dirty="0">
                        <a:latin typeface="Calibri"/>
                        <a:ea typeface="SimSun"/>
                        <a:cs typeface="Times New Roman"/>
                      </a:endParaRPr>
                    </a:p>
                    <a:p>
                      <a:pPr marL="73660" marR="0" algn="l">
                        <a:lnSpc>
                          <a:spcPct val="100000"/>
                        </a:lnSpc>
                        <a:spcBef>
                          <a:spcPts val="0"/>
                        </a:spcBef>
                        <a:spcAft>
                          <a:spcPts val="0"/>
                        </a:spcAft>
                      </a:pPr>
                      <a:r>
                        <a:rPr lang="en-US" sz="1400" b="1" i="1" kern="100" spc="25" dirty="0">
                          <a:solidFill>
                            <a:srgbClr val="000000"/>
                          </a:solidFill>
                          <a:latin typeface="Arial"/>
                          <a:ea typeface="SimSun"/>
                          <a:cs typeface="Times New Roman"/>
                        </a:rPr>
                        <a:t>edited</a:t>
                      </a:r>
                      <a:r>
                        <a:rPr lang="en-US" sz="1400" b="1" i="1" kern="100" spc="10" dirty="0">
                          <a:solidFill>
                            <a:srgbClr val="000000"/>
                          </a:solidFill>
                          <a:latin typeface="Calibri"/>
                          <a:ea typeface="SimSun"/>
                          <a:cs typeface="Calibri"/>
                        </a:rPr>
                        <a:t> </a:t>
                      </a:r>
                      <a:r>
                        <a:rPr lang="en-US" sz="1400" b="1" i="1" kern="100" spc="15" dirty="0">
                          <a:solidFill>
                            <a:srgbClr val="000000"/>
                          </a:solidFill>
                          <a:latin typeface="Arial"/>
                          <a:ea typeface="SimSun"/>
                          <a:cs typeface="Times New Roman"/>
                        </a:rPr>
                        <a:t>book</a:t>
                      </a:r>
                      <a:endParaRPr lang="en-US" sz="1400" kern="100" dirty="0">
                        <a:latin typeface="Calibri"/>
                        <a:ea typeface="SimSun"/>
                        <a:cs typeface="Times New Roman"/>
                      </a:endParaRPr>
                    </a:p>
                  </a:txBody>
                  <a:tcPr marL="0" marR="0" marT="0" marB="0"/>
                </a:tc>
                <a:tc>
                  <a:txBody>
                    <a:bodyPr/>
                    <a:lstStyle/>
                    <a:p>
                      <a:pPr marL="70485" marR="0" algn="l">
                        <a:lnSpc>
                          <a:spcPct val="100000"/>
                        </a:lnSpc>
                        <a:spcBef>
                          <a:spcPts val="0"/>
                        </a:spcBef>
                        <a:spcAft>
                          <a:spcPts val="0"/>
                        </a:spcAft>
                      </a:pPr>
                      <a:r>
                        <a:rPr lang="en-US" sz="1400" kern="100" spc="25" dirty="0">
                          <a:solidFill>
                            <a:srgbClr val="000000"/>
                          </a:solidFill>
                          <a:latin typeface="Arial"/>
                          <a:ea typeface="SimSun"/>
                          <a:cs typeface="Times New Roman"/>
                        </a:rPr>
                        <a:t>O'Neill</a:t>
                      </a:r>
                      <a:r>
                        <a:rPr lang="en-US" sz="1400" kern="100" dirty="0">
                          <a:solidFill>
                            <a:srgbClr val="000000"/>
                          </a:solidFill>
                          <a:latin typeface="Calibri"/>
                          <a:ea typeface="SimSun"/>
                          <a:cs typeface="Calibri"/>
                        </a:rPr>
                        <a:t> </a:t>
                      </a:r>
                      <a:r>
                        <a:rPr lang="en-US" sz="1400" kern="100" spc="30" dirty="0">
                          <a:solidFill>
                            <a:srgbClr val="000000"/>
                          </a:solidFill>
                          <a:latin typeface="Arial"/>
                          <a:ea typeface="SimSun"/>
                          <a:cs typeface="Times New Roman"/>
                        </a:rPr>
                        <a:t>(1990)</a:t>
                      </a:r>
                      <a:r>
                        <a:rPr lang="en-US" sz="1400" kern="100" spc="105" dirty="0">
                          <a:solidFill>
                            <a:srgbClr val="000000"/>
                          </a:solidFill>
                          <a:latin typeface="Calibri"/>
                          <a:ea typeface="SimSun"/>
                          <a:cs typeface="Calibri"/>
                        </a:rPr>
                        <a:t> </a:t>
                      </a:r>
                      <a:r>
                        <a:rPr lang="en-US" sz="1400" kern="100" spc="35" dirty="0">
                          <a:solidFill>
                            <a:srgbClr val="000000"/>
                          </a:solidFill>
                          <a:latin typeface="Arial"/>
                          <a:ea typeface="SimSun"/>
                          <a:cs typeface="Times New Roman"/>
                        </a:rPr>
                        <a:t>found</a:t>
                      </a:r>
                      <a:r>
                        <a:rPr lang="en-US" sz="1400" kern="100" dirty="0">
                          <a:solidFill>
                            <a:srgbClr val="000000"/>
                          </a:solidFill>
                          <a:latin typeface="Calibri"/>
                          <a:ea typeface="SimSun"/>
                          <a:cs typeface="Calibri"/>
                        </a:rPr>
                        <a:t> </a:t>
                      </a:r>
                      <a:r>
                        <a:rPr lang="en-US" sz="1400" kern="100" spc="80" dirty="0">
                          <a:solidFill>
                            <a:srgbClr val="000000"/>
                          </a:solidFill>
                          <a:latin typeface="Arial"/>
                          <a:ea typeface="SimSun"/>
                          <a:cs typeface="Times New Roman"/>
                        </a:rPr>
                        <a:t>that...</a:t>
                      </a:r>
                      <a:endParaRPr lang="en-US" sz="1400" kern="100" dirty="0">
                        <a:latin typeface="Calibri"/>
                        <a:ea typeface="SimSun"/>
                        <a:cs typeface="Times New Roman"/>
                      </a:endParaRPr>
                    </a:p>
                    <a:p>
                      <a:pPr marL="869950" marR="0" algn="l">
                        <a:lnSpc>
                          <a:spcPct val="100000"/>
                        </a:lnSpc>
                        <a:spcBef>
                          <a:spcPts val="0"/>
                        </a:spcBef>
                        <a:spcAft>
                          <a:spcPts val="0"/>
                        </a:spcAft>
                      </a:pPr>
                      <a:r>
                        <a:rPr lang="en-US" sz="1400" b="1" kern="100" spc="20" dirty="0">
                          <a:solidFill>
                            <a:srgbClr val="000000"/>
                          </a:solidFill>
                          <a:latin typeface="Arial"/>
                          <a:ea typeface="SimSun"/>
                          <a:cs typeface="Times New Roman"/>
                        </a:rPr>
                        <a:t>OR</a:t>
                      </a:r>
                      <a:endParaRPr lang="en-US" sz="1400" kern="100" dirty="0">
                        <a:latin typeface="Calibri"/>
                        <a:ea typeface="SimSun"/>
                        <a:cs typeface="Times New Roman"/>
                      </a:endParaRPr>
                    </a:p>
                    <a:p>
                      <a:pPr marL="79375" marR="0" algn="l">
                        <a:lnSpc>
                          <a:spcPct val="100000"/>
                        </a:lnSpc>
                        <a:spcBef>
                          <a:spcPts val="0"/>
                        </a:spcBef>
                        <a:spcAft>
                          <a:spcPts val="0"/>
                        </a:spcAft>
                      </a:pPr>
                      <a:r>
                        <a:rPr lang="en-US" sz="1400" kern="100" spc="5" dirty="0">
                          <a:solidFill>
                            <a:srgbClr val="000000"/>
                          </a:solidFill>
                          <a:latin typeface="Arial"/>
                          <a:ea typeface="SimSun"/>
                          <a:cs typeface="Times New Roman"/>
                        </a:rPr>
                        <a:t>...</a:t>
                      </a:r>
                      <a:r>
                        <a:rPr lang="en-US" sz="1400" kern="100" dirty="0">
                          <a:solidFill>
                            <a:srgbClr val="000000"/>
                          </a:solidFill>
                          <a:latin typeface="Calibri"/>
                          <a:ea typeface="SimSun"/>
                          <a:cs typeface="Calibri"/>
                        </a:rPr>
                        <a:t> </a:t>
                      </a:r>
                      <a:r>
                        <a:rPr lang="en-US" sz="1400" kern="100" spc="20" dirty="0">
                          <a:solidFill>
                            <a:srgbClr val="000000"/>
                          </a:solidFill>
                          <a:latin typeface="Arial"/>
                          <a:ea typeface="SimSun"/>
                          <a:cs typeface="Times New Roman"/>
                        </a:rPr>
                        <a:t>(O'Neill,</a:t>
                      </a:r>
                      <a:r>
                        <a:rPr lang="en-US" sz="1400" kern="100" dirty="0">
                          <a:solidFill>
                            <a:srgbClr val="000000"/>
                          </a:solidFill>
                          <a:latin typeface="Calibri"/>
                          <a:ea typeface="SimSun"/>
                          <a:cs typeface="Calibri"/>
                        </a:rPr>
                        <a:t> </a:t>
                      </a:r>
                      <a:r>
                        <a:rPr lang="en-US" sz="1400" kern="100" spc="15" dirty="0">
                          <a:solidFill>
                            <a:srgbClr val="000000"/>
                          </a:solidFill>
                          <a:latin typeface="Arial"/>
                          <a:ea typeface="SimSun"/>
                          <a:cs typeface="Times New Roman"/>
                        </a:rPr>
                        <a:t>1990).</a:t>
                      </a:r>
                      <a:endParaRPr lang="en-US" sz="1400" kern="100" dirty="0">
                        <a:latin typeface="Calibri"/>
                        <a:ea typeface="SimSun"/>
                        <a:cs typeface="Times New Roman"/>
                      </a:endParaRPr>
                    </a:p>
                  </a:txBody>
                  <a:tcPr marL="0" marR="0" marT="0" marB="0"/>
                </a:tc>
                <a:tc>
                  <a:txBody>
                    <a:bodyPr/>
                    <a:lstStyle/>
                    <a:p>
                      <a:pPr marL="73660" marR="0" algn="l">
                        <a:lnSpc>
                          <a:spcPct val="100000"/>
                        </a:lnSpc>
                        <a:spcBef>
                          <a:spcPts val="0"/>
                        </a:spcBef>
                        <a:spcAft>
                          <a:spcPts val="0"/>
                        </a:spcAft>
                      </a:pPr>
                      <a:r>
                        <a:rPr lang="en-US" sz="1400" b="1" kern="100" spc="10" dirty="0">
                          <a:solidFill>
                            <a:srgbClr val="000000"/>
                          </a:solidFill>
                          <a:latin typeface="Arial"/>
                          <a:ea typeface="SimSun"/>
                          <a:cs typeface="Times New Roman"/>
                        </a:rPr>
                        <a:t>Invert</a:t>
                      </a:r>
                      <a:r>
                        <a:rPr lang="en-US" sz="1400" b="1" kern="100" spc="9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the</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chapter</a:t>
                      </a:r>
                      <a:r>
                        <a:rPr lang="en-US" sz="1400" b="1" kern="100" spc="115"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authors'</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names</a:t>
                      </a:r>
                      <a:r>
                        <a:rPr lang="en-US" sz="1400" b="1" kern="100" dirty="0">
                          <a:solidFill>
                            <a:srgbClr val="000000"/>
                          </a:solidFill>
                          <a:latin typeface="Calibri"/>
                          <a:ea typeface="SimSun"/>
                          <a:cs typeface="Calibri"/>
                        </a:rPr>
                        <a:t> </a:t>
                      </a:r>
                      <a:r>
                        <a:rPr lang="en-US" sz="1400" b="1" kern="100" spc="-25" dirty="0">
                          <a:solidFill>
                            <a:srgbClr val="000000"/>
                          </a:solidFill>
                          <a:latin typeface="Arial"/>
                          <a:ea typeface="SimSun"/>
                          <a:cs typeface="Times New Roman"/>
                        </a:rPr>
                        <a:t>as</a:t>
                      </a:r>
                      <a:r>
                        <a:rPr lang="en-US" sz="1400" b="1" kern="100" dirty="0">
                          <a:solidFill>
                            <a:srgbClr val="000000"/>
                          </a:solidFill>
                          <a:latin typeface="Calibri"/>
                          <a:ea typeface="SimSun"/>
                          <a:cs typeface="Calibri"/>
                        </a:rPr>
                        <a:t> </a:t>
                      </a:r>
                      <a:r>
                        <a:rPr lang="en-US" sz="1400" b="1" kern="100" dirty="0">
                          <a:solidFill>
                            <a:srgbClr val="000000"/>
                          </a:solidFill>
                          <a:latin typeface="Arial"/>
                          <a:ea typeface="SimSun"/>
                          <a:cs typeface="Times New Roman"/>
                        </a:rPr>
                        <a:t>noted</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above,</a:t>
                      </a:r>
                      <a:r>
                        <a:rPr lang="en-US" sz="1400" b="1" kern="100" dirty="0">
                          <a:solidFill>
                            <a:srgbClr val="000000"/>
                          </a:solidFill>
                          <a:latin typeface="Calibri"/>
                          <a:ea typeface="SimSun"/>
                          <a:cs typeface="Calibri"/>
                        </a:rPr>
                        <a:t> </a:t>
                      </a:r>
                      <a:r>
                        <a:rPr lang="en-US" sz="1400" b="1" kern="100" dirty="0">
                          <a:solidFill>
                            <a:srgbClr val="000000"/>
                          </a:solidFill>
                          <a:latin typeface="Arial"/>
                          <a:ea typeface="SimSun"/>
                          <a:cs typeface="Times New Roman"/>
                        </a:rPr>
                        <a:t>but</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do</a:t>
                      </a:r>
                      <a:r>
                        <a:rPr lang="en-US" sz="1400" b="1" kern="100" dirty="0">
                          <a:solidFill>
                            <a:srgbClr val="000000"/>
                          </a:solidFill>
                          <a:latin typeface="Calibri"/>
                          <a:ea typeface="SimSun"/>
                          <a:cs typeface="Calibri"/>
                        </a:rPr>
                        <a:t> </a:t>
                      </a:r>
                      <a:r>
                        <a:rPr lang="en-US" sz="1400" b="1" kern="100" dirty="0">
                          <a:solidFill>
                            <a:srgbClr val="000000"/>
                          </a:solidFill>
                          <a:latin typeface="Arial"/>
                          <a:ea typeface="SimSun"/>
                          <a:cs typeface="Times New Roman"/>
                        </a:rPr>
                        <a:t>not</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invert</a:t>
                      </a:r>
                      <a:endParaRPr lang="en-US" sz="1400" kern="100" dirty="0">
                        <a:latin typeface="Calibri"/>
                        <a:ea typeface="SimSun"/>
                        <a:cs typeface="Times New Roman"/>
                      </a:endParaRPr>
                    </a:p>
                    <a:p>
                      <a:pPr marL="67945" marR="0" algn="l">
                        <a:lnSpc>
                          <a:spcPct val="100000"/>
                        </a:lnSpc>
                        <a:spcBef>
                          <a:spcPts val="0"/>
                        </a:spcBef>
                        <a:spcAft>
                          <a:spcPts val="0"/>
                        </a:spcAft>
                      </a:pPr>
                      <a:r>
                        <a:rPr lang="en-US" sz="1400" b="1" kern="100" spc="10" dirty="0">
                          <a:solidFill>
                            <a:srgbClr val="000000"/>
                          </a:solidFill>
                          <a:latin typeface="Arial"/>
                          <a:ea typeface="SimSun"/>
                          <a:cs typeface="Times New Roman"/>
                        </a:rPr>
                        <a:t>the</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book</a:t>
                      </a:r>
                      <a:r>
                        <a:rPr lang="en-US" sz="1400" b="1" kern="100" spc="9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editors'</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names.</a:t>
                      </a:r>
                      <a:endParaRPr lang="en-US" sz="1400" kern="100" dirty="0">
                        <a:latin typeface="Calibri"/>
                        <a:ea typeface="SimSun"/>
                        <a:cs typeface="Times New Roman"/>
                      </a:endParaRPr>
                    </a:p>
                    <a:p>
                      <a:pPr marL="76835" marR="0" algn="l">
                        <a:lnSpc>
                          <a:spcPct val="100000"/>
                        </a:lnSpc>
                        <a:spcBef>
                          <a:spcPts val="0"/>
                        </a:spcBef>
                        <a:spcAft>
                          <a:spcPts val="0"/>
                        </a:spcAft>
                      </a:pPr>
                      <a:r>
                        <a:rPr lang="en-US" sz="1400" kern="100" spc="25" dirty="0">
                          <a:solidFill>
                            <a:srgbClr val="000000"/>
                          </a:solidFill>
                          <a:latin typeface="Arial"/>
                          <a:ea typeface="SimSun"/>
                          <a:cs typeface="Times New Roman"/>
                        </a:rPr>
                        <a:t>O'Neill,</a:t>
                      </a:r>
                      <a:r>
                        <a:rPr lang="en-US" sz="1400" kern="100" dirty="0">
                          <a:solidFill>
                            <a:srgbClr val="000000"/>
                          </a:solidFill>
                          <a:latin typeface="Calibri"/>
                          <a:ea typeface="SimSun"/>
                          <a:cs typeface="Calibri"/>
                        </a:rPr>
                        <a:t> </a:t>
                      </a:r>
                      <a:r>
                        <a:rPr lang="en-US" sz="1400" kern="100" dirty="0">
                          <a:solidFill>
                            <a:srgbClr val="000000"/>
                          </a:solidFill>
                          <a:latin typeface="Arial"/>
                          <a:ea typeface="SimSun"/>
                          <a:cs typeface="Times New Roman"/>
                        </a:rPr>
                        <a:t>A.</a:t>
                      </a:r>
                      <a:r>
                        <a:rPr lang="en-US" sz="1400" kern="100" dirty="0">
                          <a:solidFill>
                            <a:srgbClr val="000000"/>
                          </a:solidFill>
                          <a:latin typeface="Calibri"/>
                          <a:ea typeface="SimSun"/>
                          <a:cs typeface="Calibri"/>
                        </a:rPr>
                        <a:t> </a:t>
                      </a:r>
                      <a:r>
                        <a:rPr lang="en-US" sz="1400" kern="100" spc="20" dirty="0">
                          <a:solidFill>
                            <a:srgbClr val="000000"/>
                          </a:solidFill>
                          <a:latin typeface="Arial"/>
                          <a:ea typeface="SimSun"/>
                          <a:cs typeface="Times New Roman"/>
                        </a:rPr>
                        <a:t>(1990).</a:t>
                      </a:r>
                      <a:r>
                        <a:rPr lang="en-US" sz="1400" kern="100" dirty="0">
                          <a:solidFill>
                            <a:srgbClr val="000000"/>
                          </a:solidFill>
                          <a:latin typeface="Calibri"/>
                          <a:ea typeface="SimSun"/>
                          <a:cs typeface="Calibri"/>
                        </a:rPr>
                        <a:t> </a:t>
                      </a:r>
                      <a:r>
                        <a:rPr lang="en-US" sz="1400" kern="100" spc="50" dirty="0">
                          <a:solidFill>
                            <a:srgbClr val="000000"/>
                          </a:solidFill>
                          <a:latin typeface="Arial"/>
                          <a:ea typeface="SimSun"/>
                          <a:cs typeface="Times New Roman"/>
                        </a:rPr>
                        <a:t>Gender</a:t>
                      </a:r>
                      <a:r>
                        <a:rPr lang="en-US" sz="1400" kern="100" spc="105" dirty="0">
                          <a:solidFill>
                            <a:srgbClr val="000000"/>
                          </a:solidFill>
                          <a:latin typeface="Calibri"/>
                          <a:ea typeface="SimSun"/>
                          <a:cs typeface="Calibri"/>
                        </a:rPr>
                        <a:t> </a:t>
                      </a:r>
                      <a:r>
                        <a:rPr lang="en-US" sz="1400" kern="100" spc="15" dirty="0">
                          <a:solidFill>
                            <a:srgbClr val="000000"/>
                          </a:solidFill>
                          <a:latin typeface="Arial"/>
                          <a:ea typeface="SimSun"/>
                          <a:cs typeface="Times New Roman"/>
                        </a:rPr>
                        <a:t>and</a:t>
                      </a:r>
                      <a:r>
                        <a:rPr lang="en-US" sz="1400" kern="100" dirty="0">
                          <a:solidFill>
                            <a:srgbClr val="000000"/>
                          </a:solidFill>
                          <a:latin typeface="Calibri"/>
                          <a:ea typeface="SimSun"/>
                          <a:cs typeface="Calibri"/>
                        </a:rPr>
                        <a:t> </a:t>
                      </a:r>
                      <a:r>
                        <a:rPr lang="en-US" sz="1400" kern="100" spc="35" dirty="0">
                          <a:solidFill>
                            <a:srgbClr val="000000"/>
                          </a:solidFill>
                          <a:latin typeface="Arial"/>
                          <a:ea typeface="SimSun"/>
                          <a:cs typeface="Times New Roman"/>
                        </a:rPr>
                        <a:t>education:</a:t>
                      </a:r>
                      <a:r>
                        <a:rPr lang="en-US" sz="1400" kern="100" dirty="0">
                          <a:solidFill>
                            <a:srgbClr val="000000"/>
                          </a:solidFill>
                          <a:latin typeface="Calibri"/>
                          <a:ea typeface="SimSun"/>
                          <a:cs typeface="Calibri"/>
                        </a:rPr>
                        <a:t> </a:t>
                      </a:r>
                      <a:r>
                        <a:rPr lang="en-US" sz="1400" kern="100" spc="25" dirty="0">
                          <a:solidFill>
                            <a:srgbClr val="000000"/>
                          </a:solidFill>
                          <a:latin typeface="Arial"/>
                          <a:ea typeface="SimSun"/>
                          <a:cs typeface="Times New Roman"/>
                        </a:rPr>
                        <a:t>Structural</a:t>
                      </a:r>
                      <a:r>
                        <a:rPr lang="en-US" sz="1400" kern="100" dirty="0">
                          <a:solidFill>
                            <a:srgbClr val="000000"/>
                          </a:solidFill>
                          <a:latin typeface="Calibri"/>
                          <a:ea typeface="SimSun"/>
                          <a:cs typeface="Calibri"/>
                        </a:rPr>
                        <a:t> </a:t>
                      </a:r>
                      <a:r>
                        <a:rPr lang="en-US" sz="1400" kern="100" spc="35" dirty="0">
                          <a:solidFill>
                            <a:srgbClr val="000000"/>
                          </a:solidFill>
                          <a:latin typeface="Arial"/>
                          <a:ea typeface="SimSun"/>
                          <a:cs typeface="Times New Roman"/>
                        </a:rPr>
                        <a:t>inequality</a:t>
                      </a:r>
                      <a:r>
                        <a:rPr lang="en-US" sz="1400" kern="100" spc="80" dirty="0">
                          <a:solidFill>
                            <a:srgbClr val="000000"/>
                          </a:solidFill>
                          <a:latin typeface="Calibri"/>
                          <a:ea typeface="SimSun"/>
                          <a:cs typeface="Calibri"/>
                        </a:rPr>
                        <a:t> </a:t>
                      </a:r>
                      <a:r>
                        <a:rPr lang="en-US" sz="1400" kern="100" spc="50" dirty="0">
                          <a:solidFill>
                            <a:srgbClr val="000000"/>
                          </a:solidFill>
                          <a:latin typeface="Arial"/>
                          <a:ea typeface="SimSun"/>
                          <a:cs typeface="Times New Roman"/>
                        </a:rPr>
                        <a:t>for</a:t>
                      </a:r>
                      <a:r>
                        <a:rPr lang="en-US" sz="1400" kern="100" spc="55" dirty="0">
                          <a:solidFill>
                            <a:srgbClr val="000000"/>
                          </a:solidFill>
                          <a:latin typeface="Calibri"/>
                          <a:ea typeface="SimSun"/>
                          <a:cs typeface="Calibri"/>
                        </a:rPr>
                        <a:t> </a:t>
                      </a:r>
                      <a:r>
                        <a:rPr lang="en-US" sz="1400" kern="100" spc="40" dirty="0">
                          <a:solidFill>
                            <a:srgbClr val="000000"/>
                          </a:solidFill>
                          <a:latin typeface="Arial"/>
                          <a:ea typeface="SimSun"/>
                          <a:cs typeface="Times New Roman"/>
                        </a:rPr>
                        <a:t>women.</a:t>
                      </a:r>
                      <a:endParaRPr lang="en-US" sz="1400" kern="100" dirty="0">
                        <a:latin typeface="Calibri"/>
                        <a:ea typeface="SimSun"/>
                        <a:cs typeface="Times New Roman"/>
                      </a:endParaRPr>
                    </a:p>
                    <a:p>
                      <a:pPr marL="519430" marR="0" algn="l">
                        <a:lnSpc>
                          <a:spcPct val="100000"/>
                        </a:lnSpc>
                        <a:spcBef>
                          <a:spcPts val="0"/>
                        </a:spcBef>
                        <a:spcAft>
                          <a:spcPts val="0"/>
                        </a:spcAft>
                      </a:pPr>
                      <a:r>
                        <a:rPr lang="en-US" sz="1400" kern="100" spc="-40" dirty="0">
                          <a:solidFill>
                            <a:srgbClr val="000000"/>
                          </a:solidFill>
                          <a:latin typeface="Arial"/>
                          <a:ea typeface="SimSun"/>
                          <a:cs typeface="Times New Roman"/>
                        </a:rPr>
                        <a:t>In</a:t>
                      </a:r>
                      <a:r>
                        <a:rPr lang="en-US" sz="1400" kern="10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J.</a:t>
                      </a:r>
                      <a:r>
                        <a:rPr lang="en-US" sz="1400" kern="100" dirty="0">
                          <a:solidFill>
                            <a:srgbClr val="000000"/>
                          </a:solidFill>
                          <a:latin typeface="Calibri"/>
                          <a:ea typeface="SimSun"/>
                          <a:cs typeface="Calibri"/>
                        </a:rPr>
                        <a:t> </a:t>
                      </a:r>
                      <a:r>
                        <a:rPr lang="en-US" sz="1400" kern="100" spc="25" dirty="0" err="1">
                          <a:solidFill>
                            <a:srgbClr val="000000"/>
                          </a:solidFill>
                          <a:latin typeface="Arial"/>
                          <a:ea typeface="SimSun"/>
                          <a:cs typeface="Times New Roman"/>
                        </a:rPr>
                        <a:t>Codd</a:t>
                      </a:r>
                      <a:r>
                        <a:rPr lang="en-US" sz="1400" kern="100" spc="25" dirty="0">
                          <a:solidFill>
                            <a:srgbClr val="000000"/>
                          </a:solidFill>
                          <a:latin typeface="Arial"/>
                          <a:ea typeface="SimSun"/>
                          <a:cs typeface="Times New Roman"/>
                        </a:rPr>
                        <a:t>,</a:t>
                      </a:r>
                      <a:r>
                        <a:rPr lang="en-US" sz="1400" kern="100" dirty="0">
                          <a:solidFill>
                            <a:srgbClr val="000000"/>
                          </a:solidFill>
                          <a:latin typeface="Calibri"/>
                          <a:ea typeface="SimSun"/>
                          <a:cs typeface="Calibri"/>
                        </a:rPr>
                        <a:t> </a:t>
                      </a:r>
                      <a:r>
                        <a:rPr lang="en-US" sz="1400" kern="100" spc="-50" dirty="0">
                          <a:solidFill>
                            <a:srgbClr val="000000"/>
                          </a:solidFill>
                          <a:latin typeface="Arial"/>
                          <a:ea typeface="SimSun"/>
                          <a:cs typeface="Times New Roman"/>
                        </a:rPr>
                        <a:t>D.</a:t>
                      </a:r>
                      <a:r>
                        <a:rPr lang="en-US" sz="1400" kern="100" dirty="0">
                          <a:solidFill>
                            <a:srgbClr val="000000"/>
                          </a:solidFill>
                          <a:latin typeface="Calibri"/>
                          <a:ea typeface="SimSun"/>
                          <a:cs typeface="Calibri"/>
                        </a:rPr>
                        <a:t> </a:t>
                      </a:r>
                      <a:r>
                        <a:rPr lang="en-US" sz="1400" kern="100" spc="5" dirty="0">
                          <a:solidFill>
                            <a:srgbClr val="000000"/>
                          </a:solidFill>
                          <a:latin typeface="Arial"/>
                          <a:ea typeface="SimSun"/>
                          <a:cs typeface="Times New Roman"/>
                        </a:rPr>
                        <a:t>Marker,</a:t>
                      </a:r>
                      <a:r>
                        <a:rPr lang="en-US" sz="1400" kern="10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&amp;</a:t>
                      </a:r>
                      <a:r>
                        <a:rPr lang="en-US" sz="1400" kern="100" dirty="0">
                          <a:solidFill>
                            <a:srgbClr val="000000"/>
                          </a:solidFill>
                          <a:latin typeface="Calibri"/>
                          <a:ea typeface="SimSun"/>
                          <a:cs typeface="Calibri"/>
                        </a:rPr>
                        <a:t> </a:t>
                      </a:r>
                      <a:r>
                        <a:rPr lang="en-US" sz="1400" kern="100" spc="-35" dirty="0">
                          <a:solidFill>
                            <a:srgbClr val="000000"/>
                          </a:solidFill>
                          <a:latin typeface="Arial"/>
                          <a:ea typeface="SimSun"/>
                          <a:cs typeface="Times New Roman"/>
                        </a:rPr>
                        <a:t>R.</a:t>
                      </a:r>
                      <a:r>
                        <a:rPr lang="en-US" sz="1400" kern="100" dirty="0">
                          <a:solidFill>
                            <a:srgbClr val="000000"/>
                          </a:solidFill>
                          <a:latin typeface="Calibri"/>
                          <a:ea typeface="SimSun"/>
                          <a:cs typeface="Calibri"/>
                        </a:rPr>
                        <a:t> </a:t>
                      </a:r>
                      <a:r>
                        <a:rPr lang="en-US" sz="1400" kern="100" spc="15" dirty="0">
                          <a:solidFill>
                            <a:srgbClr val="000000"/>
                          </a:solidFill>
                          <a:latin typeface="Arial"/>
                          <a:ea typeface="SimSun"/>
                          <a:cs typeface="Times New Roman"/>
                        </a:rPr>
                        <a:t>Nash</a:t>
                      </a:r>
                      <a:r>
                        <a:rPr lang="en-US" sz="1400" kern="100" dirty="0">
                          <a:solidFill>
                            <a:srgbClr val="000000"/>
                          </a:solidFill>
                          <a:latin typeface="Calibri"/>
                          <a:ea typeface="SimSun"/>
                          <a:cs typeface="Calibri"/>
                        </a:rPr>
                        <a:t> </a:t>
                      </a:r>
                      <a:r>
                        <a:rPr lang="en-US" sz="1400" kern="100" spc="20" dirty="0">
                          <a:solidFill>
                            <a:srgbClr val="000000"/>
                          </a:solidFill>
                          <a:latin typeface="Arial"/>
                          <a:ea typeface="SimSun"/>
                          <a:cs typeface="Times New Roman"/>
                        </a:rPr>
                        <a:t>(Eds.),</a:t>
                      </a:r>
                      <a:r>
                        <a:rPr lang="en-US" sz="1400" i="1" kern="100" dirty="0">
                          <a:solidFill>
                            <a:srgbClr val="000000"/>
                          </a:solidFill>
                          <a:latin typeface="Calibri"/>
                          <a:ea typeface="SimSun"/>
                          <a:cs typeface="Calibri"/>
                        </a:rPr>
                        <a:t> </a:t>
                      </a:r>
                      <a:r>
                        <a:rPr lang="en-US" sz="1400" i="1" kern="100" spc="35" dirty="0">
                          <a:solidFill>
                            <a:srgbClr val="000000"/>
                          </a:solidFill>
                          <a:latin typeface="Arial"/>
                          <a:ea typeface="SimSun"/>
                          <a:cs typeface="Times New Roman"/>
                        </a:rPr>
                        <a:t>Political</a:t>
                      </a:r>
                      <a:r>
                        <a:rPr lang="en-US" sz="1400" i="1" kern="100" spc="55" dirty="0">
                          <a:solidFill>
                            <a:srgbClr val="000000"/>
                          </a:solidFill>
                          <a:latin typeface="Calibri"/>
                          <a:ea typeface="SimSun"/>
                          <a:cs typeface="Calibri"/>
                        </a:rPr>
                        <a:t> </a:t>
                      </a:r>
                      <a:r>
                        <a:rPr lang="en-US" sz="1400" i="1" kern="100" spc="45" dirty="0">
                          <a:solidFill>
                            <a:srgbClr val="000000"/>
                          </a:solidFill>
                          <a:latin typeface="Arial"/>
                          <a:ea typeface="SimSun"/>
                          <a:cs typeface="Times New Roman"/>
                        </a:rPr>
                        <a:t>issues</a:t>
                      </a:r>
                      <a:r>
                        <a:rPr lang="en-US" sz="1400" i="1" kern="100" spc="105" dirty="0">
                          <a:solidFill>
                            <a:srgbClr val="000000"/>
                          </a:solidFill>
                          <a:latin typeface="Calibri"/>
                          <a:ea typeface="SimSun"/>
                          <a:cs typeface="Calibri"/>
                        </a:rPr>
                        <a:t> </a:t>
                      </a:r>
                      <a:r>
                        <a:rPr lang="en-US" sz="1400" i="1" kern="100" spc="5" dirty="0">
                          <a:solidFill>
                            <a:srgbClr val="000000"/>
                          </a:solidFill>
                          <a:latin typeface="Arial"/>
                          <a:ea typeface="SimSun"/>
                          <a:cs typeface="Times New Roman"/>
                        </a:rPr>
                        <a:t>in</a:t>
                      </a:r>
                      <a:r>
                        <a:rPr lang="en-US" sz="1400" i="1" kern="100" dirty="0">
                          <a:solidFill>
                            <a:srgbClr val="000000"/>
                          </a:solidFill>
                          <a:latin typeface="Calibri"/>
                          <a:ea typeface="SimSun"/>
                          <a:cs typeface="Calibri"/>
                        </a:rPr>
                        <a:t> </a:t>
                      </a:r>
                      <a:r>
                        <a:rPr lang="en-US" sz="1400" i="1" kern="100" spc="65" dirty="0">
                          <a:solidFill>
                            <a:srgbClr val="000000"/>
                          </a:solidFill>
                          <a:latin typeface="Arial"/>
                          <a:ea typeface="SimSun"/>
                          <a:cs typeface="Times New Roman"/>
                        </a:rPr>
                        <a:t>New</a:t>
                      </a:r>
                      <a:endParaRPr lang="en-US" sz="1400" kern="100" dirty="0">
                        <a:latin typeface="Calibri"/>
                        <a:ea typeface="SimSun"/>
                        <a:cs typeface="Times New Roman"/>
                      </a:endParaRPr>
                    </a:p>
                    <a:p>
                      <a:pPr marL="510540" marR="0" algn="l">
                        <a:lnSpc>
                          <a:spcPct val="100000"/>
                        </a:lnSpc>
                        <a:spcBef>
                          <a:spcPts val="0"/>
                        </a:spcBef>
                        <a:spcAft>
                          <a:spcPts val="0"/>
                        </a:spcAft>
                      </a:pPr>
                      <a:r>
                        <a:rPr lang="en-US" sz="1400" i="1" kern="100" spc="55" dirty="0">
                          <a:solidFill>
                            <a:srgbClr val="000000"/>
                          </a:solidFill>
                          <a:latin typeface="Arial"/>
                          <a:ea typeface="SimSun"/>
                          <a:cs typeface="Times New Roman"/>
                        </a:rPr>
                        <a:t>Zealand</a:t>
                      </a:r>
                      <a:r>
                        <a:rPr lang="en-US" sz="1400" i="1" kern="100" spc="80" dirty="0">
                          <a:solidFill>
                            <a:srgbClr val="000000"/>
                          </a:solidFill>
                          <a:latin typeface="Calibri"/>
                          <a:ea typeface="SimSun"/>
                          <a:cs typeface="Calibri"/>
                        </a:rPr>
                        <a:t> </a:t>
                      </a:r>
                      <a:r>
                        <a:rPr lang="en-US" sz="1400" i="1" kern="100" spc="40" dirty="0">
                          <a:solidFill>
                            <a:srgbClr val="000000"/>
                          </a:solidFill>
                          <a:latin typeface="Arial"/>
                          <a:ea typeface="SimSun"/>
                          <a:cs typeface="Times New Roman"/>
                        </a:rPr>
                        <a:t>education</a:t>
                      </a:r>
                      <a:r>
                        <a:rPr lang="en-US" sz="1400" kern="10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(2nd</a:t>
                      </a:r>
                      <a:r>
                        <a:rPr lang="en-US" sz="1400" kern="10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ed.,</a:t>
                      </a:r>
                      <a:r>
                        <a:rPr lang="en-US" sz="1400" kern="100" dirty="0">
                          <a:solidFill>
                            <a:srgbClr val="000000"/>
                          </a:solidFill>
                          <a:latin typeface="Calibri"/>
                          <a:ea typeface="SimSun"/>
                          <a:cs typeface="Calibri"/>
                        </a:rPr>
                        <a:t> </a:t>
                      </a:r>
                      <a:r>
                        <a:rPr lang="en-US" sz="1400" kern="100" dirty="0">
                          <a:solidFill>
                            <a:srgbClr val="000000"/>
                          </a:solidFill>
                          <a:latin typeface="Arial"/>
                          <a:ea typeface="SimSun"/>
                          <a:cs typeface="Times New Roman"/>
                        </a:rPr>
                        <a:t>pp.</a:t>
                      </a:r>
                      <a:r>
                        <a:rPr lang="en-US" sz="1400" kern="100" dirty="0">
                          <a:solidFill>
                            <a:srgbClr val="000000"/>
                          </a:solidFill>
                          <a:latin typeface="Calibri"/>
                          <a:ea typeface="SimSun"/>
                          <a:cs typeface="Calibri"/>
                        </a:rPr>
                        <a:t> </a:t>
                      </a:r>
                      <a:r>
                        <a:rPr lang="en-US" sz="1400" kern="100" spc="25" dirty="0">
                          <a:solidFill>
                            <a:srgbClr val="000000"/>
                          </a:solidFill>
                          <a:latin typeface="Arial"/>
                          <a:ea typeface="SimSun"/>
                          <a:cs typeface="Times New Roman"/>
                        </a:rPr>
                        <a:t>74-97).</a:t>
                      </a:r>
                      <a:r>
                        <a:rPr lang="en-US" sz="1400" kern="100" dirty="0">
                          <a:solidFill>
                            <a:srgbClr val="000000"/>
                          </a:solidFill>
                          <a:latin typeface="Calibri"/>
                          <a:ea typeface="SimSun"/>
                          <a:cs typeface="Calibri"/>
                        </a:rPr>
                        <a:t> </a:t>
                      </a:r>
                      <a:r>
                        <a:rPr lang="en-US" sz="1400" kern="100" spc="30" dirty="0" err="1">
                          <a:solidFill>
                            <a:srgbClr val="000000"/>
                          </a:solidFill>
                          <a:latin typeface="Arial"/>
                          <a:ea typeface="SimSun"/>
                          <a:cs typeface="Times New Roman"/>
                        </a:rPr>
                        <a:t>Palmerston</a:t>
                      </a:r>
                      <a:r>
                        <a:rPr lang="en-US" sz="1400" kern="100" dirty="0">
                          <a:solidFill>
                            <a:srgbClr val="000000"/>
                          </a:solidFill>
                          <a:latin typeface="Calibri"/>
                          <a:ea typeface="SimSun"/>
                          <a:cs typeface="Calibri"/>
                        </a:rPr>
                        <a:t> </a:t>
                      </a:r>
                      <a:r>
                        <a:rPr lang="en-US" sz="1400" kern="100" spc="15" dirty="0">
                          <a:solidFill>
                            <a:srgbClr val="000000"/>
                          </a:solidFill>
                          <a:latin typeface="Arial"/>
                          <a:ea typeface="SimSun"/>
                          <a:cs typeface="Times New Roman"/>
                        </a:rPr>
                        <a:t>North,</a:t>
                      </a:r>
                      <a:r>
                        <a:rPr lang="en-US" sz="1400" kern="100" dirty="0">
                          <a:solidFill>
                            <a:srgbClr val="000000"/>
                          </a:solidFill>
                          <a:latin typeface="Calibri"/>
                          <a:ea typeface="SimSun"/>
                          <a:cs typeface="Calibri"/>
                        </a:rPr>
                        <a:t> </a:t>
                      </a:r>
                      <a:r>
                        <a:rPr lang="en-US" sz="1400" kern="100" spc="35" dirty="0">
                          <a:solidFill>
                            <a:srgbClr val="000000"/>
                          </a:solidFill>
                          <a:latin typeface="Arial"/>
                          <a:ea typeface="SimSun"/>
                          <a:cs typeface="Times New Roman"/>
                        </a:rPr>
                        <a:t>New</a:t>
                      </a:r>
                      <a:endParaRPr lang="en-US" sz="1400" kern="100" dirty="0">
                        <a:latin typeface="Calibri"/>
                        <a:ea typeface="SimSun"/>
                        <a:cs typeface="Times New Roman"/>
                      </a:endParaRPr>
                    </a:p>
                    <a:p>
                      <a:pPr marL="510540" marR="0" algn="l">
                        <a:lnSpc>
                          <a:spcPct val="100000"/>
                        </a:lnSpc>
                        <a:spcBef>
                          <a:spcPts val="0"/>
                        </a:spcBef>
                        <a:spcAft>
                          <a:spcPts val="0"/>
                        </a:spcAft>
                      </a:pPr>
                      <a:r>
                        <a:rPr lang="en-US" sz="1400" kern="100" spc="35" dirty="0">
                          <a:solidFill>
                            <a:srgbClr val="000000"/>
                          </a:solidFill>
                          <a:latin typeface="Arial"/>
                          <a:ea typeface="SimSun"/>
                          <a:cs typeface="Times New Roman"/>
                        </a:rPr>
                        <a:t>Zealand:</a:t>
                      </a:r>
                      <a:r>
                        <a:rPr lang="en-US" sz="1400" kern="100" dirty="0">
                          <a:solidFill>
                            <a:srgbClr val="000000"/>
                          </a:solidFill>
                          <a:latin typeface="Calibri"/>
                          <a:ea typeface="SimSun"/>
                          <a:cs typeface="Calibri"/>
                        </a:rPr>
                        <a:t> </a:t>
                      </a:r>
                      <a:r>
                        <a:rPr lang="en-US" sz="1400" kern="100" spc="40" dirty="0">
                          <a:solidFill>
                            <a:srgbClr val="000000"/>
                          </a:solidFill>
                          <a:latin typeface="Arial"/>
                          <a:ea typeface="SimSun"/>
                          <a:cs typeface="Times New Roman"/>
                        </a:rPr>
                        <a:t>Dunmore</a:t>
                      </a:r>
                      <a:r>
                        <a:rPr lang="en-US" sz="1400" kern="100" dirty="0">
                          <a:solidFill>
                            <a:srgbClr val="000000"/>
                          </a:solidFill>
                          <a:latin typeface="Calibri"/>
                          <a:ea typeface="SimSun"/>
                          <a:cs typeface="Calibri"/>
                        </a:rPr>
                        <a:t> </a:t>
                      </a:r>
                      <a:r>
                        <a:rPr lang="en-US" sz="1400" kern="100" spc="15" dirty="0">
                          <a:solidFill>
                            <a:srgbClr val="000000"/>
                          </a:solidFill>
                          <a:latin typeface="Arial"/>
                          <a:ea typeface="SimSun"/>
                          <a:cs typeface="Times New Roman"/>
                        </a:rPr>
                        <a:t>Press.</a:t>
                      </a:r>
                      <a:endParaRPr lang="en-US" sz="1400" kern="100" dirty="0">
                        <a:latin typeface="Calibri"/>
                        <a:ea typeface="SimSun"/>
                        <a:cs typeface="Times New Roman"/>
                      </a:endParaRPr>
                    </a:p>
                  </a:txBody>
                  <a:tcPr marL="0" marR="0" marT="0" marB="0"/>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Refernce</a:t>
            </a:r>
            <a:r>
              <a:rPr lang="en-US" dirty="0" smtClean="0"/>
              <a:t> of a Book (APA 6</a:t>
            </a:r>
            <a:r>
              <a:rPr lang="en-US" baseline="30000" dirty="0" smtClean="0"/>
              <a:t>th</a:t>
            </a:r>
            <a:r>
              <a:rPr lang="en-US" dirty="0" smtClean="0"/>
              <a:t> Edition)</a:t>
            </a:r>
            <a:endParaRPr lang="en-US" dirty="0"/>
          </a:p>
        </p:txBody>
      </p:sp>
      <p:graphicFrame>
        <p:nvGraphicFramePr>
          <p:cNvPr id="4" name="Content Placeholder 3"/>
          <p:cNvGraphicFramePr>
            <a:graphicFrameLocks noGrp="1"/>
          </p:cNvGraphicFramePr>
          <p:nvPr>
            <p:ph idx="1"/>
          </p:nvPr>
        </p:nvGraphicFramePr>
        <p:xfrm>
          <a:off x="457200" y="1600200"/>
          <a:ext cx="8077200" cy="3048000"/>
        </p:xfrm>
        <a:graphic>
          <a:graphicData uri="http://schemas.openxmlformats.org/drawingml/2006/table">
            <a:tbl>
              <a:tblPr firstRow="1" bandRow="1">
                <a:tableStyleId>{5C22544A-7EE6-4342-B048-85BDC9FD1C3A}</a:tableStyleId>
              </a:tblPr>
              <a:tblGrid>
                <a:gridCol w="1828800"/>
                <a:gridCol w="2819400"/>
                <a:gridCol w="3429000"/>
              </a:tblGrid>
              <a:tr h="1020220">
                <a:tc>
                  <a:txBody>
                    <a:bodyPr/>
                    <a:lstStyle/>
                    <a:p>
                      <a:endParaRPr lang="en-US" sz="2000" dirty="0"/>
                    </a:p>
                  </a:txBody>
                  <a:tcPr/>
                </a:tc>
                <a:tc>
                  <a:txBody>
                    <a:bodyPr/>
                    <a:lstStyle/>
                    <a:p>
                      <a:pPr marL="73660" marR="0" algn="l">
                        <a:lnSpc>
                          <a:spcPts val="1200"/>
                        </a:lnSpc>
                        <a:spcBef>
                          <a:spcPts val="0"/>
                        </a:spcBef>
                        <a:spcAft>
                          <a:spcPts val="0"/>
                        </a:spcAft>
                      </a:pPr>
                      <a:endParaRPr lang="en-US" sz="2000" kern="100" dirty="0">
                        <a:latin typeface="Calibri"/>
                        <a:ea typeface="SimSun"/>
                        <a:cs typeface="Times New Roman"/>
                      </a:endParaRPr>
                    </a:p>
                    <a:p>
                      <a:pPr marL="73660" marR="0" algn="l">
                        <a:lnSpc>
                          <a:spcPts val="1865"/>
                        </a:lnSpc>
                        <a:spcBef>
                          <a:spcPts val="0"/>
                        </a:spcBef>
                        <a:spcAft>
                          <a:spcPts val="0"/>
                        </a:spcAft>
                      </a:pPr>
                      <a:r>
                        <a:rPr lang="en-US" sz="2000" i="1" kern="100" spc="25" dirty="0">
                          <a:solidFill>
                            <a:srgbClr val="000000"/>
                          </a:solidFill>
                          <a:latin typeface="Arial"/>
                          <a:ea typeface="SimSun"/>
                          <a:cs typeface="Times New Roman"/>
                        </a:rPr>
                        <a:t>In-Text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c>
                  <a:txBody>
                    <a:bodyPr/>
                    <a:lstStyle/>
                    <a:p>
                      <a:pPr marL="70485" marR="0" algn="l">
                        <a:lnSpc>
                          <a:spcPts val="1200"/>
                        </a:lnSpc>
                        <a:spcBef>
                          <a:spcPts val="0"/>
                        </a:spcBef>
                        <a:spcAft>
                          <a:spcPts val="0"/>
                        </a:spcAft>
                      </a:pPr>
                      <a:endParaRPr lang="en-US" sz="2000" kern="100" dirty="0">
                        <a:latin typeface="Calibri"/>
                        <a:ea typeface="SimSun"/>
                        <a:cs typeface="Times New Roman"/>
                      </a:endParaRPr>
                    </a:p>
                    <a:p>
                      <a:pPr marL="70485" marR="0" algn="l">
                        <a:lnSpc>
                          <a:spcPts val="1865"/>
                        </a:lnSpc>
                        <a:spcBef>
                          <a:spcPts val="0"/>
                        </a:spcBef>
                        <a:spcAft>
                          <a:spcPts val="0"/>
                        </a:spcAft>
                      </a:pPr>
                      <a:r>
                        <a:rPr lang="en-US" sz="2000" i="1" kern="100" spc="25" dirty="0">
                          <a:solidFill>
                            <a:srgbClr val="000000"/>
                          </a:solidFill>
                          <a:latin typeface="Arial"/>
                          <a:ea typeface="SimSun"/>
                          <a:cs typeface="Times New Roman"/>
                        </a:rPr>
                        <a:t>Reference</a:t>
                      </a:r>
                      <a:r>
                        <a:rPr lang="en-US" sz="2000" i="1" kern="100" spc="80" dirty="0">
                          <a:solidFill>
                            <a:srgbClr val="000000"/>
                          </a:solidFill>
                          <a:latin typeface="Calibri"/>
                          <a:ea typeface="SimSun"/>
                          <a:cs typeface="Calibri"/>
                        </a:rPr>
                        <a:t> </a:t>
                      </a:r>
                      <a:r>
                        <a:rPr lang="en-US" sz="2000" i="1" kern="100" spc="60" dirty="0">
                          <a:solidFill>
                            <a:srgbClr val="000000"/>
                          </a:solidFill>
                          <a:latin typeface="Arial"/>
                          <a:ea typeface="SimSun"/>
                          <a:cs typeface="Times New Roman"/>
                        </a:rPr>
                        <a:t>List</a:t>
                      </a:r>
                      <a:r>
                        <a:rPr lang="en-US" sz="2000" i="1" kern="100" spc="35" dirty="0">
                          <a:solidFill>
                            <a:srgbClr val="000000"/>
                          </a:solidFill>
                          <a:latin typeface="Calibri"/>
                          <a:ea typeface="SimSun"/>
                          <a:cs typeface="Calibri"/>
                        </a:rPr>
                        <a:t> </a:t>
                      </a:r>
                      <a:r>
                        <a:rPr lang="en-US" sz="2000" i="1" kern="100" spc="30" dirty="0">
                          <a:solidFill>
                            <a:srgbClr val="000000"/>
                          </a:solidFill>
                          <a:latin typeface="Arial"/>
                          <a:ea typeface="SimSun"/>
                          <a:cs typeface="Times New Roman"/>
                        </a:rPr>
                        <a:t>Example</a:t>
                      </a:r>
                      <a:endParaRPr lang="en-US" sz="2000" kern="100" dirty="0">
                        <a:latin typeface="Calibri"/>
                        <a:ea typeface="SimSun"/>
                        <a:cs typeface="Times New Roman"/>
                      </a:endParaRPr>
                    </a:p>
                  </a:txBody>
                  <a:tcPr marL="0" marR="0" marT="0" marB="0"/>
                </a:tc>
              </a:tr>
              <a:tr h="2027780">
                <a:tc>
                  <a:txBody>
                    <a:bodyPr/>
                    <a:lstStyle/>
                    <a:p>
                      <a:pPr marL="73660" marR="0" algn="l">
                        <a:lnSpc>
                          <a:spcPct val="100000"/>
                        </a:lnSpc>
                        <a:spcBef>
                          <a:spcPts val="0"/>
                        </a:spcBef>
                        <a:spcAft>
                          <a:spcPts val="0"/>
                        </a:spcAft>
                      </a:pPr>
                      <a:endParaRPr lang="en-US" sz="1400" kern="100" dirty="0">
                        <a:latin typeface="Calibri"/>
                        <a:ea typeface="SimSun"/>
                        <a:cs typeface="Times New Roman"/>
                      </a:endParaRPr>
                    </a:p>
                    <a:p>
                      <a:pPr marL="73660" marR="0" algn="l">
                        <a:lnSpc>
                          <a:spcPct val="100000"/>
                        </a:lnSpc>
                        <a:spcBef>
                          <a:spcPts val="0"/>
                        </a:spcBef>
                        <a:spcAft>
                          <a:spcPts val="0"/>
                        </a:spcAft>
                      </a:pPr>
                      <a:r>
                        <a:rPr lang="en-US" sz="1400" i="1" kern="100" spc="40" dirty="0">
                          <a:solidFill>
                            <a:srgbClr val="000000"/>
                          </a:solidFill>
                          <a:latin typeface="Arial"/>
                          <a:ea typeface="SimSun"/>
                          <a:cs typeface="Times New Roman"/>
                        </a:rPr>
                        <a:t>Dictionary</a:t>
                      </a:r>
                      <a:r>
                        <a:rPr lang="en-US" sz="1400" i="1" kern="100" spc="70" dirty="0">
                          <a:solidFill>
                            <a:srgbClr val="000000"/>
                          </a:solidFill>
                          <a:latin typeface="Calibri"/>
                          <a:ea typeface="SimSun"/>
                          <a:cs typeface="Calibri"/>
                        </a:rPr>
                        <a:t> </a:t>
                      </a:r>
                      <a:r>
                        <a:rPr lang="en-US" sz="1400" i="1" kern="100" spc="50" dirty="0">
                          <a:solidFill>
                            <a:srgbClr val="000000"/>
                          </a:solidFill>
                          <a:latin typeface="Arial"/>
                          <a:ea typeface="SimSun"/>
                          <a:cs typeface="Times New Roman"/>
                        </a:rPr>
                        <a:t>or</a:t>
                      </a:r>
                      <a:endParaRPr lang="en-US" sz="1400" kern="100" dirty="0">
                        <a:latin typeface="Calibri"/>
                        <a:ea typeface="SimSun"/>
                        <a:cs typeface="Times New Roman"/>
                      </a:endParaRPr>
                    </a:p>
                    <a:p>
                      <a:pPr marL="73660" marR="0" algn="l">
                        <a:lnSpc>
                          <a:spcPct val="100000"/>
                        </a:lnSpc>
                        <a:spcBef>
                          <a:spcPts val="0"/>
                        </a:spcBef>
                        <a:spcAft>
                          <a:spcPts val="0"/>
                        </a:spcAft>
                      </a:pPr>
                      <a:r>
                        <a:rPr lang="en-US" sz="1400" i="1" kern="100" spc="20" dirty="0" err="1">
                          <a:solidFill>
                            <a:srgbClr val="000000"/>
                          </a:solidFill>
                          <a:latin typeface="Arial"/>
                          <a:ea typeface="SimSun"/>
                          <a:cs typeface="Times New Roman"/>
                        </a:rPr>
                        <a:t>encyclopaedia</a:t>
                      </a:r>
                      <a:endParaRPr lang="en-US" sz="1400" kern="100" dirty="0">
                        <a:latin typeface="Calibri"/>
                        <a:ea typeface="SimSun"/>
                        <a:cs typeface="Times New Roman"/>
                      </a:endParaRPr>
                    </a:p>
                    <a:p>
                      <a:pPr marL="76835" marR="0" algn="l">
                        <a:lnSpc>
                          <a:spcPct val="100000"/>
                        </a:lnSpc>
                        <a:spcBef>
                          <a:spcPts val="0"/>
                        </a:spcBef>
                        <a:spcAft>
                          <a:spcPts val="0"/>
                        </a:spcAft>
                      </a:pPr>
                      <a:r>
                        <a:rPr lang="en-US" sz="1400" i="1" kern="100" spc="55" dirty="0">
                          <a:solidFill>
                            <a:srgbClr val="000000"/>
                          </a:solidFill>
                          <a:latin typeface="Arial"/>
                          <a:ea typeface="SimSun"/>
                          <a:cs typeface="Times New Roman"/>
                        </a:rPr>
                        <a:t>with</a:t>
                      </a:r>
                      <a:r>
                        <a:rPr lang="en-US" sz="1400" i="1" kern="100" spc="115" dirty="0">
                          <a:solidFill>
                            <a:srgbClr val="000000"/>
                          </a:solidFill>
                          <a:latin typeface="Calibri"/>
                          <a:ea typeface="SimSun"/>
                          <a:cs typeface="Calibri"/>
                        </a:rPr>
                        <a:t> </a:t>
                      </a:r>
                      <a:r>
                        <a:rPr lang="en-US" sz="1400" i="1" kern="100" spc="35" dirty="0">
                          <a:solidFill>
                            <a:srgbClr val="000000"/>
                          </a:solidFill>
                          <a:latin typeface="Arial"/>
                          <a:ea typeface="SimSun"/>
                          <a:cs typeface="Times New Roman"/>
                        </a:rPr>
                        <a:t>large</a:t>
                      </a:r>
                      <a:endParaRPr lang="en-US" sz="1400" kern="100" dirty="0">
                        <a:latin typeface="Calibri"/>
                        <a:ea typeface="SimSun"/>
                        <a:cs typeface="Times New Roman"/>
                      </a:endParaRPr>
                    </a:p>
                    <a:p>
                      <a:pPr marL="73660" marR="0" algn="l">
                        <a:lnSpc>
                          <a:spcPct val="100000"/>
                        </a:lnSpc>
                        <a:spcBef>
                          <a:spcPts val="0"/>
                        </a:spcBef>
                        <a:spcAft>
                          <a:spcPts val="0"/>
                        </a:spcAft>
                      </a:pPr>
                      <a:r>
                        <a:rPr lang="en-US" sz="1400" i="1" kern="100" spc="50" dirty="0">
                          <a:solidFill>
                            <a:srgbClr val="000000"/>
                          </a:solidFill>
                          <a:latin typeface="Arial"/>
                          <a:ea typeface="SimSun"/>
                          <a:cs typeface="Times New Roman"/>
                        </a:rPr>
                        <a:t>editorial</a:t>
                      </a:r>
                      <a:r>
                        <a:rPr lang="en-US" sz="1400" i="1" kern="100" spc="25" dirty="0">
                          <a:solidFill>
                            <a:srgbClr val="000000"/>
                          </a:solidFill>
                          <a:latin typeface="Calibri"/>
                          <a:ea typeface="SimSun"/>
                          <a:cs typeface="Calibri"/>
                        </a:rPr>
                        <a:t> </a:t>
                      </a:r>
                      <a:r>
                        <a:rPr lang="en-US" sz="1400" i="1" kern="100" spc="50" dirty="0">
                          <a:solidFill>
                            <a:srgbClr val="000000"/>
                          </a:solidFill>
                          <a:latin typeface="Arial"/>
                          <a:ea typeface="SimSun"/>
                          <a:cs typeface="Times New Roman"/>
                        </a:rPr>
                        <a:t>board</a:t>
                      </a:r>
                      <a:endParaRPr lang="en-US" sz="1400" kern="100" dirty="0">
                        <a:latin typeface="Calibri"/>
                        <a:ea typeface="SimSun"/>
                        <a:cs typeface="Times New Roman"/>
                      </a:endParaRPr>
                    </a:p>
                  </a:txBody>
                  <a:tcPr marL="0" marR="0" marT="0" marB="0"/>
                </a:tc>
                <a:tc>
                  <a:txBody>
                    <a:bodyPr/>
                    <a:lstStyle/>
                    <a:p>
                      <a:pPr marL="73660" marR="0" algn="l">
                        <a:lnSpc>
                          <a:spcPct val="100000"/>
                        </a:lnSpc>
                        <a:spcBef>
                          <a:spcPts val="0"/>
                        </a:spcBef>
                        <a:spcAft>
                          <a:spcPts val="0"/>
                        </a:spcAft>
                      </a:pPr>
                      <a:r>
                        <a:rPr lang="en-US" sz="1400" kern="100" spc="35" dirty="0">
                          <a:solidFill>
                            <a:srgbClr val="000000"/>
                          </a:solidFill>
                          <a:latin typeface="Arial"/>
                          <a:ea typeface="SimSun"/>
                          <a:cs typeface="Times New Roman"/>
                        </a:rPr>
                        <a:t>(Hanks</a:t>
                      </a:r>
                      <a:r>
                        <a:rPr lang="en-US" sz="1400" kern="100" dirty="0">
                          <a:solidFill>
                            <a:srgbClr val="000000"/>
                          </a:solidFill>
                          <a:latin typeface="Calibri"/>
                          <a:ea typeface="SimSun"/>
                          <a:cs typeface="Calibri"/>
                        </a:rPr>
                        <a:t> </a:t>
                      </a:r>
                      <a:r>
                        <a:rPr lang="en-US" sz="1400" kern="100" spc="5" dirty="0">
                          <a:solidFill>
                            <a:srgbClr val="000000"/>
                          </a:solidFill>
                          <a:latin typeface="Arial"/>
                          <a:ea typeface="SimSun"/>
                          <a:cs typeface="Times New Roman"/>
                        </a:rPr>
                        <a:t>et</a:t>
                      </a:r>
                      <a:r>
                        <a:rPr lang="en-US" sz="1400" kern="100" dirty="0">
                          <a:solidFill>
                            <a:srgbClr val="000000"/>
                          </a:solidFill>
                          <a:latin typeface="Calibri"/>
                          <a:ea typeface="SimSun"/>
                          <a:cs typeface="Calibri"/>
                        </a:rPr>
                        <a:t> </a:t>
                      </a:r>
                      <a:r>
                        <a:rPr lang="en-US" sz="1400" kern="100" dirty="0">
                          <a:solidFill>
                            <a:srgbClr val="000000"/>
                          </a:solidFill>
                          <a:latin typeface="Arial"/>
                          <a:ea typeface="SimSun"/>
                          <a:cs typeface="Times New Roman"/>
                        </a:rPr>
                        <a:t>al.,</a:t>
                      </a:r>
                      <a:r>
                        <a:rPr lang="en-US" sz="1400" kern="100" dirty="0">
                          <a:solidFill>
                            <a:srgbClr val="000000"/>
                          </a:solidFill>
                          <a:latin typeface="Calibri"/>
                          <a:ea typeface="SimSun"/>
                          <a:cs typeface="Calibri"/>
                        </a:rPr>
                        <a:t> </a:t>
                      </a:r>
                      <a:r>
                        <a:rPr lang="en-US" sz="1400" kern="100" spc="20" dirty="0">
                          <a:solidFill>
                            <a:srgbClr val="000000"/>
                          </a:solidFill>
                          <a:latin typeface="Arial"/>
                          <a:ea typeface="SimSun"/>
                          <a:cs typeface="Times New Roman"/>
                        </a:rPr>
                        <a:t>1989)</a:t>
                      </a:r>
                      <a:endParaRPr lang="en-US" sz="1400" kern="100" dirty="0">
                        <a:latin typeface="Calibri"/>
                        <a:ea typeface="SimSun"/>
                        <a:cs typeface="Times New Roman"/>
                      </a:endParaRPr>
                    </a:p>
                  </a:txBody>
                  <a:tcPr marL="0" marR="0" marT="0" marB="0"/>
                </a:tc>
                <a:tc>
                  <a:txBody>
                    <a:bodyPr/>
                    <a:lstStyle/>
                    <a:p>
                      <a:pPr marL="73660" marR="0" algn="l">
                        <a:lnSpc>
                          <a:spcPct val="100000"/>
                        </a:lnSpc>
                        <a:spcBef>
                          <a:spcPts val="0"/>
                        </a:spcBef>
                        <a:spcAft>
                          <a:spcPts val="0"/>
                        </a:spcAft>
                      </a:pPr>
                      <a:r>
                        <a:rPr lang="en-US" sz="1400" b="1" kern="100" spc="5" dirty="0">
                          <a:solidFill>
                            <a:srgbClr val="000000"/>
                          </a:solidFill>
                          <a:latin typeface="Arial"/>
                          <a:ea typeface="SimSun"/>
                          <a:cs typeface="Times New Roman"/>
                        </a:rPr>
                        <a:t>For</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major</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reference</a:t>
                      </a:r>
                      <a:r>
                        <a:rPr lang="en-US" sz="1400" b="1" kern="100" spc="70" dirty="0">
                          <a:solidFill>
                            <a:srgbClr val="000000"/>
                          </a:solidFill>
                          <a:latin typeface="Calibri"/>
                          <a:ea typeface="SimSun"/>
                          <a:cs typeface="Calibri"/>
                        </a:rPr>
                        <a:t> </a:t>
                      </a:r>
                      <a:r>
                        <a:rPr lang="en-US" sz="1400" b="1" kern="100" spc="25" dirty="0">
                          <a:solidFill>
                            <a:srgbClr val="000000"/>
                          </a:solidFill>
                          <a:latin typeface="Arial"/>
                          <a:ea typeface="SimSun"/>
                          <a:cs typeface="Times New Roman"/>
                        </a:rPr>
                        <a:t>works</a:t>
                      </a:r>
                      <a:r>
                        <a:rPr lang="en-US" sz="1400" b="1" kern="100" spc="9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with</a:t>
                      </a:r>
                      <a:r>
                        <a:rPr lang="en-US" sz="1400" b="1" kern="100" dirty="0">
                          <a:solidFill>
                            <a:srgbClr val="000000"/>
                          </a:solidFill>
                          <a:latin typeface="Calibri"/>
                          <a:ea typeface="SimSun"/>
                          <a:cs typeface="Calibri"/>
                        </a:rPr>
                        <a:t> </a:t>
                      </a:r>
                      <a:r>
                        <a:rPr lang="en-US" sz="1400" b="1" kern="100" spc="-50" dirty="0">
                          <a:solidFill>
                            <a:srgbClr val="000000"/>
                          </a:solidFill>
                          <a:latin typeface="Arial"/>
                          <a:ea typeface="SimSun"/>
                          <a:cs typeface="Times New Roman"/>
                        </a:rPr>
                        <a:t>a</a:t>
                      </a:r>
                      <a:r>
                        <a:rPr lang="en-US" sz="1400" b="1" kern="100" dirty="0">
                          <a:solidFill>
                            <a:srgbClr val="000000"/>
                          </a:solidFill>
                          <a:latin typeface="Calibri"/>
                          <a:ea typeface="SimSun"/>
                          <a:cs typeface="Calibri"/>
                        </a:rPr>
                        <a:t> </a:t>
                      </a:r>
                      <a:r>
                        <a:rPr lang="en-US" sz="1400" b="1" kern="100" dirty="0">
                          <a:solidFill>
                            <a:srgbClr val="000000"/>
                          </a:solidFill>
                          <a:latin typeface="Arial"/>
                          <a:ea typeface="SimSun"/>
                          <a:cs typeface="Times New Roman"/>
                        </a:rPr>
                        <a:t>large</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editorial</a:t>
                      </a:r>
                      <a:r>
                        <a:rPr lang="en-US" sz="1400" b="1" kern="100" dirty="0">
                          <a:solidFill>
                            <a:srgbClr val="000000"/>
                          </a:solidFill>
                          <a:latin typeface="Calibri"/>
                          <a:ea typeface="SimSun"/>
                          <a:cs typeface="Calibri"/>
                        </a:rPr>
                        <a:t> </a:t>
                      </a:r>
                      <a:r>
                        <a:rPr lang="en-US" sz="1400" b="1" kern="100" dirty="0">
                          <a:solidFill>
                            <a:srgbClr val="000000"/>
                          </a:solidFill>
                          <a:latin typeface="Arial"/>
                          <a:ea typeface="SimSun"/>
                          <a:cs typeface="Times New Roman"/>
                        </a:rPr>
                        <a:t>board,</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you</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may</a:t>
                      </a:r>
                      <a:r>
                        <a:rPr lang="en-US" sz="1400" b="1" kern="100" spc="115"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list</a:t>
                      </a:r>
                      <a:endParaRPr lang="en-US" sz="1400" kern="100" dirty="0">
                        <a:latin typeface="Calibri"/>
                        <a:ea typeface="SimSun"/>
                        <a:cs typeface="Times New Roman"/>
                      </a:endParaRPr>
                    </a:p>
                    <a:p>
                      <a:pPr marL="67945" marR="0" algn="l">
                        <a:lnSpc>
                          <a:spcPct val="100000"/>
                        </a:lnSpc>
                        <a:spcBef>
                          <a:spcPts val="0"/>
                        </a:spcBef>
                        <a:spcAft>
                          <a:spcPts val="0"/>
                        </a:spcAft>
                      </a:pPr>
                      <a:r>
                        <a:rPr lang="en-US" sz="1400" b="1" kern="100" spc="10" dirty="0">
                          <a:solidFill>
                            <a:srgbClr val="000000"/>
                          </a:solidFill>
                          <a:latin typeface="Arial"/>
                          <a:ea typeface="SimSun"/>
                          <a:cs typeface="Times New Roman"/>
                        </a:rPr>
                        <a:t>the</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name</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of</a:t>
                      </a:r>
                      <a:r>
                        <a:rPr lang="en-US" sz="1400" b="1" kern="100" spc="45"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the</a:t>
                      </a:r>
                      <a:r>
                        <a:rPr lang="en-US" sz="1400" b="1" kern="100" dirty="0">
                          <a:solidFill>
                            <a:srgbClr val="000000"/>
                          </a:solidFill>
                          <a:latin typeface="Calibri"/>
                          <a:ea typeface="SimSun"/>
                          <a:cs typeface="Calibri"/>
                        </a:rPr>
                        <a:t> </a:t>
                      </a:r>
                      <a:r>
                        <a:rPr lang="en-US" sz="1400" b="1" kern="100" spc="-10" dirty="0">
                          <a:solidFill>
                            <a:srgbClr val="000000"/>
                          </a:solidFill>
                          <a:latin typeface="Arial"/>
                          <a:ea typeface="SimSun"/>
                          <a:cs typeface="Times New Roman"/>
                        </a:rPr>
                        <a:t>lead</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editor,</a:t>
                      </a:r>
                      <a:r>
                        <a:rPr lang="en-US" sz="1400" b="1" kern="100" dirty="0">
                          <a:solidFill>
                            <a:srgbClr val="000000"/>
                          </a:solidFill>
                          <a:latin typeface="Calibri"/>
                          <a:ea typeface="SimSun"/>
                          <a:cs typeface="Calibri"/>
                        </a:rPr>
                        <a:t> </a:t>
                      </a:r>
                      <a:r>
                        <a:rPr lang="en-US" sz="1400" b="1" kern="100" spc="15" dirty="0">
                          <a:solidFill>
                            <a:srgbClr val="000000"/>
                          </a:solidFill>
                          <a:latin typeface="Arial"/>
                          <a:ea typeface="SimSun"/>
                          <a:cs typeface="Times New Roman"/>
                        </a:rPr>
                        <a:t>followed</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by</a:t>
                      </a:r>
                      <a:r>
                        <a:rPr lang="en-US" sz="1400" b="1" kern="100" dirty="0">
                          <a:solidFill>
                            <a:srgbClr val="000000"/>
                          </a:solidFill>
                          <a:latin typeface="Calibri"/>
                          <a:ea typeface="SimSun"/>
                          <a:cs typeface="Calibri"/>
                        </a:rPr>
                        <a:t> </a:t>
                      </a:r>
                      <a:r>
                        <a:rPr lang="en-US" sz="1400" b="1" kern="100" spc="5" dirty="0">
                          <a:solidFill>
                            <a:srgbClr val="000000"/>
                          </a:solidFill>
                          <a:latin typeface="Arial"/>
                          <a:ea typeface="SimSun"/>
                          <a:cs typeface="Times New Roman"/>
                        </a:rPr>
                        <a:t>"et</a:t>
                      </a:r>
                      <a:r>
                        <a:rPr lang="en-US" sz="1400" b="1" kern="100" dirty="0">
                          <a:solidFill>
                            <a:srgbClr val="000000"/>
                          </a:solidFill>
                          <a:latin typeface="Calibri"/>
                          <a:ea typeface="SimSun"/>
                          <a:cs typeface="Calibri"/>
                        </a:rPr>
                        <a:t> </a:t>
                      </a:r>
                      <a:r>
                        <a:rPr lang="en-US" sz="1400" b="1" kern="100" dirty="0">
                          <a:solidFill>
                            <a:srgbClr val="000000"/>
                          </a:solidFill>
                          <a:latin typeface="Arial"/>
                          <a:ea typeface="SimSun"/>
                          <a:cs typeface="Times New Roman"/>
                        </a:rPr>
                        <a:t>al.".</a:t>
                      </a:r>
                      <a:endParaRPr lang="en-US" sz="1400" kern="100" dirty="0">
                        <a:latin typeface="Calibri"/>
                        <a:ea typeface="SimSun"/>
                        <a:cs typeface="Times New Roman"/>
                      </a:endParaRPr>
                    </a:p>
                    <a:p>
                      <a:pPr marL="76835" marR="0" algn="l">
                        <a:lnSpc>
                          <a:spcPct val="100000"/>
                        </a:lnSpc>
                        <a:spcBef>
                          <a:spcPts val="0"/>
                        </a:spcBef>
                        <a:spcAft>
                          <a:spcPts val="0"/>
                        </a:spcAft>
                      </a:pPr>
                      <a:r>
                        <a:rPr lang="en-US" sz="1400" kern="100" spc="20" dirty="0">
                          <a:solidFill>
                            <a:srgbClr val="000000"/>
                          </a:solidFill>
                          <a:latin typeface="Arial"/>
                          <a:ea typeface="SimSun"/>
                          <a:cs typeface="Times New Roman"/>
                        </a:rPr>
                        <a:t>Hanks,</a:t>
                      </a:r>
                      <a:r>
                        <a:rPr lang="en-US" sz="1400" kern="100" dirty="0">
                          <a:solidFill>
                            <a:srgbClr val="000000"/>
                          </a:solidFill>
                          <a:latin typeface="Calibri"/>
                          <a:ea typeface="SimSun"/>
                          <a:cs typeface="Calibri"/>
                        </a:rPr>
                        <a:t> </a:t>
                      </a:r>
                      <a:r>
                        <a:rPr lang="en-US" sz="1400" kern="100" spc="-20" dirty="0">
                          <a:solidFill>
                            <a:srgbClr val="000000"/>
                          </a:solidFill>
                          <a:latin typeface="Arial"/>
                          <a:ea typeface="SimSun"/>
                          <a:cs typeface="Times New Roman"/>
                        </a:rPr>
                        <a:t>P.,</a:t>
                      </a:r>
                      <a:r>
                        <a:rPr lang="en-US" sz="1400" kern="100" dirty="0">
                          <a:solidFill>
                            <a:srgbClr val="000000"/>
                          </a:solidFill>
                          <a:latin typeface="Calibri"/>
                          <a:ea typeface="SimSun"/>
                          <a:cs typeface="Calibri"/>
                        </a:rPr>
                        <a:t> </a:t>
                      </a:r>
                      <a:r>
                        <a:rPr lang="en-US" sz="1400" kern="100" spc="5" dirty="0">
                          <a:solidFill>
                            <a:srgbClr val="000000"/>
                          </a:solidFill>
                          <a:latin typeface="Arial"/>
                          <a:ea typeface="SimSun"/>
                          <a:cs typeface="Times New Roman"/>
                        </a:rPr>
                        <a:t>et</a:t>
                      </a:r>
                      <a:r>
                        <a:rPr lang="en-US" sz="1400" kern="100" dirty="0">
                          <a:solidFill>
                            <a:srgbClr val="000000"/>
                          </a:solidFill>
                          <a:latin typeface="Calibri"/>
                          <a:ea typeface="SimSun"/>
                          <a:cs typeface="Calibri"/>
                        </a:rPr>
                        <a:t> </a:t>
                      </a:r>
                      <a:r>
                        <a:rPr lang="en-US" sz="1400" kern="100" spc="-10" dirty="0">
                          <a:solidFill>
                            <a:srgbClr val="000000"/>
                          </a:solidFill>
                          <a:latin typeface="Arial"/>
                          <a:ea typeface="SimSun"/>
                          <a:cs typeface="Times New Roman"/>
                        </a:rPr>
                        <a:t>al.</a:t>
                      </a:r>
                      <a:r>
                        <a:rPr lang="en-US" sz="1400" kern="100" dirty="0">
                          <a:solidFill>
                            <a:srgbClr val="000000"/>
                          </a:solidFill>
                          <a:latin typeface="Calibri"/>
                          <a:ea typeface="SimSun"/>
                          <a:cs typeface="Calibri"/>
                        </a:rPr>
                        <a:t> </a:t>
                      </a:r>
                      <a:r>
                        <a:rPr lang="en-US" sz="1400" kern="100" spc="20" dirty="0">
                          <a:solidFill>
                            <a:srgbClr val="000000"/>
                          </a:solidFill>
                          <a:latin typeface="Arial"/>
                          <a:ea typeface="SimSun"/>
                          <a:cs typeface="Times New Roman"/>
                        </a:rPr>
                        <a:t>(Eds.).</a:t>
                      </a:r>
                      <a:r>
                        <a:rPr lang="en-US" sz="1400" kern="100" dirty="0">
                          <a:solidFill>
                            <a:srgbClr val="000000"/>
                          </a:solidFill>
                          <a:latin typeface="Calibri"/>
                          <a:ea typeface="SimSun"/>
                          <a:cs typeface="Calibri"/>
                        </a:rPr>
                        <a:t> </a:t>
                      </a:r>
                      <a:r>
                        <a:rPr lang="en-US" sz="1400" kern="100" spc="25" dirty="0">
                          <a:solidFill>
                            <a:srgbClr val="000000"/>
                          </a:solidFill>
                          <a:latin typeface="Arial"/>
                          <a:ea typeface="SimSun"/>
                          <a:cs typeface="Times New Roman"/>
                        </a:rPr>
                        <a:t>(1989).</a:t>
                      </a:r>
                      <a:r>
                        <a:rPr lang="en-US" sz="1400" i="1" kern="100" dirty="0">
                          <a:solidFill>
                            <a:srgbClr val="000000"/>
                          </a:solidFill>
                          <a:latin typeface="Calibri"/>
                          <a:ea typeface="SimSun"/>
                          <a:cs typeface="Calibri"/>
                        </a:rPr>
                        <a:t> </a:t>
                      </a:r>
                      <a:r>
                        <a:rPr lang="en-US" sz="1400" i="1" kern="100" spc="25" dirty="0">
                          <a:solidFill>
                            <a:srgbClr val="000000"/>
                          </a:solidFill>
                          <a:latin typeface="Arial"/>
                          <a:ea typeface="SimSun"/>
                          <a:cs typeface="Times New Roman"/>
                        </a:rPr>
                        <a:t>Collins</a:t>
                      </a:r>
                      <a:r>
                        <a:rPr lang="en-US" sz="1400" i="1" kern="100" spc="80" dirty="0">
                          <a:solidFill>
                            <a:srgbClr val="000000"/>
                          </a:solidFill>
                          <a:latin typeface="Calibri"/>
                          <a:ea typeface="SimSun"/>
                          <a:cs typeface="Calibri"/>
                        </a:rPr>
                        <a:t> </a:t>
                      </a:r>
                      <a:r>
                        <a:rPr lang="en-US" sz="1400" i="1" kern="100" spc="55" dirty="0">
                          <a:solidFill>
                            <a:srgbClr val="000000"/>
                          </a:solidFill>
                          <a:latin typeface="Arial"/>
                          <a:ea typeface="SimSun"/>
                          <a:cs typeface="Times New Roman"/>
                        </a:rPr>
                        <a:t>pocket</a:t>
                      </a:r>
                      <a:r>
                        <a:rPr lang="en-US" sz="1400" i="1" kern="100" spc="80" dirty="0">
                          <a:solidFill>
                            <a:srgbClr val="000000"/>
                          </a:solidFill>
                          <a:latin typeface="Calibri"/>
                          <a:ea typeface="SimSun"/>
                          <a:cs typeface="Calibri"/>
                        </a:rPr>
                        <a:t> </a:t>
                      </a:r>
                      <a:r>
                        <a:rPr lang="en-US" sz="1400" i="1" kern="100" spc="30" dirty="0">
                          <a:solidFill>
                            <a:srgbClr val="000000"/>
                          </a:solidFill>
                          <a:latin typeface="Arial"/>
                          <a:ea typeface="SimSun"/>
                          <a:cs typeface="Times New Roman"/>
                        </a:rPr>
                        <a:t>English</a:t>
                      </a:r>
                      <a:r>
                        <a:rPr lang="en-US" sz="1400" i="1" kern="100" dirty="0">
                          <a:solidFill>
                            <a:srgbClr val="000000"/>
                          </a:solidFill>
                          <a:latin typeface="Calibri"/>
                          <a:ea typeface="SimSun"/>
                          <a:cs typeface="Calibri"/>
                        </a:rPr>
                        <a:t> </a:t>
                      </a:r>
                      <a:r>
                        <a:rPr lang="en-US" sz="1400" i="1" kern="100" spc="25" dirty="0">
                          <a:solidFill>
                            <a:srgbClr val="000000"/>
                          </a:solidFill>
                          <a:latin typeface="Arial"/>
                          <a:ea typeface="SimSun"/>
                          <a:cs typeface="Times New Roman"/>
                        </a:rPr>
                        <a:t>dictionary.</a:t>
                      </a:r>
                      <a:r>
                        <a:rPr lang="en-US" sz="1400" kern="100" dirty="0">
                          <a:solidFill>
                            <a:srgbClr val="000000"/>
                          </a:solidFill>
                          <a:latin typeface="Calibri"/>
                          <a:ea typeface="SimSun"/>
                          <a:cs typeface="Calibri"/>
                        </a:rPr>
                        <a:t> </a:t>
                      </a:r>
                      <a:r>
                        <a:rPr lang="en-US" sz="1400" kern="100" spc="30" dirty="0">
                          <a:solidFill>
                            <a:srgbClr val="000000"/>
                          </a:solidFill>
                          <a:latin typeface="Arial"/>
                          <a:ea typeface="SimSun"/>
                          <a:cs typeface="Times New Roman"/>
                        </a:rPr>
                        <a:t>London,</a:t>
                      </a:r>
                      <a:endParaRPr lang="en-US" sz="1400" kern="100" dirty="0">
                        <a:latin typeface="Calibri"/>
                        <a:ea typeface="SimSun"/>
                        <a:cs typeface="Times New Roman"/>
                      </a:endParaRPr>
                    </a:p>
                    <a:p>
                      <a:pPr marL="519430" marR="0" algn="l">
                        <a:lnSpc>
                          <a:spcPct val="100000"/>
                        </a:lnSpc>
                        <a:spcBef>
                          <a:spcPts val="0"/>
                        </a:spcBef>
                        <a:spcAft>
                          <a:spcPts val="0"/>
                        </a:spcAft>
                      </a:pPr>
                      <a:r>
                        <a:rPr lang="en-US" sz="1400" kern="100" spc="30" dirty="0">
                          <a:solidFill>
                            <a:srgbClr val="000000"/>
                          </a:solidFill>
                          <a:latin typeface="Arial"/>
                          <a:ea typeface="SimSun"/>
                          <a:cs typeface="Times New Roman"/>
                        </a:rPr>
                        <a:t>England:</a:t>
                      </a:r>
                      <a:r>
                        <a:rPr lang="en-US" sz="1400" kern="100" dirty="0">
                          <a:solidFill>
                            <a:srgbClr val="000000"/>
                          </a:solidFill>
                          <a:latin typeface="Calibri"/>
                          <a:ea typeface="SimSun"/>
                          <a:cs typeface="Calibri"/>
                        </a:rPr>
                        <a:t> </a:t>
                      </a:r>
                      <a:r>
                        <a:rPr lang="en-US" sz="1400" kern="100" spc="20" dirty="0">
                          <a:solidFill>
                            <a:srgbClr val="000000"/>
                          </a:solidFill>
                          <a:latin typeface="Arial"/>
                          <a:ea typeface="SimSun"/>
                          <a:cs typeface="Times New Roman"/>
                        </a:rPr>
                        <a:t>Collins.</a:t>
                      </a:r>
                      <a:endParaRPr lang="en-US" sz="1400" kern="100" dirty="0">
                        <a:latin typeface="Calibri"/>
                        <a:ea typeface="SimSun"/>
                        <a:cs typeface="Times New Roman"/>
                      </a:endParaRPr>
                    </a:p>
                  </a:txBody>
                  <a:tcPr marL="0" marR="0" marT="0" marB="0"/>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Citation and Referencing </a:t>
            </a:r>
            <a:endParaRPr lang="en-US" dirty="0"/>
          </a:p>
        </p:txBody>
      </p:sp>
      <p:sp>
        <p:nvSpPr>
          <p:cNvPr id="3" name="Content Placeholder 2"/>
          <p:cNvSpPr>
            <a:spLocks noGrp="1"/>
          </p:cNvSpPr>
          <p:nvPr>
            <p:ph idx="1"/>
          </p:nvPr>
        </p:nvSpPr>
        <p:spPr/>
        <p:txBody>
          <a:bodyPr/>
          <a:lstStyle/>
          <a:p>
            <a:pPr>
              <a:buNone/>
            </a:pPr>
            <a:r>
              <a:rPr lang="en-US" dirty="0" smtClean="0"/>
              <a:t>Why is Referencing Important?</a:t>
            </a:r>
          </a:p>
          <a:p>
            <a:pPr>
              <a:buNone/>
            </a:pPr>
            <a:r>
              <a:rPr lang="en-US" dirty="0" smtClean="0"/>
              <a:t>Referencing is necessary to</a:t>
            </a:r>
          </a:p>
          <a:p>
            <a:pPr>
              <a:buNone/>
            </a:pPr>
            <a:r>
              <a:rPr lang="en-US" dirty="0" smtClean="0"/>
              <a:t>•	avoid plagiarism</a:t>
            </a:r>
          </a:p>
          <a:p>
            <a:pPr>
              <a:buNone/>
            </a:pPr>
            <a:r>
              <a:rPr lang="en-US" dirty="0" smtClean="0"/>
              <a:t>•	verify quotations</a:t>
            </a:r>
          </a:p>
          <a:p>
            <a:pPr>
              <a:buNone/>
            </a:pPr>
            <a:r>
              <a:rPr lang="en-US" dirty="0" smtClean="0"/>
              <a:t>•	enable readers to follow-up and retrieve the cited source.</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Citation and Referencing </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Steps Involved in Referencing: </a:t>
            </a:r>
          </a:p>
          <a:p>
            <a:pPr>
              <a:buNone/>
            </a:pPr>
            <a:r>
              <a:rPr lang="en-US" dirty="0" smtClean="0"/>
              <a:t>1.	In preparation for referencing, note down the full bibliographic details, including the page number(s) from which the information is taken.</a:t>
            </a:r>
          </a:p>
          <a:p>
            <a:pPr marL="514350" indent="-514350">
              <a:buAutoNum type="arabicPeriod" startAt="2"/>
            </a:pPr>
            <a:r>
              <a:rPr lang="en-US" dirty="0" smtClean="0"/>
              <a:t>Insert the citation at the appropriate place within the text of the document. This is called an in-text citation </a:t>
            </a:r>
          </a:p>
          <a:p>
            <a:pPr marL="514350" indent="-514350">
              <a:buAutoNum type="arabicPeriod" startAt="2"/>
            </a:pPr>
            <a:r>
              <a:rPr lang="en-US" dirty="0" smtClean="0"/>
              <a:t>Provide a reference list at the end of the document </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Citation and Referencing </a:t>
            </a:r>
            <a:endParaRPr lang="en-US" dirty="0"/>
          </a:p>
        </p:txBody>
      </p:sp>
      <p:sp>
        <p:nvSpPr>
          <p:cNvPr id="3" name="Content Placeholder 2"/>
          <p:cNvSpPr>
            <a:spLocks noGrp="1"/>
          </p:cNvSpPr>
          <p:nvPr>
            <p:ph idx="1"/>
          </p:nvPr>
        </p:nvSpPr>
        <p:spPr/>
        <p:txBody>
          <a:bodyPr>
            <a:normAutofit/>
          </a:bodyPr>
          <a:lstStyle/>
          <a:p>
            <a:pPr>
              <a:buNone/>
            </a:pPr>
            <a:r>
              <a:rPr lang="en-US" dirty="0" smtClean="0">
                <a:solidFill>
                  <a:srgbClr val="FF0000"/>
                </a:solidFill>
              </a:rPr>
              <a:t>In-Text Citation</a:t>
            </a:r>
          </a:p>
          <a:p>
            <a:pPr>
              <a:buNone/>
            </a:pPr>
            <a:endParaRPr lang="en-US" dirty="0" smtClean="0"/>
          </a:p>
          <a:p>
            <a:pPr>
              <a:buNone/>
            </a:pPr>
            <a:r>
              <a:rPr lang="en-US" dirty="0" smtClean="0"/>
              <a:t>Using technology to catch cheats is a common response to the problem of student plagiarism</a:t>
            </a:r>
          </a:p>
          <a:p>
            <a:pPr>
              <a:buNone/>
            </a:pPr>
            <a:r>
              <a:rPr lang="en-US" dirty="0" smtClean="0"/>
              <a:t>(</a:t>
            </a:r>
            <a:r>
              <a:rPr lang="en-US" dirty="0" err="1" smtClean="0"/>
              <a:t>Townley</a:t>
            </a:r>
            <a:r>
              <a:rPr lang="en-US" dirty="0" smtClean="0"/>
              <a:t> &amp; </a:t>
            </a:r>
            <a:r>
              <a:rPr lang="en-US" dirty="0" err="1" smtClean="0"/>
              <a:t>Parsell</a:t>
            </a:r>
            <a:r>
              <a:rPr lang="en-US" dirty="0" smtClean="0"/>
              <a:t>, 2004).</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Citation and Referencing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solidFill>
                  <a:srgbClr val="FF0000"/>
                </a:solidFill>
              </a:rPr>
              <a:t>Reference List</a:t>
            </a:r>
          </a:p>
          <a:p>
            <a:pPr>
              <a:buNone/>
            </a:pPr>
            <a:r>
              <a:rPr lang="en-US" dirty="0" smtClean="0"/>
              <a:t>A reference list only includes the sources that are cited in the text. </a:t>
            </a:r>
          </a:p>
          <a:p>
            <a:pPr>
              <a:buNone/>
            </a:pPr>
            <a:r>
              <a:rPr lang="en-US" dirty="0" smtClean="0"/>
              <a:t>A list which consists of relevant sources that are not cited in</a:t>
            </a:r>
          </a:p>
          <a:p>
            <a:pPr>
              <a:buNone/>
            </a:pPr>
            <a:r>
              <a:rPr lang="en-US" dirty="0" smtClean="0"/>
              <a:t>the text is called a </a:t>
            </a:r>
            <a:r>
              <a:rPr lang="en-US" dirty="0" smtClean="0">
                <a:solidFill>
                  <a:srgbClr val="00B050"/>
                </a:solidFill>
              </a:rPr>
              <a:t>bibliography</a:t>
            </a:r>
            <a:r>
              <a:rPr lang="en-US" dirty="0" smtClean="0"/>
              <a:t>. </a:t>
            </a:r>
          </a:p>
          <a:p>
            <a:pPr>
              <a:buNone/>
            </a:pPr>
            <a:r>
              <a:rPr lang="en-US" dirty="0" smtClean="0"/>
              <a:t>The reference list is arranged alphabetically by surname of the first author. For example:</a:t>
            </a:r>
          </a:p>
          <a:p>
            <a:pPr>
              <a:buNone/>
            </a:pPr>
            <a:r>
              <a:rPr lang="en-US" dirty="0" err="1" smtClean="0"/>
              <a:t>Townley</a:t>
            </a:r>
            <a:r>
              <a:rPr lang="en-US" dirty="0" smtClean="0"/>
              <a:t>, C., &amp; </a:t>
            </a:r>
            <a:r>
              <a:rPr lang="en-US" dirty="0" err="1" smtClean="0"/>
              <a:t>Parsell</a:t>
            </a:r>
            <a:r>
              <a:rPr lang="en-US" dirty="0" smtClean="0"/>
              <a:t>, M. (2004).Technology and academic virtue: Student plagiarism through the looking glass. Ethics</a:t>
            </a:r>
          </a:p>
          <a:p>
            <a:pPr>
              <a:buNone/>
            </a:pPr>
            <a:r>
              <a:rPr lang="en-US" dirty="0" smtClean="0"/>
              <a:t>and Information Technology, 6(4), 271 -277. Retrieved from ABI/INFORM Global database.</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Citation and Referencing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solidFill>
                  <a:srgbClr val="FF0000"/>
                </a:solidFill>
              </a:rPr>
              <a:t>Electronic Information</a:t>
            </a:r>
          </a:p>
          <a:p>
            <a:r>
              <a:rPr lang="en-US" dirty="0" smtClean="0"/>
              <a:t>For all electronic information, in addition to the above, also note</a:t>
            </a:r>
          </a:p>
          <a:p>
            <a:pPr>
              <a:buNone/>
            </a:pPr>
            <a:r>
              <a:rPr lang="en-US" dirty="0" smtClean="0"/>
              <a:t>the date that you accessed the information if it is content that is likely to change or be updated its location - the web address (URL), Digital Object Identifier (DOI) or database name</a:t>
            </a:r>
          </a:p>
          <a:p>
            <a:r>
              <a:rPr lang="en-US" dirty="0" smtClean="0"/>
              <a:t>A Digital Object Identifier (DOI) is a unique alphanumeric string used to identify content, usually journal articles, and provides</a:t>
            </a:r>
          </a:p>
          <a:p>
            <a:pPr>
              <a:buNone/>
            </a:pPr>
            <a:r>
              <a:rPr lang="en-US" dirty="0" smtClean="0"/>
              <a:t>a persistent link to its location on the Internet. </a:t>
            </a:r>
          </a:p>
          <a:p>
            <a:r>
              <a:rPr lang="en-US" dirty="0" smtClean="0"/>
              <a:t>When a DOI is available, include the DOI instead of the URL or database name in the reference.</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Citation and Referencing </a:t>
            </a:r>
            <a:endParaRPr lang="en-US" dirty="0"/>
          </a:p>
        </p:txBody>
      </p:sp>
      <p:sp>
        <p:nvSpPr>
          <p:cNvPr id="3" name="Content Placeholder 2"/>
          <p:cNvSpPr>
            <a:spLocks noGrp="1"/>
          </p:cNvSpPr>
          <p:nvPr>
            <p:ph idx="1"/>
          </p:nvPr>
        </p:nvSpPr>
        <p:spPr/>
        <p:txBody>
          <a:bodyPr/>
          <a:lstStyle/>
          <a:p>
            <a:pPr>
              <a:buNone/>
            </a:pPr>
            <a:r>
              <a:rPr lang="en-US" dirty="0" smtClean="0">
                <a:solidFill>
                  <a:srgbClr val="FF0000"/>
                </a:solidFill>
              </a:rPr>
              <a:t>Final Check</a:t>
            </a:r>
          </a:p>
          <a:p>
            <a:pPr>
              <a:buNone/>
            </a:pPr>
            <a:r>
              <a:rPr lang="en-US" dirty="0" smtClean="0"/>
              <a:t>When you have completed your reference list, check that:</a:t>
            </a:r>
          </a:p>
          <a:p>
            <a:pPr>
              <a:buNone/>
            </a:pPr>
            <a:r>
              <a:rPr lang="en-US" dirty="0" smtClean="0"/>
              <a:t>•	each entry appears in both the text and the reference list</a:t>
            </a:r>
          </a:p>
          <a:p>
            <a:pPr>
              <a:buNone/>
            </a:pPr>
            <a:r>
              <a:rPr lang="en-US" dirty="0" smtClean="0"/>
              <a:t>•	the text citation and reference list entry match exactly in spelling and year</a:t>
            </a:r>
          </a:p>
          <a:p>
            <a:pPr>
              <a:buNone/>
            </a:pPr>
            <a:endParaRPr lang="en-US" dirty="0" smtClean="0"/>
          </a:p>
          <a:p>
            <a:pPr>
              <a:buNone/>
            </a:pPr>
            <a:endParaRPr lang="en-US" dirty="0" smtClean="0"/>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give </a:t>
            </a:r>
            <a:r>
              <a:rPr lang="en-US" dirty="0" err="1" smtClean="0"/>
              <a:t>Refernce</a:t>
            </a:r>
            <a:r>
              <a:rPr lang="en-US" dirty="0" smtClean="0"/>
              <a:t> of a Book?</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Essentials elements for </a:t>
            </a:r>
            <a:r>
              <a:rPr lang="en-US" dirty="0" err="1" smtClean="0"/>
              <a:t>refencing</a:t>
            </a:r>
            <a:r>
              <a:rPr lang="en-US" dirty="0" smtClean="0"/>
              <a:t> a book: </a:t>
            </a:r>
          </a:p>
          <a:p>
            <a:pPr>
              <a:buFont typeface="Wingdings" pitchFamily="2" charset="2"/>
              <a:buChar char="q"/>
            </a:pPr>
            <a:r>
              <a:rPr lang="en-US" dirty="0" smtClean="0"/>
              <a:t>Author or authors</a:t>
            </a:r>
          </a:p>
          <a:p>
            <a:pPr>
              <a:buFont typeface="Wingdings" pitchFamily="2" charset="2"/>
              <a:buChar char="q"/>
            </a:pPr>
            <a:r>
              <a:rPr lang="en-US" dirty="0" smtClean="0"/>
              <a:t>Year of publication</a:t>
            </a:r>
          </a:p>
          <a:p>
            <a:pPr>
              <a:buFont typeface="Wingdings" pitchFamily="2" charset="2"/>
              <a:buChar char="q"/>
            </a:pPr>
            <a:r>
              <a:rPr lang="en-US" dirty="0" smtClean="0"/>
              <a:t>Title of publication</a:t>
            </a:r>
          </a:p>
          <a:p>
            <a:pPr>
              <a:buFont typeface="Wingdings" pitchFamily="2" charset="2"/>
              <a:buChar char="q"/>
            </a:pPr>
            <a:r>
              <a:rPr lang="en-US" dirty="0" smtClean="0"/>
              <a:t>Title of series</a:t>
            </a:r>
          </a:p>
          <a:p>
            <a:pPr>
              <a:buFont typeface="Wingdings" pitchFamily="2" charset="2"/>
              <a:buChar char="q"/>
            </a:pPr>
            <a:r>
              <a:rPr lang="en-US" dirty="0" smtClean="0"/>
              <a:t>Description of the work</a:t>
            </a:r>
          </a:p>
          <a:p>
            <a:pPr>
              <a:buFont typeface="Wingdings" pitchFamily="2" charset="2"/>
              <a:buChar char="q"/>
            </a:pPr>
            <a:r>
              <a:rPr lang="en-US" dirty="0" smtClean="0"/>
              <a:t>Chapter title</a:t>
            </a:r>
          </a:p>
          <a:p>
            <a:pPr>
              <a:buFont typeface="Wingdings" pitchFamily="2" charset="2"/>
              <a:buChar char="q"/>
            </a:pPr>
            <a:r>
              <a:rPr lang="en-US" dirty="0" smtClean="0"/>
              <a:t>Edition</a:t>
            </a:r>
          </a:p>
          <a:p>
            <a:pPr>
              <a:buFont typeface="Wingdings" pitchFamily="2" charset="2"/>
              <a:buChar char="q"/>
            </a:pPr>
            <a:r>
              <a:rPr lang="en-US" dirty="0" smtClean="0"/>
              <a:t>Editor, compiler, reviser, translator, or illustrator</a:t>
            </a:r>
          </a:p>
          <a:p>
            <a:pPr>
              <a:buFont typeface="Wingdings" pitchFamily="2" charset="2"/>
              <a:buChar char="q"/>
            </a:pPr>
            <a:r>
              <a:rPr lang="en-US" dirty="0" smtClean="0"/>
              <a:t>Volume number or number of volumes</a:t>
            </a:r>
          </a:p>
          <a:p>
            <a:pPr>
              <a:buFont typeface="Wingdings" pitchFamily="2" charset="2"/>
              <a:buChar char="q"/>
            </a:pPr>
            <a:r>
              <a:rPr lang="en-US" dirty="0" smtClean="0"/>
              <a:t>Place of publication (city and country, or city and state (abbreviated) if place of publication is in the USA - see Appendix)</a:t>
            </a:r>
          </a:p>
          <a:p>
            <a:pPr>
              <a:buFont typeface="Wingdings" pitchFamily="2" charset="2"/>
              <a:buChar char="q"/>
            </a:pPr>
            <a:r>
              <a:rPr lang="en-US" dirty="0" smtClean="0"/>
              <a:t>Publisher</a:t>
            </a:r>
          </a:p>
          <a:p>
            <a:pPr>
              <a:buFont typeface="Wingdings" pitchFamily="2" charset="2"/>
              <a:buChar char="q"/>
            </a:pPr>
            <a:r>
              <a:rPr lang="en-US" dirty="0" smtClean="0"/>
              <a:t>Page numbers</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673</Words>
  <Application>Microsoft Office PowerPoint</Application>
  <PresentationFormat>On-screen Show (4:3)</PresentationFormat>
  <Paragraphs>305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Citation and Referencing</vt:lpstr>
      <vt:lpstr>Citation and Referencing </vt:lpstr>
      <vt:lpstr>Citation and Referencing </vt:lpstr>
      <vt:lpstr>Citation and Referencing </vt:lpstr>
      <vt:lpstr>Citation and Referencing </vt:lpstr>
      <vt:lpstr>Citation and Referencing </vt:lpstr>
      <vt:lpstr>Citation and Referencing </vt:lpstr>
      <vt:lpstr>Citation and Referencing </vt:lpstr>
      <vt:lpstr>How to give Refernce of a Book?</vt:lpstr>
      <vt:lpstr>How to give Refernce of a Book?</vt:lpstr>
      <vt:lpstr>Citation and Referencing </vt:lpstr>
      <vt:lpstr>Refernce of a Book (APA 6th Edition)</vt:lpstr>
      <vt:lpstr>Refernce of a Book (APA 6th Edition)</vt:lpstr>
      <vt:lpstr>Refernce of a Book (APA 6th Edition)</vt:lpstr>
      <vt:lpstr>Refernce of a Book (APA 6th Edition)</vt:lpstr>
      <vt:lpstr>Refernce of a Book (APA 6th Edition)</vt:lpstr>
      <vt:lpstr>Refernce of a Book (APA 6th Edition)</vt:lpstr>
      <vt:lpstr>Refernce of a Book (APA 6th Edition)</vt:lpstr>
      <vt:lpstr>Refernce of a Book (APA 6th Edition)</vt:lpstr>
      <vt:lpstr>Refernce of a Book (APA 6th Edition)</vt:lpstr>
      <vt:lpstr>Refernce of a Book (APA 6th Edition)</vt:lpstr>
      <vt:lpstr>Refernce of a Book (APA 6th Edition)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of Literature </dc:title>
  <dc:creator>kashif mahmood</dc:creator>
  <cp:lastModifiedBy>umer younas</cp:lastModifiedBy>
  <cp:revision>14</cp:revision>
  <dcterms:created xsi:type="dcterms:W3CDTF">2006-08-16T00:00:00Z</dcterms:created>
  <dcterms:modified xsi:type="dcterms:W3CDTF">2020-04-22T19:20:49Z</dcterms:modified>
</cp:coreProperties>
</file>