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728F-2B69-4308-AA73-FB7BC14F5F4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1E17-0668-4C50-9B29-5E957A17FF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728F-2B69-4308-AA73-FB7BC14F5F4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1E17-0668-4C50-9B29-5E957A17FF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728F-2B69-4308-AA73-FB7BC14F5F4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1E17-0668-4C50-9B29-5E957A17FF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728F-2B69-4308-AA73-FB7BC14F5F4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1E17-0668-4C50-9B29-5E957A17FF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728F-2B69-4308-AA73-FB7BC14F5F4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1E17-0668-4C50-9B29-5E957A17FF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728F-2B69-4308-AA73-FB7BC14F5F4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1E17-0668-4C50-9B29-5E957A17FF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728F-2B69-4308-AA73-FB7BC14F5F4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1E17-0668-4C50-9B29-5E957A17FF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728F-2B69-4308-AA73-FB7BC14F5F4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1E17-0668-4C50-9B29-5E957A17FF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728F-2B69-4308-AA73-FB7BC14F5F4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1E17-0668-4C50-9B29-5E957A17FF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728F-2B69-4308-AA73-FB7BC14F5F4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1E17-0668-4C50-9B29-5E957A17FF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728F-2B69-4308-AA73-FB7BC14F5F4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1E17-0668-4C50-9B29-5E957A17FF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9728F-2B69-4308-AA73-FB7BC14F5F4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91E17-0668-4C50-9B29-5E957A17FF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Powdery Mildew of Mango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E:\Ahmad Data\Courses\PP-202\Practical\Powdery Mildew of Mango\mango_powdery_mild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810000"/>
            <a:ext cx="6400800" cy="1851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Conidia of </a:t>
            </a:r>
            <a:r>
              <a:rPr lang="en-US" i="1" dirty="0" err="1" smtClean="0"/>
              <a:t>Oidium</a:t>
            </a:r>
            <a:r>
              <a:rPr lang="en-US" i="1" dirty="0" smtClean="0"/>
              <a:t> </a:t>
            </a:r>
            <a:r>
              <a:rPr lang="en-US" i="1" dirty="0" err="1" smtClean="0"/>
              <a:t>mangiferae</a:t>
            </a:r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r>
              <a:rPr lang="en-US" dirty="0" err="1" smtClean="0"/>
              <a:t>Haustoria</a:t>
            </a:r>
            <a:r>
              <a:rPr lang="en-US" dirty="0" smtClean="0"/>
              <a:t> of OM</a:t>
            </a:r>
          </a:p>
          <a:p>
            <a:endParaRPr lang="en-US" i="1" dirty="0"/>
          </a:p>
        </p:txBody>
      </p:sp>
      <p:pic>
        <p:nvPicPr>
          <p:cNvPr id="4" name="Picture 2" descr="E:\Ahmad Data\Courses\PP-202\Practical\Powdery Mildew of Mango\conidia of oidium mangifea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676400"/>
            <a:ext cx="2253542" cy="1905000"/>
          </a:xfrm>
          <a:prstGeom prst="rect">
            <a:avLst/>
          </a:prstGeom>
          <a:noFill/>
        </p:spPr>
      </p:pic>
      <p:pic>
        <p:nvPicPr>
          <p:cNvPr id="5" name="Picture 3" descr="E:\Ahmad Data\Courses\PP-202\Practical\Powdery Mildew of Mango\haustoria of 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886200"/>
            <a:ext cx="4419600" cy="2158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Max temp 25-30°C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Min </a:t>
            </a:r>
            <a:r>
              <a:rPr lang="en-US" dirty="0"/>
              <a:t>temp 10-16°C</a:t>
            </a:r>
          </a:p>
          <a:p>
            <a:endParaRPr lang="en-US" dirty="0" smtClean="0"/>
          </a:p>
          <a:p>
            <a:r>
              <a:rPr lang="en-US" dirty="0" smtClean="0"/>
              <a:t>75-91 </a:t>
            </a:r>
            <a:r>
              <a:rPr lang="en-US" dirty="0"/>
              <a:t>% RH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Cut &amp; burn infected inflorescence in Sep &amp; Oct</a:t>
            </a:r>
          </a:p>
          <a:p>
            <a:endParaRPr lang="en-US" dirty="0" smtClean="0"/>
          </a:p>
          <a:p>
            <a:pPr lvl="0"/>
            <a:r>
              <a:rPr lang="en-US" dirty="0"/>
              <a:t>3 spray of </a:t>
            </a:r>
            <a:r>
              <a:rPr lang="en-US" dirty="0" err="1"/>
              <a:t>Benomyl</a:t>
            </a:r>
            <a:r>
              <a:rPr lang="en-US" dirty="0"/>
              <a:t> (0.2%), </a:t>
            </a:r>
            <a:r>
              <a:rPr lang="en-US" dirty="0" err="1"/>
              <a:t>Bavistin</a:t>
            </a:r>
            <a:r>
              <a:rPr lang="en-US" dirty="0"/>
              <a:t> (0.1%) at flowering (A- pre bloom, B- full bloom, C- after fruit setting)</a:t>
            </a:r>
          </a:p>
          <a:p>
            <a:endParaRPr lang="en-US" dirty="0" smtClean="0"/>
          </a:p>
          <a:p>
            <a:pPr lvl="0"/>
            <a:r>
              <a:rPr lang="en-US" dirty="0"/>
              <a:t>A bacterium </a:t>
            </a:r>
            <a:r>
              <a:rPr lang="en-US" i="1" dirty="0"/>
              <a:t>Bacillus </a:t>
            </a:r>
            <a:r>
              <a:rPr lang="en-US" i="1" dirty="0" err="1"/>
              <a:t>subtilis</a:t>
            </a:r>
            <a:r>
              <a:rPr lang="en-US" i="1" dirty="0"/>
              <a:t> use as biological control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Serious disease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Occurs </a:t>
            </a:r>
            <a:r>
              <a:rPr lang="en-US" dirty="0"/>
              <a:t>regularly in </a:t>
            </a:r>
            <a:r>
              <a:rPr lang="en-US" dirty="0" smtClean="0"/>
              <a:t>Pakistan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100% incidence in some orchards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Sporadic in world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infects panicles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flowers, flower stalks, and young fruits</a:t>
            </a:r>
          </a:p>
          <a:p>
            <a:endParaRPr lang="en-US" dirty="0"/>
          </a:p>
          <a:p>
            <a:r>
              <a:rPr lang="en-US" dirty="0" smtClean="0"/>
              <a:t>Leaves</a:t>
            </a:r>
          </a:p>
          <a:p>
            <a:endParaRPr lang="en-US" dirty="0"/>
          </a:p>
          <a:p>
            <a:r>
              <a:rPr lang="en-US" dirty="0" smtClean="0"/>
              <a:t>Poor fruit set, heavy flower and fruit drop</a:t>
            </a:r>
            <a:endParaRPr lang="en-US" dirty="0"/>
          </a:p>
        </p:txBody>
      </p:sp>
      <p:pic>
        <p:nvPicPr>
          <p:cNvPr id="6" name="Picture 2" descr="E:\Ahmad Data\Courses\PP-202\Practical\Powdery Mildew of Mango\Mango Pani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524000"/>
            <a:ext cx="2133600" cy="1585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Causal organism: </a:t>
            </a:r>
            <a:r>
              <a:rPr lang="en-US" i="1" dirty="0" err="1"/>
              <a:t>Oidium</a:t>
            </a:r>
            <a:r>
              <a:rPr lang="en-US" i="1" dirty="0"/>
              <a:t> </a:t>
            </a:r>
            <a:r>
              <a:rPr lang="en-US" i="1" dirty="0" err="1" smtClean="0"/>
              <a:t>mangiferae</a:t>
            </a:r>
            <a:endParaRPr lang="en-US" i="1" dirty="0" smtClean="0"/>
          </a:p>
          <a:p>
            <a:endParaRPr lang="en-US" i="1" dirty="0"/>
          </a:p>
          <a:p>
            <a:r>
              <a:rPr lang="en-US" dirty="0" smtClean="0"/>
              <a:t>Order: </a:t>
            </a:r>
            <a:r>
              <a:rPr lang="en-US" dirty="0" err="1" smtClean="0"/>
              <a:t>Erysiphales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Family: </a:t>
            </a:r>
            <a:r>
              <a:rPr lang="en-US" dirty="0" err="1"/>
              <a:t>Erysiphaceae</a:t>
            </a:r>
            <a:endParaRPr lang="en-US" dirty="0"/>
          </a:p>
        </p:txBody>
      </p:sp>
      <p:pic>
        <p:nvPicPr>
          <p:cNvPr id="6" name="Picture 2" descr="E:\Ahmad Data\Courses\PP-202\Practical\Powdery Mildew of Mango\oidium mangifera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057400"/>
            <a:ext cx="2601185" cy="1600199"/>
          </a:xfrm>
          <a:prstGeom prst="rect">
            <a:avLst/>
          </a:prstGeom>
          <a:noFill/>
        </p:spPr>
      </p:pic>
      <p:pic>
        <p:nvPicPr>
          <p:cNvPr id="7" name="Picture 3" descr="E:\Ahmad Data\Courses\PP-202\Practical\Powdery Mildew of Mango\Oidium mangiferae...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191000"/>
            <a:ext cx="25146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Infected Plant Response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General: </a:t>
            </a:r>
            <a:r>
              <a:rPr lang="en-US" dirty="0"/>
              <a:t>whitish, superficial, powdery fungal </a:t>
            </a:r>
            <a:r>
              <a:rPr lang="en-US" dirty="0" smtClean="0"/>
              <a:t>growth</a:t>
            </a:r>
          </a:p>
          <a:p>
            <a:endParaRPr lang="en-US" dirty="0"/>
          </a:p>
          <a:p>
            <a:r>
              <a:rPr lang="en-US" dirty="0"/>
              <a:t>Small white spots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on </a:t>
            </a:r>
            <a:r>
              <a:rPr lang="en-US" dirty="0"/>
              <a:t>all parts of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inflorescence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2" descr="E:\Ahmad Data\Courses\PP-202\Practical\Powdery Mildew of Mango\Infloresce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362200"/>
            <a:ext cx="2300288" cy="3494881"/>
          </a:xfrm>
          <a:prstGeom prst="rect">
            <a:avLst/>
          </a:prstGeom>
          <a:noFill/>
        </p:spPr>
      </p:pic>
      <p:pic>
        <p:nvPicPr>
          <p:cNvPr id="10" name="Picture 3" descr="E:\Ahmad Data\Courses\PP-202\Practical\Powdery Mildew of Mango\PM on infloresce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581400"/>
            <a:ext cx="1805782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Whitish powdery spots on leaves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Fruits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Picture 2" descr="E:\Ahmad Data\Courses\PP-202\Practical\Powdery Mildew of Mango\PM on le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057400"/>
            <a:ext cx="2819400" cy="2232819"/>
          </a:xfrm>
          <a:prstGeom prst="rect">
            <a:avLst/>
          </a:prstGeom>
          <a:noFill/>
        </p:spPr>
      </p:pic>
      <p:pic>
        <p:nvPicPr>
          <p:cNvPr id="11" name="Picture 3" descr="E:\Ahmad Data\Courses\PP-202\Practical\Powdery Mildew of Mango\Frui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581400"/>
            <a:ext cx="25146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severe cases, inflorescence completely covered by </a:t>
            </a:r>
            <a:r>
              <a:rPr lang="en-US" dirty="0" smtClean="0"/>
              <a:t>mildew</a:t>
            </a:r>
          </a:p>
          <a:p>
            <a:endParaRPr lang="en-US" dirty="0"/>
          </a:p>
          <a:p>
            <a:r>
              <a:rPr lang="en-US" dirty="0"/>
              <a:t>Young leaves curl,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distorted </a:t>
            </a:r>
            <a:r>
              <a:rPr lang="en-US" dirty="0"/>
              <a:t>(Twisted)</a:t>
            </a:r>
          </a:p>
        </p:txBody>
      </p:sp>
      <p:pic>
        <p:nvPicPr>
          <p:cNvPr id="7" name="Picture 2" descr="E:\Ahmad Data\Courses\PP-202\Practical\Powdery Mildew of Mango\severe on inflorescen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286000"/>
            <a:ext cx="2381250" cy="2475706"/>
          </a:xfrm>
          <a:prstGeom prst="rect">
            <a:avLst/>
          </a:prstGeom>
          <a:noFill/>
        </p:spPr>
      </p:pic>
      <p:pic>
        <p:nvPicPr>
          <p:cNvPr id="8" name="Picture 3" descr="E:\Ahmad Data\Courses\PP-202\Practical\Powdery Mildew of Mango\Young leav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267200"/>
            <a:ext cx="1773436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Cycle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u="sng" dirty="0" smtClean="0"/>
              <a:t>Survival phase:</a:t>
            </a:r>
          </a:p>
          <a:p>
            <a:pPr algn="just"/>
            <a:r>
              <a:rPr lang="en-US" dirty="0"/>
              <a:t>malformed*(</a:t>
            </a:r>
            <a:r>
              <a:rPr lang="en-US" dirty="0" err="1"/>
              <a:t>mishappen</a:t>
            </a:r>
            <a:r>
              <a:rPr lang="en-US" dirty="0"/>
              <a:t>)/off season panicles &amp; mildew </a:t>
            </a:r>
            <a:r>
              <a:rPr lang="en-US" dirty="0" smtClean="0"/>
              <a:t>leaves</a:t>
            </a:r>
          </a:p>
          <a:p>
            <a:pPr algn="just"/>
            <a:r>
              <a:rPr lang="en-US" dirty="0"/>
              <a:t>as mycelium in dormant buds and as </a:t>
            </a:r>
            <a:r>
              <a:rPr lang="en-US" dirty="0" err="1"/>
              <a:t>haustoria</a:t>
            </a:r>
            <a:r>
              <a:rPr lang="en-US" dirty="0"/>
              <a:t> on old infected </a:t>
            </a:r>
            <a:r>
              <a:rPr lang="en-US" dirty="0" smtClean="0"/>
              <a:t>leaves</a:t>
            </a:r>
          </a:p>
          <a:p>
            <a:r>
              <a:rPr lang="en-US" dirty="0" smtClean="0"/>
              <a:t>Under dense foliage</a:t>
            </a:r>
          </a:p>
          <a:p>
            <a:r>
              <a:rPr lang="en-US" u="sng" dirty="0" smtClean="0"/>
              <a:t>Primary spread: </a:t>
            </a:r>
          </a:p>
          <a:p>
            <a:r>
              <a:rPr lang="en-US" dirty="0" smtClean="0"/>
              <a:t>Wind </a:t>
            </a:r>
          </a:p>
          <a:p>
            <a:r>
              <a:rPr lang="en-US" u="sng" dirty="0" smtClean="0"/>
              <a:t>Parasitic phase:</a:t>
            </a:r>
          </a:p>
          <a:p>
            <a:pPr algn="just"/>
            <a:r>
              <a:rPr lang="en-US" dirty="0"/>
              <a:t>After landing on the plant tissue, a </a:t>
            </a:r>
            <a:r>
              <a:rPr lang="en-US" dirty="0" err="1"/>
              <a:t>conidium</a:t>
            </a:r>
            <a:r>
              <a:rPr lang="en-US" dirty="0"/>
              <a:t> of </a:t>
            </a:r>
            <a:r>
              <a:rPr lang="en-US" i="1" dirty="0"/>
              <a:t>O. </a:t>
            </a:r>
            <a:r>
              <a:rPr lang="en-US" i="1" dirty="0" err="1"/>
              <a:t>mangiferae</a:t>
            </a:r>
            <a:r>
              <a:rPr lang="en-US" dirty="0"/>
              <a:t> germinates, enters a stoma/pore and then grows</a:t>
            </a:r>
            <a:endParaRPr lang="en-US" u="sng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After two or three weeks, the fruiting bodies grow out of the </a:t>
            </a:r>
            <a:r>
              <a:rPr lang="en-US" dirty="0" smtClean="0"/>
              <a:t>stomata</a:t>
            </a:r>
            <a:endParaRPr lang="en-US" u="sng" dirty="0" smtClean="0"/>
          </a:p>
          <a:p>
            <a:r>
              <a:rPr lang="en-US" u="sng" dirty="0" smtClean="0"/>
              <a:t>Secondary spread:</a:t>
            </a:r>
          </a:p>
          <a:p>
            <a:pPr algn="just"/>
            <a:r>
              <a:rPr lang="en-US" dirty="0"/>
              <a:t>release conidia into the air, to be carried to other plants or plant </a:t>
            </a:r>
            <a:r>
              <a:rPr lang="en-US" dirty="0" smtClean="0"/>
              <a:t>parts</a:t>
            </a:r>
          </a:p>
          <a:p>
            <a:r>
              <a:rPr lang="en-US" u="sng" dirty="0" smtClean="0"/>
              <a:t>Incubation period: </a:t>
            </a:r>
          </a:p>
          <a:p>
            <a:r>
              <a:rPr lang="en-US" dirty="0" smtClean="0"/>
              <a:t>15 days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247</Words>
  <Application>Microsoft Office PowerPoint</Application>
  <PresentationFormat>On-screen Show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Powdery Mildew of Mango</vt:lpstr>
      <vt:lpstr>Importance </vt:lpstr>
      <vt:lpstr>Description</vt:lpstr>
      <vt:lpstr>Etiology</vt:lpstr>
      <vt:lpstr>Infected Plant Response</vt:lpstr>
      <vt:lpstr>Symptoms</vt:lpstr>
      <vt:lpstr>Symptoms</vt:lpstr>
      <vt:lpstr>Disease Cycle</vt:lpstr>
      <vt:lpstr>Disease cycle</vt:lpstr>
      <vt:lpstr>Slide 10</vt:lpstr>
      <vt:lpstr>Epidemiology</vt:lpstr>
      <vt:lpstr>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Powdery Mildew of Mango</dc:title>
  <dc:creator>Dr Ahmad</dc:creator>
  <cp:lastModifiedBy>Dr Ahmad</cp:lastModifiedBy>
  <cp:revision>13</cp:revision>
  <dcterms:created xsi:type="dcterms:W3CDTF">2020-04-28T04:38:05Z</dcterms:created>
  <dcterms:modified xsi:type="dcterms:W3CDTF">2020-04-28T06:27:02Z</dcterms:modified>
</cp:coreProperties>
</file>