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0" r:id="rId2"/>
    <p:sldMasterId id="2147483704" r:id="rId3"/>
    <p:sldMasterId id="2147483718" r:id="rId4"/>
    <p:sldMasterId id="2147483732" r:id="rId5"/>
    <p:sldMasterId id="2147483744" r:id="rId6"/>
    <p:sldMasterId id="2147483872" r:id="rId7"/>
    <p:sldMasterId id="2147483884" r:id="rId8"/>
    <p:sldMasterId id="2147483896" r:id="rId9"/>
    <p:sldMasterId id="2147483908" r:id="rId10"/>
  </p:sldMasterIdLst>
  <p:notesMasterIdLst>
    <p:notesMasterId r:id="rId40"/>
  </p:notesMasterIdLst>
  <p:sldIdLst>
    <p:sldId id="256" r:id="rId11"/>
    <p:sldId id="286" r:id="rId12"/>
    <p:sldId id="283" r:id="rId13"/>
    <p:sldId id="282" r:id="rId14"/>
    <p:sldId id="293" r:id="rId15"/>
    <p:sldId id="294" r:id="rId16"/>
    <p:sldId id="295" r:id="rId17"/>
    <p:sldId id="287" r:id="rId18"/>
    <p:sldId id="263" r:id="rId19"/>
    <p:sldId id="288" r:id="rId20"/>
    <p:sldId id="289" r:id="rId21"/>
    <p:sldId id="291" r:id="rId22"/>
    <p:sldId id="292" r:id="rId23"/>
    <p:sldId id="290" r:id="rId24"/>
    <p:sldId id="270" r:id="rId25"/>
    <p:sldId id="271" r:id="rId26"/>
    <p:sldId id="272" r:id="rId27"/>
    <p:sldId id="284" r:id="rId28"/>
    <p:sldId id="285" r:id="rId29"/>
    <p:sldId id="278" r:id="rId30"/>
    <p:sldId id="276" r:id="rId31"/>
    <p:sldId id="277" r:id="rId32"/>
    <p:sldId id="262" r:id="rId33"/>
    <p:sldId id="275" r:id="rId34"/>
    <p:sldId id="312" r:id="rId35"/>
    <p:sldId id="264" r:id="rId36"/>
    <p:sldId id="265" r:id="rId37"/>
    <p:sldId id="266" r:id="rId38"/>
    <p:sldId id="26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6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3FB1B-DF19-4F9B-ADD7-E81773EBE79E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ACBEF-0C9C-4711-9FA7-DB0E39993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65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ACBEF-0C9C-4711-9FA7-DB0E399938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17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66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4494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2E136-5478-446F-8D21-ECF339A8948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90070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D35E2-0A0D-457E-BA02-B87EA4661A2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0124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EA470-7367-4B47-8399-247E9EAED32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67033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9C21-F544-4996-9DE1-5A1F60B56B6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59546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07819-C068-4FA2-AD34-E1964F89AE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7016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08FD-5580-476A-AA9F-D4952661E1E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7390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55ED2-465A-40BC-AE46-100F8383DC3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0515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7D1F0-AEFA-40CE-BE2A-92DCFB102BF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6800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50A1C-4925-48DC-A47D-762B63FD06C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04834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43B0D-EEF4-42CA-9686-8B8F98DAA0F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239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64472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C39DC-1CB8-4F77-92E9-0F024C102C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19326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2E136-5478-446F-8D21-ECF339A8948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049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D35E2-0A0D-457E-BA02-B87EA4661A2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39977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EA470-7367-4B47-8399-247E9EAED32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058572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9C21-F544-4996-9DE1-5A1F60B56B6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1477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07819-C068-4FA2-AD34-E1964F89AE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24354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08FD-5580-476A-AA9F-D4952661E1E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38749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55ED2-465A-40BC-AE46-100F8383DC3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966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7D1F0-AEFA-40CE-BE2A-92DCFB102BF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887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5745 h 720"/>
                  <a:gd name="T4" fmla="*/ 624 w 1000"/>
                  <a:gd name="T5" fmla="*/ 5745 h 720"/>
                  <a:gd name="T6" fmla="*/ 624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52 h 317"/>
                  <a:gd name="T4" fmla="*/ 624 w 624"/>
                  <a:gd name="T5" fmla="*/ 25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2 h 272"/>
                  <a:gd name="T4" fmla="*/ 240 w 624"/>
                  <a:gd name="T5" fmla="*/ 319 h 272"/>
                  <a:gd name="T6" fmla="*/ 624 w 624"/>
                  <a:gd name="T7" fmla="*/ 36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6 h 362"/>
                  <a:gd name="T4" fmla="*/ 248 w 632"/>
                  <a:gd name="T5" fmla="*/ 276 h 362"/>
                  <a:gd name="T6" fmla="*/ 632 w 632"/>
                  <a:gd name="T7" fmla="*/ 276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52 h 317"/>
                  <a:gd name="T4" fmla="*/ 624 w 624"/>
                  <a:gd name="T5" fmla="*/ 25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1 h 272"/>
                  <a:gd name="T4" fmla="*/ 240 w 624"/>
                  <a:gd name="T5" fmla="*/ 319 h 272"/>
                  <a:gd name="T6" fmla="*/ 624 w 624"/>
                  <a:gd name="T7" fmla="*/ 36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7 h 362"/>
                  <a:gd name="T4" fmla="*/ 248 w 632"/>
                  <a:gd name="T5" fmla="*/ 277 h 362"/>
                  <a:gd name="T6" fmla="*/ 632 w 632"/>
                  <a:gd name="T7" fmla="*/ 277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1 h 272"/>
                  <a:gd name="T4" fmla="*/ 240 w 624"/>
                  <a:gd name="T5" fmla="*/ 319 h 272"/>
                  <a:gd name="T6" fmla="*/ 624 w 624"/>
                  <a:gd name="T7" fmla="*/ 36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7 h 362"/>
                  <a:gd name="T4" fmla="*/ 248 w 632"/>
                  <a:gd name="T5" fmla="*/ 277 h 362"/>
                  <a:gd name="T6" fmla="*/ 632 w 632"/>
                  <a:gd name="T7" fmla="*/ 277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210 h 385"/>
                <a:gd name="T2" fmla="*/ 5762 w 5762"/>
                <a:gd name="T3" fmla="*/ 201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210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B2BD1F4-E424-42A3-B945-217E93FF70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268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5F301-EDCB-4BD9-9698-56ABF50BEC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73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7F35D-7228-40A3-996D-E4DF2A678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16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C38D6-2D0B-4050-BA63-50E50CEBCB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04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C0ED4-5B28-43CB-9F18-44C0F6FCA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874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BE630-1277-4D2E-B89C-10C3ED41CA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218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EB8E3-8BC4-4D72-A1AA-0860C55B07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529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4F7DB-1450-4CBA-8C39-1E1A909221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1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92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18030-9537-447F-8F66-C9A84BC016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052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55E96-7F07-4323-AD8A-FB6AF12C0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62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1A8B6-01C7-4E3F-BA9C-CA2ECDFAEA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1896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46936-761E-4CD3-9821-5E4E0EFE3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6489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73163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5563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73163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35563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3EA38-ADEA-4E50-A82C-56C648E5C8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4086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5745 h 720"/>
                  <a:gd name="T4" fmla="*/ 624 w 1000"/>
                  <a:gd name="T5" fmla="*/ 5745 h 720"/>
                  <a:gd name="T6" fmla="*/ 624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52 h 317"/>
                  <a:gd name="T4" fmla="*/ 624 w 624"/>
                  <a:gd name="T5" fmla="*/ 25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2 h 272"/>
                  <a:gd name="T4" fmla="*/ 240 w 624"/>
                  <a:gd name="T5" fmla="*/ 319 h 272"/>
                  <a:gd name="T6" fmla="*/ 624 w 624"/>
                  <a:gd name="T7" fmla="*/ 36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6 h 362"/>
                  <a:gd name="T4" fmla="*/ 248 w 632"/>
                  <a:gd name="T5" fmla="*/ 276 h 362"/>
                  <a:gd name="T6" fmla="*/ 632 w 632"/>
                  <a:gd name="T7" fmla="*/ 276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52 h 317"/>
                  <a:gd name="T4" fmla="*/ 624 w 624"/>
                  <a:gd name="T5" fmla="*/ 25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1 h 272"/>
                  <a:gd name="T4" fmla="*/ 240 w 624"/>
                  <a:gd name="T5" fmla="*/ 319 h 272"/>
                  <a:gd name="T6" fmla="*/ 624 w 624"/>
                  <a:gd name="T7" fmla="*/ 36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7 h 362"/>
                  <a:gd name="T4" fmla="*/ 248 w 632"/>
                  <a:gd name="T5" fmla="*/ 277 h 362"/>
                  <a:gd name="T6" fmla="*/ 632 w 632"/>
                  <a:gd name="T7" fmla="*/ 277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1 h 272"/>
                  <a:gd name="T4" fmla="*/ 240 w 624"/>
                  <a:gd name="T5" fmla="*/ 319 h 272"/>
                  <a:gd name="T6" fmla="*/ 624 w 624"/>
                  <a:gd name="T7" fmla="*/ 36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7 h 362"/>
                  <a:gd name="T4" fmla="*/ 248 w 632"/>
                  <a:gd name="T5" fmla="*/ 277 h 362"/>
                  <a:gd name="T6" fmla="*/ 632 w 632"/>
                  <a:gd name="T7" fmla="*/ 277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210 h 385"/>
                <a:gd name="T2" fmla="*/ 5762 w 5762"/>
                <a:gd name="T3" fmla="*/ 201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210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712FD82-951A-4BCE-B79F-6AA161F0AD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724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AF41F-FF8E-46FF-AEA8-D017D5782F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3520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39DBA-76BE-4063-BB80-B9D9760D4C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1402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9634E-070D-4BF0-BE4E-D3352BE204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769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A708B-95C5-4000-9D1C-F5197DD3B0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8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55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1E1D4-B9E1-4590-BC09-F9706CD905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5031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00F3D-6411-462F-B12F-724BC6E46C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699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FAE7C-D919-42F3-84E7-8AC34EBB19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56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2A7BE-9EB3-4B0E-9453-1599D0BA55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7288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7927C-04F0-41B3-B905-CD5E7E7DA9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101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4B974-9CD7-40A8-ACAA-CA4206D57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3905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7938E-4C0F-4B4C-960F-6A6B9B8BD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9746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73163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5563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73163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35563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43210-44AE-4CB1-9043-AB489B6713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853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5745 h 720"/>
                  <a:gd name="T4" fmla="*/ 624 w 1000"/>
                  <a:gd name="T5" fmla="*/ 5745 h 720"/>
                  <a:gd name="T6" fmla="*/ 624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52 h 317"/>
                  <a:gd name="T4" fmla="*/ 624 w 624"/>
                  <a:gd name="T5" fmla="*/ 25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2 h 272"/>
                  <a:gd name="T4" fmla="*/ 240 w 624"/>
                  <a:gd name="T5" fmla="*/ 319 h 272"/>
                  <a:gd name="T6" fmla="*/ 624 w 624"/>
                  <a:gd name="T7" fmla="*/ 36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6 h 362"/>
                  <a:gd name="T4" fmla="*/ 248 w 632"/>
                  <a:gd name="T5" fmla="*/ 276 h 362"/>
                  <a:gd name="T6" fmla="*/ 632 w 632"/>
                  <a:gd name="T7" fmla="*/ 276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52 h 317"/>
                  <a:gd name="T4" fmla="*/ 624 w 624"/>
                  <a:gd name="T5" fmla="*/ 25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1 h 272"/>
                  <a:gd name="T4" fmla="*/ 240 w 624"/>
                  <a:gd name="T5" fmla="*/ 319 h 272"/>
                  <a:gd name="T6" fmla="*/ 624 w 624"/>
                  <a:gd name="T7" fmla="*/ 36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7 h 362"/>
                  <a:gd name="T4" fmla="*/ 248 w 632"/>
                  <a:gd name="T5" fmla="*/ 277 h 362"/>
                  <a:gd name="T6" fmla="*/ 632 w 632"/>
                  <a:gd name="T7" fmla="*/ 277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1 h 317"/>
                  <a:gd name="T4" fmla="*/ 624 w 624"/>
                  <a:gd name="T5" fmla="*/ 361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362 h 317"/>
                  <a:gd name="T4" fmla="*/ 624 w 624"/>
                  <a:gd name="T5" fmla="*/ 36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37 h 370"/>
                  <a:gd name="T2" fmla="*/ 0 w 624"/>
                  <a:gd name="T3" fmla="*/ 224 h 370"/>
                  <a:gd name="T4" fmla="*/ 624 w 624"/>
                  <a:gd name="T5" fmla="*/ 224 h 370"/>
                  <a:gd name="T6" fmla="*/ 624 w 624"/>
                  <a:gd name="T7" fmla="*/ 37 h 370"/>
                  <a:gd name="T8" fmla="*/ 384 w 624"/>
                  <a:gd name="T9" fmla="*/ 6 h 370"/>
                  <a:gd name="T10" fmla="*/ 0 w 624"/>
                  <a:gd name="T11" fmla="*/ 37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361 h 272"/>
                  <a:gd name="T4" fmla="*/ 240 w 624"/>
                  <a:gd name="T5" fmla="*/ 319 h 272"/>
                  <a:gd name="T6" fmla="*/ 624 w 624"/>
                  <a:gd name="T7" fmla="*/ 36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39 h 362"/>
                  <a:gd name="T2" fmla="*/ 8 w 632"/>
                  <a:gd name="T3" fmla="*/ 277 h 362"/>
                  <a:gd name="T4" fmla="*/ 248 w 632"/>
                  <a:gd name="T5" fmla="*/ 277 h 362"/>
                  <a:gd name="T6" fmla="*/ 632 w 632"/>
                  <a:gd name="T7" fmla="*/ 277 h 362"/>
                  <a:gd name="T8" fmla="*/ 632 w 632"/>
                  <a:gd name="T9" fmla="*/ 39 h 362"/>
                  <a:gd name="T10" fmla="*/ 104 w 632"/>
                  <a:gd name="T11" fmla="*/ 39 h 362"/>
                  <a:gd name="T12" fmla="*/ 8 w 632"/>
                  <a:gd name="T13" fmla="*/ 3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210 h 385"/>
                <a:gd name="T2" fmla="*/ 5762 w 5762"/>
                <a:gd name="T3" fmla="*/ 201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210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403E7B3-07D8-494F-9E2B-72D98434C4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0036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B3F9A-D27A-40BC-B9F1-F28711022D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03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5851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0D5BC-269E-4FD5-ACDA-EC36762252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216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D6A2D-11C7-4DA4-A31C-7037925D3C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098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7B4FD-2250-4A14-9686-A006BCBF02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250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A8ED2-8A91-4133-95E3-53DF58CDAF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4023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9D783-1322-44D9-B7A2-C50DB23A41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1880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1272F-1C17-4840-8343-B1B9F1E18C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3251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7C823-1ABE-4491-B9A5-EFE570A4D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0134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C2089-0E7C-4E55-BF2E-373B1B38AD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531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58B31-9C57-4A37-A127-C8EA9EFE6D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485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BE88E-96FD-47F0-A247-CB91A57DFB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25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422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73163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5563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73163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35563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8EBA9-B3B5-4447-A6C4-023AEB553D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956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849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107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13684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931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0530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337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2140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8683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45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6216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24449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65894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520DE96-266E-4586-B6BD-DEB1B281131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51226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5F123-173A-4DB5-A1B3-1BD03F273BC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8226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23864-4B50-42DA-B9FD-4DADDF1636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14582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E2CBE-4A78-40CA-B4CD-D210B918D82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07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01118-C48F-4ABA-B984-6877B89A052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56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EA986-509F-4AA4-A66F-149C902CD2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166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71956-CCF4-4338-B297-3B9532A0ACB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8692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41323-ECAD-461B-B105-B49E937E4A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01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4554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5B615-AA3E-442A-AC82-3FE9065DF10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0485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85312-A75A-4CCB-ADFA-5A0358B8219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87152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65D14-8248-4B57-A779-B609919722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7305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D5AD940-660F-4FA7-9F43-CF2BDF87658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80960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73163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5563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73163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35563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66A5A1A-9CFE-41C9-BCDD-E395DA8477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59988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5589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2508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5553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9555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23620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8959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38686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5799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68652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25441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616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50A1C-4925-48DC-A47D-762B63FD06C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52552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43B0D-EEF4-42CA-9686-8B8F98DAA0F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62293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C39DC-1CB8-4F77-92E9-0F024C102C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84704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2E136-5478-446F-8D21-ECF339A8948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8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28773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D35E2-0A0D-457E-BA02-B87EA4661A2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90157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EA470-7367-4B47-8399-247E9EAED32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031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9C21-F544-4996-9DE1-5A1F60B56B6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65508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07819-C068-4FA2-AD34-E1964F89AE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8904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08FD-5580-476A-AA9F-D4952661E1E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65930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55ED2-465A-40BC-AE46-100F8383DC3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3893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7D1F0-AEFA-40CE-BE2A-92DCFB102BF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723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50A1C-4925-48DC-A47D-762B63FD06C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36478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43B0D-EEF4-42CA-9686-8B8F98DAA0F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3880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C39DC-1CB8-4F77-92E9-0F024C102C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32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5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16E822-FD01-479B-8A4F-3A960F30EFE1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96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36"/>
          <p:cNvSpPr>
            <a:spLocks noChangeArrowheads="1"/>
          </p:cNvSpPr>
          <p:nvPr/>
        </p:nvSpPr>
        <p:spPr bwMode="auto">
          <a:xfrm>
            <a:off x="228600" y="228600"/>
            <a:ext cx="609600" cy="609600"/>
          </a:xfrm>
          <a:prstGeom prst="ellipse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1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Process</a:t>
            </a:r>
          </a:p>
        </p:txBody>
      </p:sp>
      <p:sp>
        <p:nvSpPr>
          <p:cNvPr id="2052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/>
              <a:t>Nivå tre</a:t>
            </a:r>
          </a:p>
          <a:p>
            <a:pPr lvl="3"/>
            <a:r>
              <a:rPr lang="en-US"/>
              <a:t>Nivå fyra</a:t>
            </a:r>
          </a:p>
          <a:p>
            <a:pPr lvl="4"/>
            <a:r>
              <a:rPr lang="en-US"/>
              <a:t>Nivå fem</a:t>
            </a: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F09C266B-C234-4306-899E-1A60CEFAF4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33"/>
          <p:cNvSpPr>
            <a:spLocks noChangeArrowheads="1"/>
          </p:cNvSpPr>
          <p:nvPr/>
        </p:nvSpPr>
        <p:spPr bwMode="auto">
          <a:xfrm>
            <a:off x="457200" y="6096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7" name="AutoShape 34"/>
          <p:cNvSpPr>
            <a:spLocks noChangeArrowheads="1"/>
          </p:cNvSpPr>
          <p:nvPr/>
        </p:nvSpPr>
        <p:spPr bwMode="auto">
          <a:xfrm rot="2559464">
            <a:off x="152400" y="457200"/>
            <a:ext cx="609600" cy="609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13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SzPct val="75000"/>
        <a:buFont typeface="Monotype Sorts"/>
        <a:buChar char="l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Monotype Sorts"/>
        <a:buChar char="s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36"/>
          <p:cNvSpPr>
            <a:spLocks noChangeArrowheads="1"/>
          </p:cNvSpPr>
          <p:nvPr/>
        </p:nvSpPr>
        <p:spPr bwMode="auto">
          <a:xfrm>
            <a:off x="228600" y="228600"/>
            <a:ext cx="609600" cy="609600"/>
          </a:xfrm>
          <a:prstGeom prst="ellipse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Process</a:t>
            </a:r>
          </a:p>
        </p:txBody>
      </p:sp>
      <p:sp>
        <p:nvSpPr>
          <p:cNvPr id="3076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/>
              <a:t>Nivå tre</a:t>
            </a:r>
          </a:p>
          <a:p>
            <a:pPr lvl="3"/>
            <a:r>
              <a:rPr lang="en-US"/>
              <a:t>Nivå fyra</a:t>
            </a:r>
          </a:p>
          <a:p>
            <a:pPr lvl="4"/>
            <a:r>
              <a:rPr lang="en-US"/>
              <a:t>Nivå fem</a:t>
            </a: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85996C09-B580-4FF7-A9FA-7118E84FF3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80" name="Rectangle 33"/>
          <p:cNvSpPr>
            <a:spLocks noChangeArrowheads="1"/>
          </p:cNvSpPr>
          <p:nvPr/>
        </p:nvSpPr>
        <p:spPr bwMode="auto">
          <a:xfrm>
            <a:off x="457200" y="6096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1" name="AutoShape 34"/>
          <p:cNvSpPr>
            <a:spLocks noChangeArrowheads="1"/>
          </p:cNvSpPr>
          <p:nvPr/>
        </p:nvSpPr>
        <p:spPr bwMode="auto">
          <a:xfrm rot="2559464">
            <a:off x="152400" y="457200"/>
            <a:ext cx="609600" cy="609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17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SzPct val="75000"/>
        <a:buFont typeface="Monotype Sorts"/>
        <a:buChar char="l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Monotype Sorts"/>
        <a:buChar char="s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36"/>
          <p:cNvSpPr>
            <a:spLocks noChangeArrowheads="1"/>
          </p:cNvSpPr>
          <p:nvPr/>
        </p:nvSpPr>
        <p:spPr bwMode="auto">
          <a:xfrm>
            <a:off x="228600" y="228600"/>
            <a:ext cx="609600" cy="609600"/>
          </a:xfrm>
          <a:prstGeom prst="ellipse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Process</a:t>
            </a:r>
          </a:p>
        </p:txBody>
      </p:sp>
      <p:sp>
        <p:nvSpPr>
          <p:cNvPr id="4100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/>
              <a:t>Nivå tre</a:t>
            </a:r>
          </a:p>
          <a:p>
            <a:pPr lvl="3"/>
            <a:r>
              <a:rPr lang="en-US"/>
              <a:t>Nivå fyra</a:t>
            </a:r>
          </a:p>
          <a:p>
            <a:pPr lvl="4"/>
            <a:r>
              <a:rPr lang="en-US"/>
              <a:t>Nivå fem</a:t>
            </a: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F0C6C031-CE49-4A07-B8F0-700540133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04" name="Rectangle 33"/>
          <p:cNvSpPr>
            <a:spLocks noChangeArrowheads="1"/>
          </p:cNvSpPr>
          <p:nvPr/>
        </p:nvSpPr>
        <p:spPr bwMode="auto">
          <a:xfrm>
            <a:off x="457200" y="6096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5" name="AutoShape 34"/>
          <p:cNvSpPr>
            <a:spLocks noChangeArrowheads="1"/>
          </p:cNvSpPr>
          <p:nvPr/>
        </p:nvSpPr>
        <p:spPr bwMode="auto">
          <a:xfrm rot="2559464">
            <a:off x="152400" y="457200"/>
            <a:ext cx="609600" cy="609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2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SzPct val="75000"/>
        <a:buFont typeface="Monotype Sorts"/>
        <a:buChar char="l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Monotype Sorts"/>
        <a:buChar char="s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6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4" name="Oval 36"/>
          <p:cNvSpPr>
            <a:spLocks noChangeArrowheads="1"/>
          </p:cNvSpPr>
          <p:nvPr/>
        </p:nvSpPr>
        <p:spPr bwMode="auto">
          <a:xfrm>
            <a:off x="228600" y="228600"/>
            <a:ext cx="609600" cy="609600"/>
          </a:xfrm>
          <a:prstGeom prst="ellipse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Process</a:t>
            </a: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/>
              <a:t>Nivå tre</a:t>
            </a:r>
          </a:p>
          <a:p>
            <a:pPr lvl="3"/>
            <a:r>
              <a:rPr lang="en-US"/>
              <a:t>Nivå fyra</a:t>
            </a:r>
          </a:p>
          <a:p>
            <a:pPr lvl="4"/>
            <a:r>
              <a:rPr lang="en-US"/>
              <a:t>Nivå fem</a:t>
            </a: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EF6CF669-D51C-4507-8EE9-94C79FC23D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457200" y="6096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 rot="2559464">
            <a:off x="152400" y="457200"/>
            <a:ext cx="609600" cy="6096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SzPct val="75000"/>
        <a:buFont typeface="Monotype Sorts" pitchFamily="2" charset="2"/>
        <a:buChar char="l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Monotype Sorts" pitchFamily="2" charset="2"/>
        <a:buChar char="s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76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16E822-FD01-479B-8A4F-3A960F30EFE1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28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16E822-FD01-479B-8A4F-3A960F30EFE1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67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Software Requirement Engineering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67200"/>
            <a:ext cx="6858000" cy="1655762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0018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/>
              <a:t>What happens when the requirements are wrong?</a:t>
            </a:r>
            <a:br>
              <a:rPr lang="en-GB" altLang="en-US" sz="2800" b="1"/>
            </a:br>
            <a:endParaRPr lang="en-US" altLang="en-US" sz="2400" b="1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en-US" sz="2800"/>
              <a:t>The system may be </a:t>
            </a:r>
            <a:r>
              <a:rPr lang="en-GB" altLang="en-US" sz="2800" b="1"/>
              <a:t>delivered late</a:t>
            </a:r>
            <a:r>
              <a:rPr lang="en-GB" altLang="en-US" sz="2800"/>
              <a:t> and </a:t>
            </a:r>
            <a:r>
              <a:rPr lang="en-GB" altLang="en-US" sz="2800" b="1"/>
              <a:t>costs more</a:t>
            </a:r>
            <a:r>
              <a:rPr lang="en-GB" altLang="en-US" sz="2800"/>
              <a:t> than originally expected</a:t>
            </a:r>
          </a:p>
          <a:p>
            <a:pPr eaLnBrk="1" hangingPunct="1"/>
            <a:r>
              <a:rPr lang="en-GB" altLang="en-US" sz="2800"/>
              <a:t>The customer and end-user are not satisfied with the system. The may </a:t>
            </a:r>
            <a:r>
              <a:rPr lang="en-GB" altLang="en-US" sz="2800" b="1"/>
              <a:t>not use its facilities</a:t>
            </a:r>
            <a:r>
              <a:rPr lang="en-GB" altLang="en-US" sz="2800"/>
              <a:t> and may even decide to </a:t>
            </a:r>
            <a:r>
              <a:rPr lang="en-GB" altLang="en-US" sz="2800" b="1"/>
              <a:t>scrap it</a:t>
            </a:r>
            <a:r>
              <a:rPr lang="en-GB" altLang="en-US" sz="2800"/>
              <a:t> altogether</a:t>
            </a:r>
          </a:p>
          <a:p>
            <a:pPr eaLnBrk="1" hangingPunct="1"/>
            <a:r>
              <a:rPr lang="en-GB" altLang="en-US" sz="2800"/>
              <a:t>The system may be </a:t>
            </a:r>
            <a:r>
              <a:rPr lang="en-GB" altLang="en-US" sz="2800" b="1"/>
              <a:t>unreliable in use</a:t>
            </a:r>
            <a:r>
              <a:rPr lang="en-GB" altLang="en-US" sz="2800"/>
              <a:t>, with regular system errors and crashes disrupting normal operation</a:t>
            </a:r>
          </a:p>
          <a:p>
            <a:pPr eaLnBrk="1" hangingPunct="1"/>
            <a:r>
              <a:rPr lang="en-GB" altLang="en-US" sz="2800"/>
              <a:t>If the system continue in use, the </a:t>
            </a:r>
            <a:r>
              <a:rPr lang="en-GB" altLang="en-US" sz="2800" b="1"/>
              <a:t>cost of maintaining and evolving</a:t>
            </a:r>
            <a:r>
              <a:rPr lang="en-GB" altLang="en-US" sz="2800"/>
              <a:t> the system are usually very </a:t>
            </a:r>
            <a:r>
              <a:rPr lang="en-GB" altLang="en-US" sz="2800" b="1"/>
              <a:t>high</a:t>
            </a:r>
            <a:r>
              <a:rPr lang="en-GB" altLang="en-US" sz="2800"/>
              <a:t>.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69370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b="1" dirty="0"/>
              <a:t>What is a requirements document?</a:t>
            </a:r>
            <a:br>
              <a:rPr lang="en-GB" altLang="en-US" sz="3600" b="1" dirty="0"/>
            </a:br>
            <a:endParaRPr lang="en-US" altLang="en-US" sz="3200" b="1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525963"/>
          </a:xfrm>
        </p:spPr>
        <p:txBody>
          <a:bodyPr/>
          <a:lstStyle/>
          <a:p>
            <a:pPr eaLnBrk="1" hangingPunct="1"/>
            <a:r>
              <a:rPr lang="en-GB" altLang="en-US"/>
              <a:t>The formal statement of the system requirements for customer, end user and software developers. </a:t>
            </a:r>
          </a:p>
          <a:p>
            <a:pPr eaLnBrk="1" hangingPunct="1"/>
            <a:r>
              <a:rPr lang="en-GB" altLang="en-US"/>
              <a:t>Depending on the organization, the requirement document may have different names such as</a:t>
            </a:r>
          </a:p>
          <a:p>
            <a:pPr lvl="1" eaLnBrk="1" hangingPunct="1"/>
            <a:r>
              <a:rPr lang="en-GB" altLang="en-US"/>
              <a:t>Functional specification</a:t>
            </a:r>
          </a:p>
          <a:p>
            <a:pPr lvl="1" eaLnBrk="1" hangingPunct="1"/>
            <a:r>
              <a:rPr lang="en-GB" altLang="en-US"/>
              <a:t>The requirements definition</a:t>
            </a:r>
          </a:p>
          <a:p>
            <a:pPr lvl="1" eaLnBrk="1" hangingPunct="1"/>
            <a:r>
              <a:rPr lang="en-GB" altLang="en-US"/>
              <a:t>The software requirements specification (SRS)</a:t>
            </a:r>
            <a:br>
              <a:rPr lang="en-GB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49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b="1" dirty="0"/>
              <a:t>What is the relationship between requirements and design?</a:t>
            </a:r>
            <a:br>
              <a:rPr lang="en-GB" altLang="en-US" sz="3200" b="1" dirty="0"/>
            </a:br>
            <a:endParaRPr lang="en-US" altLang="en-US" sz="3200" b="1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altLang="en-US" sz="2800"/>
              <a:t>Requirements are mostly concerned with the </a:t>
            </a:r>
            <a:r>
              <a:rPr lang="en-GB" altLang="en-US" sz="2800" b="1"/>
              <a:t>problem</a:t>
            </a:r>
            <a:r>
              <a:rPr lang="en-GB" altLang="en-US" sz="2800"/>
              <a:t> to be solved; design is concerned with the </a:t>
            </a:r>
            <a:r>
              <a:rPr lang="en-GB" altLang="en-US" sz="2800" b="1"/>
              <a:t>solution</a:t>
            </a:r>
            <a:r>
              <a:rPr lang="en-GB" altLang="en-US" sz="2800"/>
              <a:t> to the problem</a:t>
            </a:r>
          </a:p>
          <a:p>
            <a:pPr algn="just" eaLnBrk="1" hangingPunct="1"/>
            <a:r>
              <a:rPr lang="en-GB" altLang="en-US" sz="2800"/>
              <a:t>That is requirements engineering is about </a:t>
            </a:r>
            <a:r>
              <a:rPr lang="en-GB" altLang="en-US" sz="2800" b="1"/>
              <a:t>what</a:t>
            </a:r>
            <a:r>
              <a:rPr lang="en-GB" altLang="en-US" sz="2800"/>
              <a:t> has to be done; design is about </a:t>
            </a:r>
            <a:r>
              <a:rPr lang="en-GB" altLang="en-US" sz="2800" b="1"/>
              <a:t>how</a:t>
            </a:r>
            <a:r>
              <a:rPr lang="en-GB" altLang="en-US" sz="2800"/>
              <a:t> it should be done</a:t>
            </a:r>
          </a:p>
          <a:p>
            <a:pPr algn="just" eaLnBrk="1" hangingPunct="1"/>
            <a:r>
              <a:rPr lang="en-GB" altLang="en-US" sz="2800"/>
              <a:t>They should, ideally, be separate processes but in practice this is impossible. </a:t>
            </a:r>
          </a:p>
          <a:p>
            <a:pPr algn="just" eaLnBrk="1" hangingPunct="1"/>
            <a:r>
              <a:rPr lang="en-GB" altLang="en-US" sz="2800"/>
              <a:t>In reality, requirements engineering and design are interlaced activities.</a:t>
            </a:r>
          </a:p>
          <a:p>
            <a:pPr algn="just" eaLnBrk="1" hangingPunct="1"/>
            <a:endParaRPr lang="en-GB" altLang="en-US" sz="2800"/>
          </a:p>
          <a:p>
            <a:pPr algn="just" eaLnBrk="1" hangingPunct="1"/>
            <a:endParaRPr lang="en-GB" altLang="en-US" sz="2800"/>
          </a:p>
          <a:p>
            <a:pPr algn="just" eaLnBrk="1" hangingPunct="1"/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42307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Reasons why requirement engineering and design are interlaced activities?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 algn="just"/>
            <a:r>
              <a:rPr lang="en-US" altLang="en-US" sz="2000" dirty="0"/>
              <a:t>Systems are always installed in some </a:t>
            </a:r>
            <a:r>
              <a:rPr lang="en-US" altLang="en-US" sz="2000" b="1" dirty="0"/>
              <a:t>environment</a:t>
            </a:r>
            <a:r>
              <a:rPr lang="en-US" altLang="en-US" sz="2000" dirty="0"/>
              <a:t>,  and there are always other systems in the environment. These </a:t>
            </a:r>
            <a:r>
              <a:rPr lang="en-US" altLang="en-US" sz="2000" b="1" dirty="0"/>
              <a:t>other systems constraints </a:t>
            </a:r>
            <a:r>
              <a:rPr lang="en-US" altLang="en-US" sz="2000" dirty="0"/>
              <a:t>the design of the system. </a:t>
            </a:r>
          </a:p>
          <a:p>
            <a:pPr algn="just"/>
            <a:r>
              <a:rPr lang="en-US" altLang="en-US" sz="2000" dirty="0"/>
              <a:t>For </a:t>
            </a:r>
            <a:r>
              <a:rPr lang="en-US" altLang="en-US" sz="2000" b="1" dirty="0"/>
              <a:t>large systems</a:t>
            </a:r>
            <a:r>
              <a:rPr lang="en-US" altLang="en-US" sz="2000" dirty="0"/>
              <a:t>, some </a:t>
            </a:r>
            <a:r>
              <a:rPr lang="en-US" altLang="en-US" sz="2000" b="1" dirty="0"/>
              <a:t>architecture design</a:t>
            </a:r>
            <a:r>
              <a:rPr lang="en-US" altLang="en-US" sz="2000" dirty="0"/>
              <a:t> is necessary to identify </a:t>
            </a:r>
            <a:r>
              <a:rPr lang="en-US" altLang="en-US" sz="2000" b="1" dirty="0"/>
              <a:t>sub systems</a:t>
            </a:r>
            <a:r>
              <a:rPr lang="en-US" altLang="en-US" sz="2000" dirty="0"/>
              <a:t> are their relationships. Requirements for these subsystems may then be specified.</a:t>
            </a:r>
          </a:p>
          <a:p>
            <a:pPr algn="just"/>
            <a:r>
              <a:rPr lang="en-US" altLang="en-US" sz="2000" dirty="0"/>
              <a:t>For reasons of </a:t>
            </a:r>
            <a:r>
              <a:rPr lang="en-US" altLang="en-US" sz="2000" b="1" dirty="0"/>
              <a:t>budget</a:t>
            </a:r>
            <a:r>
              <a:rPr lang="en-US" altLang="en-US" sz="2000" dirty="0"/>
              <a:t>, </a:t>
            </a:r>
            <a:r>
              <a:rPr lang="en-US" altLang="en-US" sz="2000" b="1" dirty="0"/>
              <a:t>schedule</a:t>
            </a:r>
            <a:r>
              <a:rPr lang="en-US" altLang="en-US" sz="2000" dirty="0"/>
              <a:t> or </a:t>
            </a:r>
            <a:r>
              <a:rPr lang="en-US" altLang="en-US" sz="2000" b="1" dirty="0"/>
              <a:t>quality</a:t>
            </a:r>
            <a:r>
              <a:rPr lang="en-US" altLang="en-US" sz="2000" dirty="0"/>
              <a:t>, an organization may wish to </a:t>
            </a:r>
            <a:r>
              <a:rPr lang="en-US" altLang="en-US" sz="2000" b="1" dirty="0"/>
              <a:t>reuse</a:t>
            </a:r>
            <a:r>
              <a:rPr lang="en-US" altLang="en-US" sz="2000" dirty="0"/>
              <a:t> some or all of existing software systems in the implementation of the new system.  This constraints both the system requirements and the design.</a:t>
            </a:r>
          </a:p>
          <a:p>
            <a:pPr algn="just"/>
            <a:r>
              <a:rPr lang="en-US" altLang="en-US" sz="2000" dirty="0"/>
              <a:t>If a system has to be approved by an </a:t>
            </a:r>
            <a:r>
              <a:rPr lang="en-US" altLang="en-US" sz="2000" b="1" dirty="0"/>
              <a:t>external regulator</a:t>
            </a:r>
            <a:r>
              <a:rPr lang="en-US" altLang="en-US" sz="2000" dirty="0"/>
              <a:t> (e.g. aircraft), it may be necessary to use a standard ‘certified design’ which has been tested in the other systems.</a:t>
            </a:r>
          </a:p>
          <a:p>
            <a:pPr algn="just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0830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dirty="0"/>
              <a:t>What are system stakeholders?</a:t>
            </a:r>
            <a:br>
              <a:rPr lang="en-GB" altLang="en-US" sz="4000" b="1" dirty="0"/>
            </a:br>
            <a:endParaRPr lang="en-US" altLang="en-US" sz="3600" b="1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4525963"/>
          </a:xfrm>
        </p:spPr>
        <p:txBody>
          <a:bodyPr/>
          <a:lstStyle/>
          <a:p>
            <a:pPr algn="just" eaLnBrk="1" hangingPunct="1"/>
            <a:r>
              <a:rPr lang="en-GB" altLang="en-US"/>
              <a:t>Anyone affected in some way by the system and who have a direct or indirect influence on the system requirements</a:t>
            </a:r>
          </a:p>
          <a:p>
            <a:pPr algn="just" eaLnBrk="1" hangingPunct="1"/>
            <a:r>
              <a:rPr lang="en-GB" altLang="en-US"/>
              <a:t>The stakeholders include </a:t>
            </a:r>
          </a:p>
          <a:p>
            <a:pPr lvl="1" algn="just" eaLnBrk="1" hangingPunct="1"/>
            <a:r>
              <a:rPr lang="en-GB" altLang="en-US"/>
              <a:t>end-user of the system, </a:t>
            </a:r>
          </a:p>
          <a:p>
            <a:pPr lvl="1" algn="just" eaLnBrk="1" hangingPunct="1"/>
            <a:r>
              <a:rPr lang="en-GB" altLang="en-US"/>
              <a:t>customer of the system, </a:t>
            </a:r>
          </a:p>
          <a:p>
            <a:pPr lvl="1" algn="just" eaLnBrk="1" hangingPunct="1"/>
            <a:r>
              <a:rPr lang="en-GB" altLang="en-US"/>
              <a:t>managers and others involved in the organizational processes influenced by the system, </a:t>
            </a:r>
          </a:p>
          <a:p>
            <a:pPr lvl="1" algn="just" eaLnBrk="1" hangingPunct="1"/>
            <a:r>
              <a:rPr lang="en-GB" altLang="en-US"/>
              <a:t>engineers responsible for the system development and maintenance </a:t>
            </a:r>
            <a:br>
              <a:rPr lang="en-GB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00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2237"/>
            <a:ext cx="7886700" cy="1325563"/>
          </a:xfrm>
        </p:spPr>
        <p:txBody>
          <a:bodyPr/>
          <a:lstStyle/>
          <a:p>
            <a:r>
              <a:rPr lang="en-US" b="1" dirty="0"/>
              <a:t>Who is the Customer?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A </a:t>
            </a:r>
            <a:r>
              <a:rPr lang="en-US" sz="2800" i="1" dirty="0"/>
              <a:t>customer</a:t>
            </a:r>
            <a:r>
              <a:rPr lang="en-US" sz="2800" dirty="0"/>
              <a:t> is an individual or organization who derives either direct or indirect benefit from a product. </a:t>
            </a:r>
          </a:p>
          <a:p>
            <a:pPr algn="just"/>
            <a:r>
              <a:rPr lang="en-US" sz="2800" dirty="0"/>
              <a:t>Software customers include those project stakeholders who request, pay for, select, specify, use, or receive the output generated by a software product.</a:t>
            </a:r>
          </a:p>
          <a:p>
            <a:pPr algn="just"/>
            <a:r>
              <a:rPr lang="en-US" sz="2800" dirty="0"/>
              <a:t>They provide the high-level concept for the product and the business rationale for launching it, establishing the Product Vision and Product Scope</a:t>
            </a: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76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158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/>
              <a:t>What is Business Requirement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i="1" dirty="0"/>
              <a:t>Business requirements</a:t>
            </a:r>
            <a:r>
              <a:rPr lang="en-US" sz="2800" dirty="0"/>
              <a:t> describe the business objectives that the customer, company, or other stakeholders want to achieve. </a:t>
            </a:r>
          </a:p>
          <a:p>
            <a:pPr algn="just"/>
            <a:r>
              <a:rPr lang="en-US" sz="2800" dirty="0"/>
              <a:t>Business requirements establish a guiding framework for the rest of the project. </a:t>
            </a:r>
          </a:p>
          <a:p>
            <a:pPr algn="just"/>
            <a:r>
              <a:rPr lang="en-US" sz="2800" dirty="0"/>
              <a:t>All other product features and requirements ought to align with satisfying the business requirements. </a:t>
            </a:r>
          </a:p>
          <a:p>
            <a:pPr algn="just"/>
            <a:r>
              <a:rPr lang="en-US" sz="2800" dirty="0"/>
              <a:t>Business opportunities, business objectives, success metrics, and a vision statement make up the business requirements.</a:t>
            </a:r>
          </a:p>
          <a:p>
            <a:pPr algn="just"/>
            <a:r>
              <a:rPr lang="en-US" sz="2800" dirty="0"/>
              <a:t>However, business requirements don't provide sufficient detail to tell developers what to build.</a:t>
            </a:r>
          </a:p>
        </p:txBody>
      </p:sp>
    </p:spTree>
    <p:extLst>
      <p:ext uri="{BB962C8B-B14F-4D97-AF65-F5344CB8AC3E}">
        <p14:creationId xmlns:p14="http://schemas.microsoft.com/office/powerpoint/2010/main" val="1711216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User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User requirements should come from people who will actually use the product, directly or indirectly. </a:t>
            </a:r>
          </a:p>
          <a:p>
            <a:r>
              <a:rPr lang="en-US" sz="3200" dirty="0"/>
              <a:t>These users (often called </a:t>
            </a:r>
            <a:r>
              <a:rPr lang="en-US" sz="3200" i="1" dirty="0"/>
              <a:t>end users</a:t>
            </a:r>
            <a:r>
              <a:rPr lang="en-US" sz="3200" dirty="0"/>
              <a:t>) therefore constitute another kind of customer. </a:t>
            </a:r>
          </a:p>
          <a:p>
            <a:r>
              <a:rPr lang="en-US" sz="3200" dirty="0"/>
              <a:t>Users can describe the tasks they need to perform with the product and the quality characteristics they expect the product to exhibit.</a:t>
            </a:r>
          </a:p>
        </p:txBody>
      </p:sp>
    </p:spTree>
    <p:extLst>
      <p:ext uri="{BB962C8B-B14F-4D97-AF65-F5344CB8AC3E}">
        <p14:creationId xmlns:p14="http://schemas.microsoft.com/office/powerpoint/2010/main" val="381247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/>
              <a:t>System requirements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3200" dirty="0"/>
              <a:t>System requirements</a:t>
            </a:r>
          </a:p>
          <a:p>
            <a:pPr lvl="1" algn="just"/>
            <a:r>
              <a:rPr lang="en-GB" sz="2800" dirty="0"/>
              <a:t>setting out detailed descriptions of the system’s functions, services and operational constraints. Defines what should be implemented so may be part of a contract between client and contractor.</a:t>
            </a:r>
          </a:p>
        </p:txBody>
      </p:sp>
    </p:spTree>
    <p:extLst>
      <p:ext uri="{BB962C8B-B14F-4D97-AF65-F5344CB8AC3E}">
        <p14:creationId xmlns:p14="http://schemas.microsoft.com/office/powerpoint/2010/main" val="540055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User and system requirements</a:t>
            </a:r>
            <a:r>
              <a:rPr lang="en-GB" b="1" dirty="0"/>
              <a:t> 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710" y="1600200"/>
            <a:ext cx="6919290" cy="498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97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Software </a:t>
            </a:r>
            <a:r>
              <a:rPr lang="en-US" sz="2800" dirty="0"/>
              <a:t>Requirements by Karl E </a:t>
            </a:r>
            <a:r>
              <a:rPr lang="en-US" sz="2800" dirty="0" err="1"/>
              <a:t>Weigers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6434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b="1" dirty="0"/>
              <a:t>Functional requirements and  non Functional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351338"/>
          </a:xfrm>
        </p:spPr>
        <p:txBody>
          <a:bodyPr>
            <a:noAutofit/>
          </a:bodyPr>
          <a:lstStyle/>
          <a:p>
            <a:r>
              <a:rPr lang="en-US" sz="2400" b="1" dirty="0"/>
              <a:t>Functional requirements </a:t>
            </a:r>
          </a:p>
          <a:p>
            <a:pPr lvl="1"/>
            <a:r>
              <a:rPr lang="en-US" sz="2000" dirty="0"/>
              <a:t>specify the behaviors the product will exhibit under specific conditions. </a:t>
            </a:r>
          </a:p>
          <a:p>
            <a:pPr lvl="1"/>
            <a:r>
              <a:rPr lang="en-US" sz="2000" dirty="0"/>
              <a:t>They describe </a:t>
            </a:r>
            <a:r>
              <a:rPr lang="en-US" sz="2000" i="1" dirty="0"/>
              <a:t>what </a:t>
            </a:r>
            <a:r>
              <a:rPr lang="en-US" sz="2000" dirty="0"/>
              <a:t>the developers must implement to enable users to accomplish their tasks (user requirements), thereby satisfying the business requirements.</a:t>
            </a:r>
          </a:p>
          <a:p>
            <a:pPr lvl="1"/>
            <a:r>
              <a:rPr lang="en-US" sz="2000" dirty="0"/>
              <a:t>Functional requirements often are written in the form of the traditional “shall” statements: </a:t>
            </a:r>
          </a:p>
          <a:p>
            <a:pPr lvl="1"/>
            <a:r>
              <a:rPr lang="en-US" sz="2000" dirty="0"/>
              <a:t>“The Passenger shall be able to print boarding passes for all flight segments for which he has checked in” </a:t>
            </a:r>
          </a:p>
          <a:p>
            <a:r>
              <a:rPr lang="en-US" sz="2400" b="1" dirty="0"/>
              <a:t>Nonfunctional requirement	</a:t>
            </a:r>
          </a:p>
          <a:p>
            <a:pPr lvl="1"/>
            <a:r>
              <a:rPr lang="en-US" sz="2000" dirty="0"/>
              <a:t>A description of a property or characteristic that a system must exhibit or a constraint that it must respect.	</a:t>
            </a:r>
          </a:p>
          <a:p>
            <a:pPr lvl="1"/>
            <a:r>
              <a:rPr lang="en-US" sz="2000" dirty="0"/>
              <a:t>Constraint is a restriction that is imposed on the choices available to the developer for the design and construction of a product.	</a:t>
            </a:r>
          </a:p>
          <a:p>
            <a:pPr lvl="1"/>
            <a:endParaRPr lang="en-US" sz="2000" dirty="0"/>
          </a:p>
          <a:p>
            <a:pPr marL="342900" lvl="1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967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62" y="198437"/>
            <a:ext cx="7886700" cy="1325563"/>
          </a:xfrm>
        </p:spPr>
        <p:txBody>
          <a:bodyPr/>
          <a:lstStyle/>
          <a:p>
            <a:r>
              <a:rPr lang="en-US" b="1" dirty="0"/>
              <a:t>Feature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351338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A </a:t>
            </a:r>
            <a:r>
              <a:rPr lang="en-US" sz="2800" i="1" dirty="0"/>
              <a:t>feature </a:t>
            </a:r>
            <a:r>
              <a:rPr lang="en-US" sz="2800" dirty="0"/>
              <a:t>consists of one or more logically related system capabilities that provide value to a user and are described by a set of functional requirements. </a:t>
            </a:r>
          </a:p>
          <a:p>
            <a:pPr algn="just"/>
            <a:r>
              <a:rPr lang="en-US" sz="2800" dirty="0"/>
              <a:t>Web browser bookmarks, spelling checkers, automatic virus signature updating in an anti-malware product are examples of features </a:t>
            </a:r>
          </a:p>
          <a:p>
            <a:pPr algn="just"/>
            <a:r>
              <a:rPr lang="en-US" sz="2800" dirty="0"/>
              <a:t>A feature can encompass multiple user requirements, each of which implies that certain functional requirements must be implemented to allow the user to perform the task described by each user requirement.</a:t>
            </a:r>
          </a:p>
        </p:txBody>
      </p:sp>
    </p:spTree>
    <p:extLst>
      <p:ext uri="{BB962C8B-B14F-4D97-AF65-F5344CB8AC3E}">
        <p14:creationId xmlns:p14="http://schemas.microsoft.com/office/powerpoint/2010/main" val="76542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0844"/>
            <a:ext cx="9048750" cy="1325563"/>
          </a:xfrm>
        </p:spPr>
        <p:txBody>
          <a:bodyPr>
            <a:normAutofit/>
          </a:bodyPr>
          <a:lstStyle/>
          <a:p>
            <a:r>
              <a:rPr lang="en-US" sz="2000" b="1" dirty="0"/>
              <a:t>Relationships among features, user requirements, and functional requirements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682294"/>
            <a:ext cx="7407724" cy="594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21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-152400"/>
            <a:ext cx="7886700" cy="1325563"/>
          </a:xfrm>
          <a:noFill/>
          <a:ln/>
        </p:spPr>
        <p:txBody>
          <a:bodyPr/>
          <a:lstStyle/>
          <a:p>
            <a:r>
              <a:rPr lang="en-GB" b="1" dirty="0"/>
              <a:t>Users of requirements documents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066800"/>
            <a:ext cx="7886700" cy="4351338"/>
          </a:xfrm>
          <a:noFill/>
          <a:ln/>
        </p:spPr>
        <p:txBody>
          <a:bodyPr>
            <a:noAutofit/>
          </a:bodyPr>
          <a:lstStyle/>
          <a:p>
            <a:r>
              <a:rPr lang="en-GB" sz="2800" dirty="0"/>
              <a:t>System customers</a:t>
            </a:r>
          </a:p>
          <a:p>
            <a:pPr lvl="1"/>
            <a:r>
              <a:rPr lang="en-GB" sz="2400" dirty="0"/>
              <a:t>specify the requirements and read them to check they meet their needs</a:t>
            </a:r>
          </a:p>
          <a:p>
            <a:r>
              <a:rPr lang="en-GB" sz="2800" dirty="0"/>
              <a:t>Project managers</a:t>
            </a:r>
          </a:p>
          <a:p>
            <a:pPr lvl="1"/>
            <a:r>
              <a:rPr lang="en-GB" sz="2400" dirty="0"/>
              <a:t>Use the requirements document to plan a bid for system and to plan the system development process</a:t>
            </a:r>
          </a:p>
          <a:p>
            <a:r>
              <a:rPr lang="en-GB" sz="2800" dirty="0"/>
              <a:t>System engineers</a:t>
            </a:r>
          </a:p>
          <a:p>
            <a:pPr lvl="1"/>
            <a:r>
              <a:rPr lang="en-GB" sz="2400" dirty="0"/>
              <a:t>Use the requirements to understand the system being developed</a:t>
            </a:r>
          </a:p>
          <a:p>
            <a:r>
              <a:rPr lang="en-GB" sz="2800" dirty="0"/>
              <a:t>System test engineers</a:t>
            </a:r>
          </a:p>
          <a:p>
            <a:pPr lvl="1"/>
            <a:r>
              <a:rPr lang="en-GB" sz="2400" dirty="0"/>
              <a:t>Use the requirements to develop validation tests for the system</a:t>
            </a:r>
          </a:p>
          <a:p>
            <a:r>
              <a:rPr lang="en-GB" sz="2800" dirty="0"/>
              <a:t>System maintenance engineers</a:t>
            </a:r>
          </a:p>
          <a:p>
            <a:pPr lvl="1"/>
            <a:r>
              <a:rPr lang="en-GB" sz="2400" dirty="0"/>
              <a:t>Use the requirements to help understand the system</a:t>
            </a:r>
          </a:p>
        </p:txBody>
      </p:sp>
    </p:spTree>
    <p:extLst>
      <p:ext uri="{BB962C8B-B14F-4D97-AF65-F5344CB8AC3E}">
        <p14:creationId xmlns:p14="http://schemas.microsoft.com/office/powerpoint/2010/main" val="71925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Sign-Off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886700" cy="3432175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Reaching agreement on the requirements for the product to be built is at the core of the customer-developer partnership</a:t>
            </a:r>
          </a:p>
          <a:p>
            <a:pPr algn="just"/>
            <a:r>
              <a:rPr lang="en-US" sz="2800" dirty="0"/>
              <a:t>Many organizations use the concept of signing off on the requirements document as the mark of customer approval of those requirements</a:t>
            </a:r>
          </a:p>
          <a:p>
            <a:pPr algn="just"/>
            <a:r>
              <a:rPr lang="en-US" sz="2800" dirty="0"/>
              <a:t>Sign-off ritual is the concept of establishing a </a:t>
            </a:r>
            <a:r>
              <a:rPr lang="en-US" sz="2800" i="1" dirty="0"/>
              <a:t>baseline</a:t>
            </a:r>
            <a:r>
              <a:rPr lang="en-US" sz="2800" dirty="0"/>
              <a:t> of the requirements agreement</a:t>
            </a:r>
          </a:p>
        </p:txBody>
      </p:sp>
    </p:spTree>
    <p:extLst>
      <p:ext uri="{BB962C8B-B14F-4D97-AF65-F5344CB8AC3E}">
        <p14:creationId xmlns:p14="http://schemas.microsoft.com/office/powerpoint/2010/main" val="269058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GB" altLang="en-US" sz="2800" b="1" dirty="0"/>
              <a:t>Factors influencing requirements</a:t>
            </a:r>
            <a:endParaRPr lang="en-US" altLang="en-US" sz="2800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r>
              <a:rPr lang="en-GB" altLang="en-US" sz="2200" b="1" dirty="0"/>
              <a:t>The personal goals of individuals within an organisation</a:t>
            </a:r>
          </a:p>
          <a:p>
            <a:pPr lvl="1"/>
            <a:r>
              <a:rPr lang="en-GB" altLang="en-US" sz="2200" dirty="0"/>
              <a:t>Each group of stakeholders have </a:t>
            </a:r>
            <a:r>
              <a:rPr lang="en-GB" altLang="en-US" sz="2200" b="1" dirty="0"/>
              <a:t>different goals</a:t>
            </a:r>
            <a:r>
              <a:rPr lang="en-GB" altLang="en-US" sz="2200" dirty="0"/>
              <a:t>. They will try to influence the requirements so that their goals are met, without necessarily taking the goals of the other stakeholders into account</a:t>
            </a:r>
          </a:p>
          <a:p>
            <a:r>
              <a:rPr lang="en-GB" altLang="en-US" sz="2200" b="1" dirty="0"/>
              <a:t>Personality and status of stakeholders</a:t>
            </a:r>
          </a:p>
          <a:p>
            <a:pPr lvl="1"/>
            <a:r>
              <a:rPr lang="en-GB" altLang="en-US" sz="2200" dirty="0"/>
              <a:t>If the end user has managerial support then their requirements will probably be accepted</a:t>
            </a:r>
          </a:p>
          <a:p>
            <a:pPr lvl="1"/>
            <a:r>
              <a:rPr lang="en-GB" altLang="en-US" sz="2200" dirty="0"/>
              <a:t>If the end user has an </a:t>
            </a:r>
            <a:r>
              <a:rPr lang="en-GB" altLang="en-US" sz="2200" b="1" dirty="0"/>
              <a:t>aggressive personality</a:t>
            </a:r>
            <a:r>
              <a:rPr lang="en-GB" altLang="en-US" sz="2200" dirty="0"/>
              <a:t> , the engineers may agree to accept their requirements simply to get rid of them </a:t>
            </a:r>
          </a:p>
          <a:p>
            <a:r>
              <a:rPr lang="en-GB" altLang="en-US" sz="2200" b="1" dirty="0"/>
              <a:t>The degree of political influence of stakeholders within an organisation</a:t>
            </a:r>
          </a:p>
          <a:p>
            <a:pPr lvl="1"/>
            <a:r>
              <a:rPr lang="en-GB" altLang="en-US" sz="2200" dirty="0"/>
              <a:t>People try to influence system requirements, so that they can maintain or increase their own </a:t>
            </a:r>
            <a:r>
              <a:rPr lang="en-GB" altLang="en-US" sz="2200" b="1" dirty="0"/>
              <a:t>political influence</a:t>
            </a:r>
            <a:r>
              <a:rPr lang="en-GB" altLang="en-US" sz="2200" dirty="0"/>
              <a:t> in the organization.</a:t>
            </a:r>
          </a:p>
          <a:p>
            <a:pPr lvl="1"/>
            <a:r>
              <a:rPr lang="en-GB" altLang="en-US" sz="2200" dirty="0"/>
              <a:t>If a budget information system is planning in a university, both administration and academic departments are likely to propose requirements which give them more power</a:t>
            </a:r>
          </a:p>
        </p:txBody>
      </p:sp>
    </p:spTree>
    <p:extLst>
      <p:ext uri="{BB962C8B-B14F-4D97-AF65-F5344CB8AC3E}">
        <p14:creationId xmlns:p14="http://schemas.microsoft.com/office/powerpoint/2010/main" val="40347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Requirements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Insufficient User Involvement</a:t>
            </a:r>
          </a:p>
          <a:p>
            <a:r>
              <a:rPr lang="en-US" sz="2000" dirty="0"/>
              <a:t>Customers often don't understand why it is so essential to work hard on gathering requirements and assuring their quality</a:t>
            </a:r>
          </a:p>
          <a:p>
            <a:r>
              <a:rPr lang="en-US" sz="2000" dirty="0"/>
              <a:t>Developers might not emphasize user involvement, either because working with users isn't as much fun as writing code or because they think they already know what the users need</a:t>
            </a:r>
          </a:p>
          <a:p>
            <a:r>
              <a:rPr lang="en-US" sz="2000" dirty="0"/>
              <a:t>In some cases, it's difficult to gain access to people who will actually use the product, and user surrogates don't always understand what users really need</a:t>
            </a:r>
          </a:p>
          <a:p>
            <a:r>
              <a:rPr lang="en-US" sz="2000" dirty="0"/>
              <a:t>Insufficient user involvement leads to late-breaking requirements that delay project completion</a:t>
            </a:r>
          </a:p>
        </p:txBody>
      </p:sp>
    </p:spTree>
    <p:extLst>
      <p:ext uri="{BB962C8B-B14F-4D97-AF65-F5344CB8AC3E}">
        <p14:creationId xmlns:p14="http://schemas.microsoft.com/office/powerpoint/2010/main" val="88201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Requirements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Creeping User Requirements</a:t>
            </a:r>
          </a:p>
          <a:p>
            <a:r>
              <a:rPr lang="en-US" dirty="0"/>
              <a:t>As requirements evolve and grow during development, projects often exceed their planned schedules and budgets</a:t>
            </a:r>
          </a:p>
          <a:p>
            <a:r>
              <a:rPr lang="en-US" dirty="0"/>
              <a:t>To manage </a:t>
            </a:r>
            <a:r>
              <a:rPr lang="en-US" b="1" dirty="0"/>
              <a:t>scope creep</a:t>
            </a:r>
            <a:r>
              <a:rPr lang="en-US" dirty="0"/>
              <a:t>, begin with a clear statement of the project's business objectives, strategic vision, scope, limitations, success criteria, and expected product usage. </a:t>
            </a:r>
          </a:p>
          <a:p>
            <a:r>
              <a:rPr lang="en-US" dirty="0"/>
              <a:t>Evaluate all proposed new features or requirements changes against this reference framework</a:t>
            </a:r>
          </a:p>
        </p:txBody>
      </p:sp>
    </p:spTree>
    <p:extLst>
      <p:ext uri="{BB962C8B-B14F-4D97-AF65-F5344CB8AC3E}">
        <p14:creationId xmlns:p14="http://schemas.microsoft.com/office/powerpoint/2010/main" val="234049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Requirements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825625"/>
            <a:ext cx="8362950" cy="3355975"/>
          </a:xfrm>
        </p:spPr>
        <p:txBody>
          <a:bodyPr>
            <a:normAutofit/>
          </a:bodyPr>
          <a:lstStyle/>
          <a:p>
            <a:r>
              <a:rPr lang="en-US" sz="2800" b="1" dirty="0"/>
              <a:t>Ambiguous Requirements</a:t>
            </a:r>
          </a:p>
          <a:p>
            <a:r>
              <a:rPr lang="en-US" sz="2400" dirty="0"/>
              <a:t>a reader can interpret a requirement statement in several ways</a:t>
            </a:r>
          </a:p>
          <a:p>
            <a:r>
              <a:rPr lang="en-US" sz="2400" dirty="0"/>
              <a:t>Ambiguity also results from imprecise and insufficiently detailed requirements that force developers to fill in the blanks.</a:t>
            </a:r>
          </a:p>
          <a:p>
            <a:r>
              <a:rPr lang="en-US" sz="2400" dirty="0"/>
              <a:t>Ambiguous requirements result in wasted time when developers implement a solution for the wrong problem. </a:t>
            </a:r>
          </a:p>
          <a:p>
            <a:r>
              <a:rPr lang="en-US" sz="2400" dirty="0"/>
              <a:t>Testers who expect the product to behave differently from what the developers intended waste time resolving the differences.</a:t>
            </a:r>
            <a:endParaRPr lang="en-US" sz="2400" b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272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510"/>
            <a:ext cx="7886700" cy="1325563"/>
          </a:xfrm>
        </p:spPr>
        <p:txBody>
          <a:bodyPr/>
          <a:lstStyle/>
          <a:p>
            <a:r>
              <a:rPr lang="en-US" b="1" dirty="0"/>
              <a:t>Requirements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b="1" dirty="0"/>
              <a:t>Minimal Specification</a:t>
            </a:r>
          </a:p>
          <a:p>
            <a:r>
              <a:rPr lang="en-US" sz="2400" dirty="0"/>
              <a:t>Sometimes marketing staff or managers are tempted to create a limited specification</a:t>
            </a:r>
          </a:p>
          <a:p>
            <a:r>
              <a:rPr lang="en-US" sz="2400" dirty="0"/>
              <a:t>They expect the developers to expand the spec while the project progresses</a:t>
            </a:r>
          </a:p>
          <a:p>
            <a:r>
              <a:rPr lang="en-US" sz="2400" dirty="0"/>
              <a:t>This might work for a tightly integrated team that's building a small system</a:t>
            </a:r>
          </a:p>
          <a:p>
            <a:r>
              <a:rPr lang="en-US" sz="2400" dirty="0"/>
              <a:t>In most cases, though, it frustrates the developers and disappoints the customers  </a:t>
            </a:r>
          </a:p>
        </p:txBody>
      </p:sp>
    </p:spTree>
    <p:extLst>
      <p:ext uri="{BB962C8B-B14F-4D97-AF65-F5344CB8AC3E}">
        <p14:creationId xmlns:p14="http://schemas.microsoft.com/office/powerpoint/2010/main" val="230459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228600"/>
            <a:ext cx="7772400" cy="1143000"/>
          </a:xfrm>
        </p:spPr>
        <p:txBody>
          <a:bodyPr/>
          <a:lstStyle/>
          <a:p>
            <a:r>
              <a:rPr lang="en-GB" b="1" dirty="0"/>
              <a:t>What is a requirement?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772400" cy="4114800"/>
          </a:xfrm>
        </p:spPr>
        <p:txBody>
          <a:bodyPr>
            <a:noAutofit/>
          </a:bodyPr>
          <a:lstStyle/>
          <a:p>
            <a:pPr marL="457200" lvl="1" indent="-457200" algn="just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2800" dirty="0"/>
              <a:t>A statement of a system service or constraint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800" dirty="0"/>
              <a:t>It may range from a high-level </a:t>
            </a:r>
            <a:r>
              <a:rPr lang="en-GB" sz="2800" b="1" dirty="0"/>
              <a:t>abstract statement</a:t>
            </a:r>
            <a:r>
              <a:rPr lang="en-GB" sz="2800" dirty="0"/>
              <a:t> of a service or of a system constraint to a </a:t>
            </a:r>
            <a:r>
              <a:rPr lang="en-GB" sz="2800" b="1" dirty="0"/>
              <a:t>detailed mathematical functional specification</a:t>
            </a:r>
            <a:r>
              <a:rPr lang="en-GB" sz="2800" dirty="0"/>
              <a:t>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800" dirty="0"/>
              <a:t>Requirements may serve a dual function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800" dirty="0"/>
              <a:t>May be the basis for a bid for a contract - therefore must be open to interpretation;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800" dirty="0"/>
              <a:t>May be the basis for the contract itself - therefore must be defined in detail;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GB" sz="2800" dirty="0"/>
              <a:t>Both these statements may be called requirements.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680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Requirements Engineering?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sz="2800" dirty="0"/>
              <a:t>The process of establishing the </a:t>
            </a:r>
            <a:r>
              <a:rPr lang="en-GB" sz="2800" b="1" dirty="0"/>
              <a:t>services</a:t>
            </a:r>
            <a:r>
              <a:rPr lang="en-GB" sz="2800" dirty="0"/>
              <a:t> that the customer requires from a system and the </a:t>
            </a:r>
            <a:r>
              <a:rPr lang="en-GB" sz="2800" b="1" dirty="0"/>
              <a:t>constraints</a:t>
            </a:r>
            <a:r>
              <a:rPr lang="en-GB" sz="2800" dirty="0"/>
              <a:t> under which it operates and is developed.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2800" dirty="0"/>
              <a:t>The requirements themselves are the descriptions of the system services and constraints that are generated during the requirements engineering process.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149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is Process?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A process is an organised set of activities which transforms inputs to outputs</a:t>
            </a:r>
          </a:p>
          <a:p>
            <a:r>
              <a:rPr lang="en-GB" altLang="en-US"/>
              <a:t>Process descriptions encapsulate </a:t>
            </a:r>
            <a:r>
              <a:rPr lang="en-GB" altLang="en-US" b="1"/>
              <a:t>knowledge</a:t>
            </a:r>
            <a:r>
              <a:rPr lang="en-GB" altLang="en-US"/>
              <a:t> and allow it to be </a:t>
            </a:r>
            <a:r>
              <a:rPr lang="en-GB" altLang="en-US" b="1"/>
              <a:t>reused</a:t>
            </a:r>
          </a:p>
          <a:p>
            <a:r>
              <a:rPr lang="en-GB" altLang="en-US"/>
              <a:t>Examples of process descriptions</a:t>
            </a:r>
          </a:p>
          <a:p>
            <a:pPr lvl="1"/>
            <a:r>
              <a:rPr lang="en-GB" altLang="en-US"/>
              <a:t>Cookery book</a:t>
            </a:r>
          </a:p>
          <a:p>
            <a:pPr lvl="1"/>
            <a:r>
              <a:rPr lang="en-GB" altLang="en-US"/>
              <a:t>Procedures manual for a bank</a:t>
            </a:r>
          </a:p>
          <a:p>
            <a:pPr lvl="1"/>
            <a:r>
              <a:rPr lang="en-GB" altLang="en-US"/>
              <a:t>Quality manual for software development</a:t>
            </a:r>
          </a:p>
        </p:txBody>
      </p:sp>
    </p:spTree>
    <p:extLst>
      <p:ext uri="{BB962C8B-B14F-4D97-AF65-F5344CB8AC3E}">
        <p14:creationId xmlns:p14="http://schemas.microsoft.com/office/powerpoint/2010/main" val="218316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600" b="1" dirty="0"/>
              <a:t>What is a requirements engineering process?</a:t>
            </a:r>
            <a:br>
              <a:rPr lang="en-GB" altLang="en-US" sz="3600" b="1" dirty="0"/>
            </a:br>
            <a:endParaRPr lang="en-US" altLang="en-US" sz="3200" b="1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pPr algn="just" eaLnBrk="1" hangingPunct="1"/>
            <a:r>
              <a:rPr lang="en-GB" altLang="en-US" sz="2400" dirty="0"/>
              <a:t>The structured set of activities involved in developing system requirements</a:t>
            </a:r>
          </a:p>
          <a:p>
            <a:pPr eaLnBrk="1" hangingPunct="1"/>
            <a:r>
              <a:rPr lang="en-GB" altLang="en-US" sz="2400" dirty="0"/>
              <a:t>Process activities include </a:t>
            </a:r>
            <a:r>
              <a:rPr lang="en-GB" altLang="en-US" sz="2400" b="1" dirty="0"/>
              <a:t>requirements elicitation</a:t>
            </a:r>
            <a:r>
              <a:rPr lang="en-GB" altLang="en-US" sz="2400" dirty="0"/>
              <a:t>, </a:t>
            </a:r>
            <a:r>
              <a:rPr lang="en-GB" altLang="en-US" sz="2400" b="1" dirty="0"/>
              <a:t>requirements analysis and negotiation</a:t>
            </a:r>
            <a:r>
              <a:rPr lang="en-GB" altLang="en-US" sz="2400" dirty="0"/>
              <a:t>, </a:t>
            </a:r>
            <a:r>
              <a:rPr lang="en-GB" altLang="en-US" sz="2400" b="1" dirty="0"/>
              <a:t>requirements specification</a:t>
            </a:r>
            <a:r>
              <a:rPr lang="en-GB" altLang="en-US" sz="2400" dirty="0"/>
              <a:t>, </a:t>
            </a:r>
            <a:r>
              <a:rPr lang="en-GB" altLang="en-US" sz="2400" b="1" dirty="0"/>
              <a:t>requirements validation and requirement management</a:t>
            </a:r>
          </a:p>
          <a:p>
            <a:pPr eaLnBrk="1" hangingPunct="1"/>
            <a:r>
              <a:rPr lang="en-GB" altLang="en-US" sz="2400" dirty="0"/>
              <a:t>A complete process description should include</a:t>
            </a:r>
          </a:p>
          <a:p>
            <a:pPr lvl="1" eaLnBrk="1" hangingPunct="1"/>
            <a:r>
              <a:rPr lang="en-GB" altLang="en-US" sz="2400" dirty="0"/>
              <a:t>what activities are carried out, </a:t>
            </a:r>
          </a:p>
          <a:p>
            <a:pPr lvl="1" eaLnBrk="1" hangingPunct="1"/>
            <a:r>
              <a:rPr lang="en-GB" altLang="en-US" sz="2400" dirty="0"/>
              <a:t>the structuring or scheduling of these activities, </a:t>
            </a:r>
          </a:p>
          <a:p>
            <a:pPr lvl="1" eaLnBrk="1" hangingPunct="1"/>
            <a:r>
              <a:rPr lang="en-GB" altLang="en-US" sz="2400" dirty="0"/>
              <a:t>who is responsible for each activity, </a:t>
            </a:r>
          </a:p>
          <a:p>
            <a:pPr lvl="1" eaLnBrk="1" hangingPunct="1"/>
            <a:r>
              <a:rPr lang="en-GB" altLang="en-US" sz="2400" dirty="0"/>
              <a:t>the inputs and outputs to/ from the activity and </a:t>
            </a:r>
          </a:p>
          <a:p>
            <a:pPr lvl="1" eaLnBrk="1" hangingPunct="1"/>
            <a:r>
              <a:rPr lang="en-GB" altLang="en-US" sz="2400" dirty="0"/>
              <a:t>the tools used to support requirements engineering</a:t>
            </a:r>
            <a:br>
              <a:rPr lang="en-GB" altLang="en-US" sz="2400" dirty="0"/>
            </a:b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777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pPr eaLnBrk="1" hangingPunct="1"/>
            <a:r>
              <a:rPr lang="en-GB" altLang="en-US" sz="2800" b="1" dirty="0"/>
              <a:t>Is there an ideal requirements engineering process?</a:t>
            </a:r>
            <a:br>
              <a:rPr lang="en-GB" altLang="en-US" sz="2800" b="1" dirty="0"/>
            </a:br>
            <a:endParaRPr lang="en-US" altLang="en-US" sz="2800" b="1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 eaLnBrk="1" hangingPunct="1">
              <a:buFontTx/>
              <a:buChar char="•"/>
            </a:pPr>
            <a:r>
              <a:rPr lang="en-GB" altLang="en-US" sz="2400" dirty="0"/>
              <a:t>No - processes must be tailored to organisational needs</a:t>
            </a:r>
          </a:p>
          <a:p>
            <a:pPr marL="342900" lvl="1" indent="-342900" algn="just" eaLnBrk="1" hangingPunct="1">
              <a:buFontTx/>
              <a:buChar char="•"/>
            </a:pPr>
            <a:r>
              <a:rPr lang="en-GB" altLang="en-US" sz="2400" dirty="0"/>
              <a:t>Each organization </a:t>
            </a:r>
            <a:r>
              <a:rPr lang="en-GB" altLang="en-US" sz="2400" b="1" dirty="0"/>
              <a:t>tailored the process</a:t>
            </a:r>
            <a:r>
              <a:rPr lang="en-GB" altLang="en-US" sz="2400" dirty="0"/>
              <a:t> according to the </a:t>
            </a:r>
            <a:r>
              <a:rPr lang="en-GB" altLang="en-US" sz="2400" b="1" dirty="0"/>
              <a:t>type of systems</a:t>
            </a:r>
            <a:r>
              <a:rPr lang="en-GB" altLang="en-US" sz="2400" dirty="0"/>
              <a:t> it develops, its </a:t>
            </a:r>
            <a:r>
              <a:rPr lang="en-GB" altLang="en-US" sz="2400" b="1" dirty="0"/>
              <a:t>organizational culture</a:t>
            </a:r>
            <a:r>
              <a:rPr lang="en-GB" altLang="en-US" sz="2400" dirty="0"/>
              <a:t> and the </a:t>
            </a:r>
            <a:r>
              <a:rPr lang="en-GB" altLang="en-US" sz="2400" b="1" dirty="0"/>
              <a:t>level of experience</a:t>
            </a:r>
            <a:r>
              <a:rPr lang="en-GB" altLang="en-US" sz="2400" dirty="0"/>
              <a:t> and </a:t>
            </a:r>
            <a:r>
              <a:rPr lang="en-GB" altLang="en-US" sz="2400" b="1" dirty="0"/>
              <a:t>ability of the people</a:t>
            </a:r>
            <a:r>
              <a:rPr lang="en-GB" altLang="en-US" sz="2400" dirty="0"/>
              <a:t> involved in requirements engineering.</a:t>
            </a:r>
          </a:p>
          <a:p>
            <a:pPr marL="342900" lvl="1" indent="-342900" algn="just" eaLnBrk="1" hangingPunct="1">
              <a:buFontTx/>
              <a:buChar char="•"/>
            </a:pPr>
            <a:r>
              <a:rPr lang="en-GB" altLang="en-US" sz="2400" dirty="0"/>
              <a:t>To define a good requirements engineering process, organizations need to involve the people who are actually part of requirement engineering.</a:t>
            </a:r>
          </a:p>
          <a:p>
            <a:pPr algn="just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546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dirty="0"/>
              <a:t>How much does requirements engineering cost?</a:t>
            </a:r>
            <a:br>
              <a:rPr lang="en-GB" altLang="en-US" sz="2800" b="1" dirty="0"/>
            </a:br>
            <a:endParaRPr lang="en-US" altLang="en-US" sz="2800" b="1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4525962"/>
          </a:xfrm>
        </p:spPr>
        <p:txBody>
          <a:bodyPr/>
          <a:lstStyle/>
          <a:p>
            <a:pPr marL="342900" lvl="1" indent="-342900" algn="just" eaLnBrk="1" hangingPunct="1">
              <a:buFontTx/>
              <a:buChar char="•"/>
            </a:pPr>
            <a:r>
              <a:rPr lang="en-GB" altLang="en-US"/>
              <a:t>About 15% of system development costs</a:t>
            </a:r>
          </a:p>
          <a:p>
            <a:pPr marL="342900" lvl="1" indent="-342900" algn="just" eaLnBrk="1" hangingPunct="1">
              <a:buFontTx/>
              <a:buChar char="•"/>
            </a:pPr>
            <a:r>
              <a:rPr lang="en-GB" altLang="en-US"/>
              <a:t>The requirement engineering cost depends on the </a:t>
            </a:r>
            <a:r>
              <a:rPr lang="en-GB" altLang="en-US" b="1"/>
              <a:t>type</a:t>
            </a:r>
            <a:r>
              <a:rPr lang="en-GB" altLang="en-US"/>
              <a:t> and </a:t>
            </a:r>
            <a:r>
              <a:rPr lang="en-GB" altLang="en-US" b="1"/>
              <a:t>size</a:t>
            </a:r>
            <a:r>
              <a:rPr lang="en-GB" altLang="en-US"/>
              <a:t> of the system being developed</a:t>
            </a:r>
          </a:p>
          <a:p>
            <a:pPr marL="342900" lvl="1" indent="-342900" algn="just" eaLnBrk="1" hangingPunct="1">
              <a:buFontTx/>
              <a:buChar char="•"/>
            </a:pPr>
            <a:r>
              <a:rPr lang="en-GB" altLang="en-US"/>
              <a:t>In some cases, the system requirements are not developed in detail; in others a formal specification may be produced.</a:t>
            </a:r>
          </a:p>
          <a:p>
            <a:pPr marL="0" indent="0" algn="just" eaLnBrk="1" hangingPunct="1">
              <a:buFontTx/>
              <a:buNone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34297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Relative cost to correct a requirement defect in different phases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0137" y="2153444"/>
            <a:ext cx="694372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405771"/>
      </p:ext>
    </p:extLst>
  </p:cSld>
  <p:clrMapOvr>
    <a:masterClrMapping/>
  </p:clrMapOvr>
</p:sld>
</file>

<file path=ppt/theme/theme1.xml><?xml version="1.0" encoding="utf-8"?>
<a:theme xmlns:a="http://schemas.openxmlformats.org/drawingml/2006/main" name="Kajko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Kajko" id="{543EB591-6365-4DA8-A5A5-A5CA6944581B}" vid="{B0E0048D-38FB-4BC7-85DF-E6B1C821F678}"/>
    </a:ext>
  </a:extLst>
</a:theme>
</file>

<file path=ppt/theme/theme10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in halsduk">
  <a:themeElements>
    <a:clrScheme name="Min halsduk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Min halsdu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in halsduk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 halsduk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Min halsduk">
  <a:themeElements>
    <a:clrScheme name="Min halsduk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Min halsdu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in halsduk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 halsduk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Min halsduk">
  <a:themeElements>
    <a:clrScheme name="Min halsduk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Min halsdu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in halsduk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 halsduk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eme mir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Theme mir" id="{48C1A78B-EDE2-4A2D-924B-AC95E6D066A2}" vid="{A49DAA6B-68BA-4F52-A6EF-37BF286FBD30}"/>
    </a:ext>
  </a:extLst>
</a:theme>
</file>

<file path=ppt/theme/theme6.xml><?xml version="1.0" encoding="utf-8"?>
<a:theme xmlns:a="http://schemas.openxmlformats.org/drawingml/2006/main" name="3_Min halsduk">
  <a:themeElements>
    <a:clrScheme name="Min halsduk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Min halsdu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in halsduk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 halsduk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 halsduk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Kajko</Template>
  <TotalTime>5928</TotalTime>
  <Words>1781</Words>
  <Application>Microsoft Office PowerPoint</Application>
  <PresentationFormat>On-screen Show (4:3)</PresentationFormat>
  <Paragraphs>149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Kajko</vt:lpstr>
      <vt:lpstr>Min halsduk</vt:lpstr>
      <vt:lpstr>1_Min halsduk</vt:lpstr>
      <vt:lpstr>2_Min halsduk</vt:lpstr>
      <vt:lpstr>Theme mir</vt:lpstr>
      <vt:lpstr>3_Min halsduk</vt:lpstr>
      <vt:lpstr>Office Theme</vt:lpstr>
      <vt:lpstr>1_Office Theme</vt:lpstr>
      <vt:lpstr>2_Office Theme</vt:lpstr>
      <vt:lpstr>3_Office Theme</vt:lpstr>
      <vt:lpstr>Software Requirement Engineering</vt:lpstr>
      <vt:lpstr>Books</vt:lpstr>
      <vt:lpstr>What is a requirement?</vt:lpstr>
      <vt:lpstr>What is Requirements Engineering?</vt:lpstr>
      <vt:lpstr>What is Process?</vt:lpstr>
      <vt:lpstr>What is a requirements engineering process? </vt:lpstr>
      <vt:lpstr>Is there an ideal requirements engineering process? </vt:lpstr>
      <vt:lpstr>How much does requirements engineering cost? </vt:lpstr>
      <vt:lpstr>Relative cost to correct a requirement defect in different phases</vt:lpstr>
      <vt:lpstr>What happens when the requirements are wrong? </vt:lpstr>
      <vt:lpstr>What is a requirements document? </vt:lpstr>
      <vt:lpstr>What is the relationship between requirements and design? </vt:lpstr>
      <vt:lpstr>Reasons why requirement engineering and design are interlaced activities? </vt:lpstr>
      <vt:lpstr>What are system stakeholders? </vt:lpstr>
      <vt:lpstr>Who is the Customer?</vt:lpstr>
      <vt:lpstr>What is Business Requirement </vt:lpstr>
      <vt:lpstr>User Requirements</vt:lpstr>
      <vt:lpstr>System requirements</vt:lpstr>
      <vt:lpstr>User and system requirements </vt:lpstr>
      <vt:lpstr>Functional requirements and  non Functional Requirements</vt:lpstr>
      <vt:lpstr>Feature</vt:lpstr>
      <vt:lpstr>Relationships among features, user requirements, and functional requirements</vt:lpstr>
      <vt:lpstr>Users of requirements documents</vt:lpstr>
      <vt:lpstr>Sign-Off</vt:lpstr>
      <vt:lpstr>Factors influencing requirements</vt:lpstr>
      <vt:lpstr>Requirements risks</vt:lpstr>
      <vt:lpstr>Requirements risks</vt:lpstr>
      <vt:lpstr>Requirements risks</vt:lpstr>
      <vt:lpstr>Requirements risks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 Salman Khan</dc:creator>
  <cp:lastModifiedBy>Qaisra</cp:lastModifiedBy>
  <cp:revision>69</cp:revision>
  <dcterms:created xsi:type="dcterms:W3CDTF">2006-08-16T00:00:00Z</dcterms:created>
  <dcterms:modified xsi:type="dcterms:W3CDTF">2018-09-18T05:48:48Z</dcterms:modified>
</cp:coreProperties>
</file>