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257" r:id="rId3"/>
    <p:sldId id="259" r:id="rId4"/>
    <p:sldId id="260" r:id="rId5"/>
    <p:sldId id="293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309" r:id="rId15"/>
    <p:sldId id="269" r:id="rId16"/>
    <p:sldId id="270" r:id="rId17"/>
    <p:sldId id="271" r:id="rId18"/>
    <p:sldId id="272" r:id="rId19"/>
    <p:sldId id="273" r:id="rId20"/>
    <p:sldId id="274" r:id="rId21"/>
    <p:sldId id="289" r:id="rId22"/>
    <p:sldId id="275" r:id="rId23"/>
    <p:sldId id="294" r:id="rId24"/>
    <p:sldId id="295" r:id="rId25"/>
    <p:sldId id="300" r:id="rId26"/>
    <p:sldId id="278" r:id="rId27"/>
    <p:sldId id="279" r:id="rId28"/>
    <p:sldId id="280" r:id="rId29"/>
    <p:sldId id="281" r:id="rId30"/>
    <p:sldId id="282" r:id="rId31"/>
    <p:sldId id="283" r:id="rId32"/>
    <p:sldId id="277" r:id="rId33"/>
    <p:sldId id="284" r:id="rId34"/>
    <p:sldId id="285" r:id="rId35"/>
    <p:sldId id="296" r:id="rId36"/>
    <p:sldId id="286" r:id="rId37"/>
    <p:sldId id="297" r:id="rId38"/>
    <p:sldId id="287" r:id="rId39"/>
    <p:sldId id="288" r:id="rId40"/>
    <p:sldId id="298" r:id="rId41"/>
    <p:sldId id="299" r:id="rId42"/>
    <p:sldId id="290" r:id="rId43"/>
    <p:sldId id="291" r:id="rId44"/>
    <p:sldId id="301" r:id="rId45"/>
    <p:sldId id="292" r:id="rId46"/>
    <p:sldId id="302" r:id="rId47"/>
    <p:sldId id="303" r:id="rId48"/>
    <p:sldId id="304" r:id="rId49"/>
    <p:sldId id="306" r:id="rId50"/>
    <p:sldId id="308" r:id="rId51"/>
    <p:sldId id="258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3146A3-E63A-404F-BDCD-7B5508DB343D}" type="doc">
      <dgm:prSet loTypeId="urn:microsoft.com/office/officeart/2005/8/layout/hList3" loCatId="list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1AE3EDA2-9BDB-460E-AD46-73A6F10E4236}">
      <dgm:prSet phldrT="[Text]"/>
      <dgm:spPr/>
      <dgm:t>
        <a:bodyPr/>
        <a:lstStyle/>
        <a:p>
          <a:r>
            <a:rPr lang="en-US" dirty="0" smtClean="0"/>
            <a:t>RISKS</a:t>
          </a:r>
          <a:endParaRPr lang="en-US" dirty="0"/>
        </a:p>
      </dgm:t>
    </dgm:pt>
    <dgm:pt modelId="{6D4E997F-765A-492A-A594-BAC6AA4A684D}" type="parTrans" cxnId="{3B1D9ED1-08F6-4907-8B22-9DDC8B10F274}">
      <dgm:prSet/>
      <dgm:spPr/>
      <dgm:t>
        <a:bodyPr/>
        <a:lstStyle/>
        <a:p>
          <a:endParaRPr lang="en-US"/>
        </a:p>
      </dgm:t>
    </dgm:pt>
    <dgm:pt modelId="{6F157BFD-C06E-4338-A925-5B7C5AB9E53A}" type="sibTrans" cxnId="{3B1D9ED1-08F6-4907-8B22-9DDC8B10F274}">
      <dgm:prSet/>
      <dgm:spPr/>
      <dgm:t>
        <a:bodyPr/>
        <a:lstStyle/>
        <a:p>
          <a:endParaRPr lang="en-US"/>
        </a:p>
      </dgm:t>
    </dgm:pt>
    <dgm:pt modelId="{9BA2B4A4-EC1C-41FD-A441-1C4B69470872}">
      <dgm:prSet phldrT="[Text]"/>
      <dgm:spPr/>
      <dgm:t>
        <a:bodyPr/>
        <a:lstStyle/>
        <a:p>
          <a:r>
            <a:rPr lang="en-US" dirty="0" smtClean="0"/>
            <a:t>Project Risks</a:t>
          </a:r>
          <a:endParaRPr lang="en-US" dirty="0"/>
        </a:p>
      </dgm:t>
    </dgm:pt>
    <dgm:pt modelId="{8CD84FAE-822F-45B2-AE0B-33DCA4592CE4}" type="parTrans" cxnId="{09887B55-DF03-422A-9F29-CD8A3C19FA1B}">
      <dgm:prSet/>
      <dgm:spPr/>
      <dgm:t>
        <a:bodyPr/>
        <a:lstStyle/>
        <a:p>
          <a:endParaRPr lang="en-US"/>
        </a:p>
      </dgm:t>
    </dgm:pt>
    <dgm:pt modelId="{D0698D7F-A1D6-4C11-9078-DE45B7C105F9}" type="sibTrans" cxnId="{09887B55-DF03-422A-9F29-CD8A3C19FA1B}">
      <dgm:prSet/>
      <dgm:spPr/>
      <dgm:t>
        <a:bodyPr/>
        <a:lstStyle/>
        <a:p>
          <a:endParaRPr lang="en-US"/>
        </a:p>
      </dgm:t>
    </dgm:pt>
    <dgm:pt modelId="{0EBD492D-7F62-48B3-88DF-9427C28D0FD3}">
      <dgm:prSet phldrT="[Text]"/>
      <dgm:spPr/>
      <dgm:t>
        <a:bodyPr/>
        <a:lstStyle/>
        <a:p>
          <a:r>
            <a:rPr lang="en-US" dirty="0" smtClean="0"/>
            <a:t>Business Risk</a:t>
          </a:r>
          <a:endParaRPr lang="en-US" dirty="0"/>
        </a:p>
      </dgm:t>
    </dgm:pt>
    <dgm:pt modelId="{1386AA32-E504-48C7-B618-58E3D266AD48}" type="parTrans" cxnId="{4E10FC61-EFDC-4B43-8367-D2C9D45C64AB}">
      <dgm:prSet/>
      <dgm:spPr/>
      <dgm:t>
        <a:bodyPr/>
        <a:lstStyle/>
        <a:p>
          <a:endParaRPr lang="en-US"/>
        </a:p>
      </dgm:t>
    </dgm:pt>
    <dgm:pt modelId="{F9083C01-C139-45BF-B2CC-69D275069DDD}" type="sibTrans" cxnId="{4E10FC61-EFDC-4B43-8367-D2C9D45C64AB}">
      <dgm:prSet/>
      <dgm:spPr/>
      <dgm:t>
        <a:bodyPr/>
        <a:lstStyle/>
        <a:p>
          <a:endParaRPr lang="en-US"/>
        </a:p>
      </dgm:t>
    </dgm:pt>
    <dgm:pt modelId="{BAD31A46-4635-47EE-9BEC-90B46E5E08EC}" type="pres">
      <dgm:prSet presAssocID="{E73146A3-E63A-404F-BDCD-7B5508DB343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891C4D-2D61-49D4-B89F-B1981BE5AA0B}" type="pres">
      <dgm:prSet presAssocID="{1AE3EDA2-9BDB-460E-AD46-73A6F10E4236}" presName="roof" presStyleLbl="dkBgShp" presStyleIdx="0" presStyleCnt="2" custLinFactNeighborX="-5051" custLinFactNeighborY="0"/>
      <dgm:spPr/>
      <dgm:t>
        <a:bodyPr/>
        <a:lstStyle/>
        <a:p>
          <a:endParaRPr lang="en-US"/>
        </a:p>
      </dgm:t>
    </dgm:pt>
    <dgm:pt modelId="{7622D717-18B9-4BA0-BA76-599241F1DA9E}" type="pres">
      <dgm:prSet presAssocID="{1AE3EDA2-9BDB-460E-AD46-73A6F10E4236}" presName="pillars" presStyleCnt="0"/>
      <dgm:spPr/>
    </dgm:pt>
    <dgm:pt modelId="{33BEB246-5B2A-4AF4-9B3C-5DD016453346}" type="pres">
      <dgm:prSet presAssocID="{1AE3EDA2-9BDB-460E-AD46-73A6F10E4236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956E64-C48B-4D74-AE15-752D560BDB18}" type="pres">
      <dgm:prSet presAssocID="{0EBD492D-7F62-48B3-88DF-9427C28D0FD3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26C0C1-AA67-4710-A9E2-0F1FE6E023A5}" type="pres">
      <dgm:prSet presAssocID="{1AE3EDA2-9BDB-460E-AD46-73A6F10E4236}" presName="base" presStyleLbl="dkBgShp" presStyleIdx="1" presStyleCnt="2"/>
      <dgm:spPr/>
    </dgm:pt>
  </dgm:ptLst>
  <dgm:cxnLst>
    <dgm:cxn modelId="{F6547816-5F35-4474-A734-87CF85EDFFC8}" type="presOf" srcId="{9BA2B4A4-EC1C-41FD-A441-1C4B69470872}" destId="{33BEB246-5B2A-4AF4-9B3C-5DD016453346}" srcOrd="0" destOrd="0" presId="urn:microsoft.com/office/officeart/2005/8/layout/hList3"/>
    <dgm:cxn modelId="{09887B55-DF03-422A-9F29-CD8A3C19FA1B}" srcId="{1AE3EDA2-9BDB-460E-AD46-73A6F10E4236}" destId="{9BA2B4A4-EC1C-41FD-A441-1C4B69470872}" srcOrd="0" destOrd="0" parTransId="{8CD84FAE-822F-45B2-AE0B-33DCA4592CE4}" sibTransId="{D0698D7F-A1D6-4C11-9078-DE45B7C105F9}"/>
    <dgm:cxn modelId="{4E10FC61-EFDC-4B43-8367-D2C9D45C64AB}" srcId="{1AE3EDA2-9BDB-460E-AD46-73A6F10E4236}" destId="{0EBD492D-7F62-48B3-88DF-9427C28D0FD3}" srcOrd="1" destOrd="0" parTransId="{1386AA32-E504-48C7-B618-58E3D266AD48}" sibTransId="{F9083C01-C139-45BF-B2CC-69D275069DDD}"/>
    <dgm:cxn modelId="{B920AE9E-9A53-4591-AA9A-51C3B647B9F2}" type="presOf" srcId="{1AE3EDA2-9BDB-460E-AD46-73A6F10E4236}" destId="{75891C4D-2D61-49D4-B89F-B1981BE5AA0B}" srcOrd="0" destOrd="0" presId="urn:microsoft.com/office/officeart/2005/8/layout/hList3"/>
    <dgm:cxn modelId="{A2E30B20-9954-4074-8DFA-913EE56FFDC6}" type="presOf" srcId="{0EBD492D-7F62-48B3-88DF-9427C28D0FD3}" destId="{29956E64-C48B-4D74-AE15-752D560BDB18}" srcOrd="0" destOrd="0" presId="urn:microsoft.com/office/officeart/2005/8/layout/hList3"/>
    <dgm:cxn modelId="{3B1D9ED1-08F6-4907-8B22-9DDC8B10F274}" srcId="{E73146A3-E63A-404F-BDCD-7B5508DB343D}" destId="{1AE3EDA2-9BDB-460E-AD46-73A6F10E4236}" srcOrd="0" destOrd="0" parTransId="{6D4E997F-765A-492A-A594-BAC6AA4A684D}" sibTransId="{6F157BFD-C06E-4338-A925-5B7C5AB9E53A}"/>
    <dgm:cxn modelId="{5055A77C-E914-4DA9-9C74-D8EA98735BD1}" type="presOf" srcId="{E73146A3-E63A-404F-BDCD-7B5508DB343D}" destId="{BAD31A46-4635-47EE-9BEC-90B46E5E08EC}" srcOrd="0" destOrd="0" presId="urn:microsoft.com/office/officeart/2005/8/layout/hList3"/>
    <dgm:cxn modelId="{E2AE263F-27D5-47DE-B98F-D71EFC2F54DE}" type="presParOf" srcId="{BAD31A46-4635-47EE-9BEC-90B46E5E08EC}" destId="{75891C4D-2D61-49D4-B89F-B1981BE5AA0B}" srcOrd="0" destOrd="0" presId="urn:microsoft.com/office/officeart/2005/8/layout/hList3"/>
    <dgm:cxn modelId="{AF9A0485-9B36-403F-A179-634A6FFDB1A6}" type="presParOf" srcId="{BAD31A46-4635-47EE-9BEC-90B46E5E08EC}" destId="{7622D717-18B9-4BA0-BA76-599241F1DA9E}" srcOrd="1" destOrd="0" presId="urn:microsoft.com/office/officeart/2005/8/layout/hList3"/>
    <dgm:cxn modelId="{64D866D1-0812-4FC7-A283-736E043CA59A}" type="presParOf" srcId="{7622D717-18B9-4BA0-BA76-599241F1DA9E}" destId="{33BEB246-5B2A-4AF4-9B3C-5DD016453346}" srcOrd="0" destOrd="0" presId="urn:microsoft.com/office/officeart/2005/8/layout/hList3"/>
    <dgm:cxn modelId="{4212971A-749A-40F7-B991-EDCAD25E7FD2}" type="presParOf" srcId="{7622D717-18B9-4BA0-BA76-599241F1DA9E}" destId="{29956E64-C48B-4D74-AE15-752D560BDB18}" srcOrd="1" destOrd="0" presId="urn:microsoft.com/office/officeart/2005/8/layout/hList3"/>
    <dgm:cxn modelId="{5FBCF5D4-1D51-459A-A2E4-2F2C5479B2A2}" type="presParOf" srcId="{BAD31A46-4635-47EE-9BEC-90B46E5E08EC}" destId="{9326C0C1-AA67-4710-A9E2-0F1FE6E023A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91C4D-2D61-49D4-B89F-B1981BE5AA0B}">
      <dsp:nvSpPr>
        <dsp:cNvPr id="0" name=""/>
        <dsp:cNvSpPr/>
      </dsp:nvSpPr>
      <dsp:spPr>
        <a:xfrm>
          <a:off x="0" y="0"/>
          <a:ext cx="7543800" cy="1074420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RISKS</a:t>
          </a:r>
          <a:endParaRPr lang="en-US" sz="4900" kern="1200" dirty="0"/>
        </a:p>
      </dsp:txBody>
      <dsp:txXfrm>
        <a:off x="0" y="0"/>
        <a:ext cx="7543800" cy="1074420"/>
      </dsp:txXfrm>
    </dsp:sp>
    <dsp:sp modelId="{33BEB246-5B2A-4AF4-9B3C-5DD016453346}">
      <dsp:nvSpPr>
        <dsp:cNvPr id="0" name=""/>
        <dsp:cNvSpPr/>
      </dsp:nvSpPr>
      <dsp:spPr>
        <a:xfrm>
          <a:off x="0" y="1074420"/>
          <a:ext cx="3771900" cy="2256282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300" kern="1200" dirty="0" smtClean="0"/>
            <a:t>Project Risks</a:t>
          </a:r>
          <a:endParaRPr lang="en-US" sz="6300" kern="1200" dirty="0"/>
        </a:p>
      </dsp:txBody>
      <dsp:txXfrm>
        <a:off x="0" y="1074420"/>
        <a:ext cx="3771900" cy="2256282"/>
      </dsp:txXfrm>
    </dsp:sp>
    <dsp:sp modelId="{29956E64-C48B-4D74-AE15-752D560BDB18}">
      <dsp:nvSpPr>
        <dsp:cNvPr id="0" name=""/>
        <dsp:cNvSpPr/>
      </dsp:nvSpPr>
      <dsp:spPr>
        <a:xfrm>
          <a:off x="3771900" y="1074420"/>
          <a:ext cx="3771900" cy="2256282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300" kern="1200" dirty="0" smtClean="0"/>
            <a:t>Business Risk</a:t>
          </a:r>
          <a:endParaRPr lang="en-US" sz="6300" kern="1200" dirty="0"/>
        </a:p>
      </dsp:txBody>
      <dsp:txXfrm>
        <a:off x="3771900" y="1074420"/>
        <a:ext cx="3771900" cy="2256282"/>
      </dsp:txXfrm>
    </dsp:sp>
    <dsp:sp modelId="{9326C0C1-AA67-4710-A9E2-0F1FE6E023A5}">
      <dsp:nvSpPr>
        <dsp:cNvPr id="0" name=""/>
        <dsp:cNvSpPr/>
      </dsp:nvSpPr>
      <dsp:spPr>
        <a:xfrm>
          <a:off x="0" y="3330702"/>
          <a:ext cx="7543800" cy="250698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C4009-B99D-483F-BD8E-9D8A6401F093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3900E-2EA0-4D19-8C5C-A5FE29D9AF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50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positive risk might be that your servers crashed because demand suddenly spiked for your project.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3900E-2EA0-4D19-8C5C-A5FE29D9AFF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Server hosting the project data crashes, fire fighting.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3900E-2EA0-4D19-8C5C-A5FE29D9AFF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 turnover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3900E-2EA0-4D19-8C5C-A5FE29D9AFF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Risk Monitoring and Control</a:t>
            </a:r>
            <a:r>
              <a:rPr lang="en-US" dirty="0" smtClean="0"/>
              <a:t> process is applied to: </a:t>
            </a:r>
            <a:r>
              <a:rPr lang="en-US" b="1" dirty="0" smtClean="0"/>
              <a:t>monitor</a:t>
            </a:r>
            <a:r>
              <a:rPr lang="en-US" dirty="0" smtClean="0"/>
              <a:t> identified </a:t>
            </a:r>
            <a:r>
              <a:rPr lang="en-US" b="1" dirty="0" smtClean="0"/>
              <a:t>risks</a:t>
            </a:r>
            <a:r>
              <a:rPr lang="en-US" dirty="0" smtClean="0"/>
              <a:t>. identify new </a:t>
            </a:r>
            <a:r>
              <a:rPr lang="en-US" b="1" dirty="0" smtClean="0"/>
              <a:t>risks</a:t>
            </a:r>
            <a:r>
              <a:rPr lang="en-US" dirty="0" smtClean="0"/>
              <a:t>. ensure the proper execution of planned </a:t>
            </a:r>
            <a:r>
              <a:rPr lang="en-US" b="1" dirty="0" smtClean="0"/>
              <a:t>risk</a:t>
            </a:r>
            <a:r>
              <a:rPr lang="en-US" dirty="0" smtClean="0"/>
              <a:t> responses. evaluate the overall effectiveness of the </a:t>
            </a:r>
            <a:r>
              <a:rPr lang="en-US" b="1" dirty="0" smtClean="0"/>
              <a:t>risk</a:t>
            </a:r>
            <a:r>
              <a:rPr lang="en-US" dirty="0" smtClean="0"/>
              <a:t> management plan in reducing </a:t>
            </a:r>
            <a:r>
              <a:rPr lang="en-US" b="1" dirty="0" smtClean="0"/>
              <a:t>risk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3900E-2EA0-4D19-8C5C-A5FE29D9AFF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3900E-2EA0-4D19-8C5C-A5FE29D9AFF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447800"/>
            <a:ext cx="7772400" cy="2819400"/>
          </a:xfrm>
        </p:spPr>
        <p:txBody>
          <a:bodyPr>
            <a:noAutofit/>
          </a:bodyPr>
          <a:lstStyle/>
          <a:p>
            <a:r>
              <a:rPr lang="en-US" sz="6000" b="1" i="1" u="sng" dirty="0" smtClean="0"/>
              <a:t>RISK MANAGEMENT</a:t>
            </a:r>
            <a:endParaRPr lang="en-US" sz="6000" b="1" i="1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Categories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Actors </a:t>
            </a:r>
          </a:p>
          <a:p>
            <a:pPr lvl="1" algn="just"/>
            <a:r>
              <a:rPr lang="en-US" dirty="0" smtClean="0"/>
              <a:t>refers to all people involved in the development of the application. </a:t>
            </a:r>
          </a:p>
          <a:p>
            <a:pPr algn="just"/>
            <a:r>
              <a:rPr lang="en-US" b="1" dirty="0" smtClean="0"/>
              <a:t>Risk</a:t>
            </a:r>
          </a:p>
          <a:p>
            <a:pPr lvl="1" algn="just"/>
            <a:r>
              <a:rPr lang="en-US" dirty="0" smtClean="0"/>
              <a:t>A high staff turnover, leads to expertise of value to the project being lost.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Categories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Technology</a:t>
            </a:r>
          </a:p>
          <a:p>
            <a:pPr lvl="1" algn="just"/>
            <a:r>
              <a:rPr lang="en-US" dirty="0" smtClean="0"/>
              <a:t>It encompasses both the technology</a:t>
            </a:r>
          </a:p>
          <a:p>
            <a:pPr lvl="2" algn="just"/>
            <a:r>
              <a:rPr lang="en-US" dirty="0" smtClean="0"/>
              <a:t>Used to implement the application</a:t>
            </a:r>
          </a:p>
          <a:p>
            <a:pPr lvl="2" algn="just"/>
            <a:r>
              <a:rPr lang="en-US" dirty="0" smtClean="0"/>
              <a:t>embedded in the delivered products. </a:t>
            </a:r>
          </a:p>
          <a:p>
            <a:pPr algn="just"/>
            <a:r>
              <a:rPr lang="en-US" b="1" dirty="0" smtClean="0"/>
              <a:t>Risk: </a:t>
            </a:r>
          </a:p>
          <a:p>
            <a:pPr lvl="1" algn="just"/>
            <a:r>
              <a:rPr lang="en-US" dirty="0" smtClean="0"/>
              <a:t>Relating to the appropriateness of the technology</a:t>
            </a:r>
          </a:p>
          <a:p>
            <a:pPr lvl="1" algn="just"/>
            <a:r>
              <a:rPr lang="en-US" dirty="0" smtClean="0"/>
              <a:t>The possible faults in it especially if it is novel.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Categories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Structure</a:t>
            </a:r>
          </a:p>
          <a:p>
            <a:pPr lvl="1" algn="just"/>
            <a:r>
              <a:rPr lang="en-US" dirty="0" smtClean="0"/>
              <a:t>It describes the management structures and systems, including those affecting planning and control. </a:t>
            </a:r>
          </a:p>
          <a:p>
            <a:pPr algn="just"/>
            <a:r>
              <a:rPr lang="en-US" b="1" dirty="0" smtClean="0"/>
              <a:t>Risk</a:t>
            </a:r>
          </a:p>
          <a:p>
            <a:pPr lvl="1" algn="just"/>
            <a:r>
              <a:rPr lang="en-US" dirty="0" smtClean="0"/>
              <a:t>Suppose that implementation needs user participation in some tasks but responsibility for managing the users contribution might not be clearly allocated.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Categories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Tasks</a:t>
            </a:r>
          </a:p>
          <a:p>
            <a:pPr lvl="1" algn="just"/>
            <a:r>
              <a:rPr lang="en-US" dirty="0" smtClean="0"/>
              <a:t>relates to the planned work. </a:t>
            </a:r>
          </a:p>
          <a:p>
            <a:pPr algn="just"/>
            <a:r>
              <a:rPr lang="en-US" b="1" dirty="0" smtClean="0"/>
              <a:t>Risk</a:t>
            </a:r>
          </a:p>
          <a:p>
            <a:pPr lvl="1" algn="just"/>
            <a:r>
              <a:rPr lang="en-US" dirty="0" smtClean="0"/>
              <a:t>The complexity of work might lead to delays because of the additional time required integrate the large number of components. </a:t>
            </a:r>
          </a:p>
          <a:p>
            <a:r>
              <a:rPr lang="en-US" dirty="0" smtClean="0"/>
              <a:t>All boxes are interlinked. HOW?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Activity 2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 the case of </a:t>
            </a:r>
            <a:r>
              <a:rPr lang="en-US" dirty="0" err="1" smtClean="0"/>
              <a:t>brightmouth</a:t>
            </a:r>
            <a:r>
              <a:rPr lang="en-US" dirty="0" smtClean="0"/>
              <a:t> payroll implementation project, identify one risk for each of the four categories of sociotechnical model.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464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Management Approaches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Risk management approaches can broadly be classified into </a:t>
            </a:r>
            <a:r>
              <a:rPr lang="en-US" b="1" dirty="0" smtClean="0"/>
              <a:t>reactive</a:t>
            </a:r>
            <a:r>
              <a:rPr lang="en-US" dirty="0" smtClean="0"/>
              <a:t> and </a:t>
            </a:r>
            <a:r>
              <a:rPr lang="en-US" b="1" dirty="0" smtClean="0"/>
              <a:t>proactive</a:t>
            </a:r>
            <a:r>
              <a:rPr lang="en-US" dirty="0" smtClean="0"/>
              <a:t> approaches.</a:t>
            </a:r>
          </a:p>
          <a:p>
            <a:pPr algn="just"/>
            <a:r>
              <a:rPr lang="en-US" b="1" i="1" dirty="0" smtClean="0"/>
              <a:t>Reactive Approaches</a:t>
            </a:r>
            <a:r>
              <a:rPr lang="en-US" dirty="0" smtClean="0"/>
              <a:t> take no action until an unfavorable event occurs.</a:t>
            </a:r>
          </a:p>
          <a:p>
            <a:pPr algn="just"/>
            <a:r>
              <a:rPr lang="en-US" dirty="0" smtClean="0"/>
              <a:t>Once an unfavorable event occurs these approaches try to contain the adverse effects associated with the risk and take steps to prevent future occurrence of the same risk events.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Management Approaches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Proactive Approaches</a:t>
            </a:r>
            <a:r>
              <a:rPr lang="en-US" dirty="0" smtClean="0"/>
              <a:t> try to anticipate the possible risks that the project is susceptible to.</a:t>
            </a:r>
          </a:p>
          <a:p>
            <a:pPr algn="just"/>
            <a:r>
              <a:rPr lang="en-US" dirty="0" smtClean="0"/>
              <a:t>After identifying the possible risks, actions are taken to avoid the risks.</a:t>
            </a:r>
          </a:p>
          <a:p>
            <a:pPr algn="just"/>
            <a:r>
              <a:rPr lang="en-US" dirty="0" smtClean="0"/>
              <a:t>If a risk cannot be avoided, these approaches suggest making plan to contain the effect of risk.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 Framework for Dealing with Risk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Planning for risk includes these steps:</a:t>
            </a:r>
          </a:p>
          <a:p>
            <a:pPr lvl="1" algn="just"/>
            <a:r>
              <a:rPr lang="en-US" dirty="0" smtClean="0"/>
              <a:t>Risk identification. </a:t>
            </a:r>
          </a:p>
          <a:p>
            <a:pPr lvl="1" algn="just"/>
            <a:r>
              <a:rPr lang="en-US" dirty="0" smtClean="0"/>
              <a:t>Risk analysis and prioritization. </a:t>
            </a:r>
          </a:p>
          <a:p>
            <a:pPr lvl="1" algn="just"/>
            <a:r>
              <a:rPr lang="en-US" dirty="0" smtClean="0"/>
              <a:t>Risk planning. </a:t>
            </a:r>
          </a:p>
          <a:p>
            <a:pPr lvl="1" algn="just"/>
            <a:r>
              <a:rPr lang="en-US" dirty="0" smtClean="0"/>
              <a:t>Risk monitoring.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Risk Identification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Two main approaches to identify risk are: </a:t>
            </a:r>
          </a:p>
          <a:p>
            <a:pPr lvl="1" algn="just"/>
            <a:r>
              <a:rPr lang="en-US" dirty="0"/>
              <a:t>U</a:t>
            </a:r>
            <a:r>
              <a:rPr lang="en-US" dirty="0" smtClean="0"/>
              <a:t>se of checklists. </a:t>
            </a:r>
          </a:p>
          <a:p>
            <a:pPr lvl="1" algn="just"/>
            <a:r>
              <a:rPr lang="en-US" dirty="0" smtClean="0"/>
              <a:t>Brainstorming. </a:t>
            </a:r>
          </a:p>
          <a:p>
            <a:pPr algn="just"/>
            <a:r>
              <a:rPr lang="en-US" b="1" i="1" dirty="0" smtClean="0"/>
              <a:t>Checklists</a:t>
            </a:r>
            <a:r>
              <a:rPr lang="en-US" dirty="0" smtClean="0"/>
              <a:t> are lists of the risks that have been found to occur regularly in software development projects. </a:t>
            </a:r>
          </a:p>
          <a:p>
            <a:pPr algn="just"/>
            <a:r>
              <a:rPr lang="en-US" dirty="0" smtClean="0"/>
              <a:t>These checklists often suggest some potential countermeasures for each risk. </a:t>
            </a:r>
          </a:p>
          <a:p>
            <a:pPr algn="just"/>
            <a:r>
              <a:rPr lang="en-US" dirty="0" smtClean="0"/>
              <a:t>A group of representatives for a project examines a checklist for identifying risks applicable to their project.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90600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prstClr val="black"/>
                </a:solidFill>
              </a:rPr>
              <a:t>Risk Identification 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Barry Boehm identified a specialized list of software development risks</a:t>
            </a:r>
          </a:p>
          <a:p>
            <a:pPr lvl="1" algn="just"/>
            <a:r>
              <a:rPr lang="en-US" dirty="0" smtClean="0"/>
              <a:t>Personnel shortfalls</a:t>
            </a:r>
          </a:p>
          <a:p>
            <a:pPr lvl="1" algn="just"/>
            <a:r>
              <a:rPr lang="en-US" dirty="0" smtClean="0"/>
              <a:t>Unrealistic time and cost estimates</a:t>
            </a:r>
          </a:p>
          <a:p>
            <a:pPr lvl="1" algn="just"/>
            <a:r>
              <a:rPr lang="en-US" dirty="0" smtClean="0"/>
              <a:t>Developing the wrong software functions</a:t>
            </a:r>
          </a:p>
          <a:p>
            <a:pPr lvl="1" algn="just"/>
            <a:r>
              <a:rPr lang="en-US" dirty="0" smtClean="0"/>
              <a:t>Developing the wrong user interface</a:t>
            </a:r>
          </a:p>
          <a:p>
            <a:pPr lvl="1" algn="just"/>
            <a:r>
              <a:rPr lang="en-US" dirty="0" smtClean="0"/>
              <a:t>Gold plating</a:t>
            </a:r>
          </a:p>
          <a:p>
            <a:pPr lvl="1" algn="just"/>
            <a:r>
              <a:rPr lang="en-US" dirty="0" smtClean="0"/>
              <a:t>Late changes to requirements</a:t>
            </a:r>
          </a:p>
          <a:p>
            <a:pPr lvl="1" algn="just"/>
            <a:r>
              <a:rPr lang="en-US" dirty="0" smtClean="0"/>
              <a:t>Shortfalls in externally supplied components</a:t>
            </a:r>
          </a:p>
          <a:p>
            <a:pPr lvl="1" algn="just"/>
            <a:r>
              <a:rPr lang="en-US" dirty="0" smtClean="0"/>
              <a:t>Shortfalls in externally performed tasks</a:t>
            </a:r>
          </a:p>
          <a:p>
            <a:pPr lvl="1" algn="just"/>
            <a:r>
              <a:rPr lang="en-US" dirty="0" smtClean="0"/>
              <a:t>Real-time performance shortfalls</a:t>
            </a:r>
          </a:p>
          <a:p>
            <a:pPr lvl="1" algn="just"/>
            <a:r>
              <a:rPr lang="en-US" dirty="0" smtClean="0"/>
              <a:t>Development technically too difficult</a:t>
            </a:r>
          </a:p>
          <a:p>
            <a:pPr lvl="1" algn="just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b="1" u="sng" dirty="0" smtClean="0"/>
              <a:t>Contents</a:t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What is a Risk</a:t>
            </a:r>
          </a:p>
          <a:p>
            <a:pPr algn="just"/>
            <a:r>
              <a:rPr lang="en-US" dirty="0" smtClean="0"/>
              <a:t>Categories of Risk</a:t>
            </a:r>
          </a:p>
          <a:p>
            <a:pPr algn="just"/>
            <a:r>
              <a:rPr lang="en-US" dirty="0" smtClean="0"/>
              <a:t>Risk Management Approaches</a:t>
            </a:r>
          </a:p>
          <a:p>
            <a:pPr algn="just"/>
            <a:r>
              <a:rPr lang="en-US" dirty="0" smtClean="0"/>
              <a:t>A Framework for Dealing with Risk</a:t>
            </a:r>
          </a:p>
          <a:p>
            <a:pPr lvl="1" algn="just"/>
            <a:r>
              <a:rPr lang="en-US" dirty="0" smtClean="0"/>
              <a:t>Risk Identification</a:t>
            </a:r>
          </a:p>
          <a:p>
            <a:pPr lvl="1" algn="just"/>
            <a:r>
              <a:rPr lang="en-US" dirty="0" smtClean="0"/>
              <a:t>Risk Analysis</a:t>
            </a:r>
          </a:p>
          <a:p>
            <a:pPr lvl="1" algn="just"/>
            <a:r>
              <a:rPr lang="en-US" dirty="0" smtClean="0"/>
              <a:t>Risk Planning</a:t>
            </a:r>
          </a:p>
          <a:p>
            <a:pPr lvl="1" algn="just"/>
            <a:r>
              <a:rPr lang="en-US" dirty="0" smtClean="0"/>
              <a:t>Risk Monitoring</a:t>
            </a:r>
          </a:p>
          <a:p>
            <a:pPr algn="just"/>
            <a:r>
              <a:rPr lang="en-US" dirty="0" smtClean="0"/>
              <a:t>Applying the PERT Technique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Identification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Brainstorming </a:t>
            </a:r>
          </a:p>
          <a:p>
            <a:pPr lvl="1" algn="just"/>
            <a:r>
              <a:rPr lang="en-US" dirty="0" smtClean="0"/>
              <a:t>Representatives of the main stakeholders of the project, are brought together , in order to identify the problems that might occur using their individual knowledge of different parts of the project.</a:t>
            </a:r>
          </a:p>
          <a:p>
            <a:pPr lvl="1" algn="just"/>
            <a:r>
              <a:rPr lang="en-US" dirty="0" smtClean="0"/>
              <a:t>This collaborative approach may generate a sense of ownership in the project.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Analysis and Prioritization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 common problem with risk identification is that a list of risks is potentially endless.</a:t>
            </a:r>
          </a:p>
          <a:p>
            <a:pPr algn="just"/>
            <a:r>
              <a:rPr lang="en-US" dirty="0" smtClean="0"/>
              <a:t>Therefore a way is needed to prioritize the risks on the basis of their</a:t>
            </a:r>
          </a:p>
          <a:p>
            <a:pPr lvl="1" algn="just"/>
            <a:r>
              <a:rPr lang="en-US" dirty="0" smtClean="0"/>
              <a:t>Chances of occurrence</a:t>
            </a:r>
          </a:p>
          <a:p>
            <a:pPr lvl="1" algn="just"/>
            <a:r>
              <a:rPr lang="en-US" dirty="0" smtClean="0"/>
              <a:t>Damage they can cause</a:t>
            </a:r>
          </a:p>
          <a:p>
            <a:pPr algn="just"/>
            <a:r>
              <a:rPr lang="en-US" dirty="0" smtClean="0"/>
              <a:t>This can be done by estimating the </a:t>
            </a:r>
            <a:r>
              <a:rPr lang="en-US" b="1" dirty="0" smtClean="0"/>
              <a:t>risk exposure</a:t>
            </a:r>
            <a:r>
              <a:rPr lang="en-US" dirty="0" smtClean="0"/>
              <a:t> for each risk.</a:t>
            </a:r>
          </a:p>
          <a:p>
            <a:pPr marL="0" indent="0" algn="ctr">
              <a:buNone/>
            </a:pPr>
            <a:r>
              <a:rPr lang="en-US" b="1" i="1" dirty="0" smtClean="0"/>
              <a:t>Risk </a:t>
            </a:r>
            <a:r>
              <a:rPr lang="en-US" b="1" i="1" dirty="0"/>
              <a:t>Exposure (RE)= (potential damage</a:t>
            </a:r>
            <a:r>
              <a:rPr lang="en-US" b="1" i="1" dirty="0" smtClean="0"/>
              <a:t>) × (</a:t>
            </a:r>
            <a:r>
              <a:rPr lang="en-US" b="1" i="1" dirty="0"/>
              <a:t>probability of occurrence)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Analysis and Prioritization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i="1" dirty="0" smtClean="0"/>
              <a:t>Lets suppose </a:t>
            </a:r>
            <a:r>
              <a:rPr lang="en-US" dirty="0" smtClean="0"/>
              <a:t>a project depended on a data center vulnerable to fire. It might be estimated that if fire occurred a new computer configuration could be established for </a:t>
            </a:r>
            <a:r>
              <a:rPr lang="en-US" b="1" dirty="0" smtClean="0"/>
              <a:t>$500,000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It might also be estimated that there is a </a:t>
            </a:r>
            <a:r>
              <a:rPr lang="en-US" b="1" dirty="0" smtClean="0"/>
              <a:t>1</a:t>
            </a:r>
            <a:r>
              <a:rPr lang="en-US" dirty="0" smtClean="0"/>
              <a:t> in </a:t>
            </a:r>
            <a:r>
              <a:rPr lang="en-US" b="1" dirty="0" smtClean="0"/>
              <a:t>1000</a:t>
            </a:r>
            <a:r>
              <a:rPr lang="en-US" dirty="0" smtClean="0"/>
              <a:t> chance that a fire will occur. </a:t>
            </a:r>
          </a:p>
          <a:p>
            <a:pPr algn="just"/>
            <a:r>
              <a:rPr lang="en-US" dirty="0" smtClean="0"/>
              <a:t>The risk exposure (RE) in this case would be: </a:t>
            </a:r>
          </a:p>
          <a:p>
            <a:pPr lvl="1" algn="just"/>
            <a:r>
              <a:rPr lang="en-US" b="1" dirty="0" smtClean="0"/>
              <a:t>500,000 *0.001 = $500 </a:t>
            </a:r>
          </a:p>
          <a:p>
            <a:pPr algn="just"/>
            <a:r>
              <a:rPr lang="en-US" dirty="0" smtClean="0"/>
              <a:t>The higher the </a:t>
            </a:r>
            <a:r>
              <a:rPr lang="en-US" i="1" dirty="0" smtClean="0"/>
              <a:t>RE, the more attention or priority is given to  </a:t>
            </a:r>
            <a:r>
              <a:rPr lang="en-US" dirty="0" smtClean="0"/>
              <a:t>the risk.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Risk Analysis and Prioritization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Another approach is to use qualitative descriptions of the </a:t>
            </a:r>
            <a:r>
              <a:rPr lang="en-US" b="1" dirty="0" smtClean="0"/>
              <a:t>possible impact </a:t>
            </a:r>
            <a:r>
              <a:rPr lang="en-US" dirty="0" smtClean="0"/>
              <a:t>and </a:t>
            </a:r>
            <a:r>
              <a:rPr lang="en-US" b="1" dirty="0" smtClean="0"/>
              <a:t>likelihood</a:t>
            </a:r>
            <a:r>
              <a:rPr lang="en-US" dirty="0" smtClean="0"/>
              <a:t> of each risk.</a:t>
            </a:r>
          </a:p>
          <a:p>
            <a:pPr algn="just"/>
            <a:r>
              <a:rPr lang="en-US" dirty="0" smtClean="0"/>
              <a:t>A </a:t>
            </a:r>
            <a:r>
              <a:rPr lang="en-US" b="1" dirty="0" smtClean="0"/>
              <a:t>probability matrix </a:t>
            </a:r>
            <a:r>
              <a:rPr lang="en-US" dirty="0" smtClean="0"/>
              <a:t>is then used to indicate the risk exposure.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87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Risk Analysis and Prioritization </a:t>
            </a:r>
            <a:endParaRPr lang="en-US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61780"/>
              </p:ext>
            </p:extLst>
          </p:nvPr>
        </p:nvGraphicFramePr>
        <p:xfrm>
          <a:off x="838200" y="3886200"/>
          <a:ext cx="7467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Impact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 than 30% above budgeted</a:t>
                      </a:r>
                      <a:r>
                        <a:rPr lang="en-US" baseline="0" dirty="0" smtClean="0"/>
                        <a:t> expenditure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Significant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20-29% above budgeted expenditure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10-19% above budgeted expenditure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Within 10% of</a:t>
                      </a:r>
                      <a:r>
                        <a:rPr lang="en-US" baseline="0" dirty="0" smtClean="0"/>
                        <a:t> budgeted expenditure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72505"/>
              </p:ext>
            </p:extLst>
          </p:nvPr>
        </p:nvGraphicFramePr>
        <p:xfrm>
          <a:off x="838200" y="1447800"/>
          <a:ext cx="7467600" cy="2251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4094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Likelihood of occurrence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Range</a:t>
                      </a:r>
                      <a:endParaRPr lang="en-US" dirty="0"/>
                    </a:p>
                  </a:txBody>
                  <a:tcPr/>
                </a:tc>
              </a:tr>
              <a:tr h="596646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Greater than 50% chances of happening</a:t>
                      </a:r>
                      <a:endParaRPr lang="en-US" dirty="0"/>
                    </a:p>
                  </a:txBody>
                  <a:tcPr/>
                </a:tc>
              </a:tr>
              <a:tr h="340941">
                <a:tc>
                  <a:txBody>
                    <a:bodyPr/>
                    <a:lstStyle/>
                    <a:p>
                      <a:r>
                        <a:rPr lang="en-US" dirty="0" smtClean="0"/>
                        <a:t>Significant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30-50% Chances of happening</a:t>
                      </a:r>
                      <a:endParaRPr lang="en-US" dirty="0"/>
                    </a:p>
                  </a:txBody>
                  <a:tcPr/>
                </a:tc>
              </a:tr>
              <a:tr h="340941"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10-29% chances of happening</a:t>
                      </a:r>
                      <a:endParaRPr lang="en-US" dirty="0"/>
                    </a:p>
                  </a:txBody>
                  <a:tcPr/>
                </a:tc>
              </a:tr>
              <a:tr h="514131"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 10% chance of happening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8987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Probability Impact Matrix</a:t>
            </a:r>
            <a:endParaRPr lang="en-US" b="1" u="sng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5867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51609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Planning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After the major risks are identified and Prioritized, the task is now </a:t>
            </a:r>
            <a:r>
              <a:rPr lang="en-US" b="1" i="1" dirty="0" smtClean="0"/>
              <a:t>how to deal with them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The choices for dealing with them are: </a:t>
            </a:r>
          </a:p>
          <a:p>
            <a:pPr algn="just">
              <a:buNone/>
            </a:pPr>
            <a:r>
              <a:rPr lang="en-US" dirty="0" smtClean="0"/>
              <a:t>		– Risk acceptance. </a:t>
            </a:r>
          </a:p>
          <a:p>
            <a:pPr algn="just">
              <a:buNone/>
            </a:pPr>
            <a:r>
              <a:rPr lang="en-US" dirty="0" smtClean="0"/>
              <a:t>		– Risk avoidance. </a:t>
            </a:r>
          </a:p>
          <a:p>
            <a:pPr algn="just">
              <a:buNone/>
            </a:pPr>
            <a:r>
              <a:rPr lang="en-US" dirty="0" smtClean="0"/>
              <a:t>		– Risk reduction and mitigation. </a:t>
            </a:r>
          </a:p>
          <a:p>
            <a:pPr algn="just">
              <a:buNone/>
            </a:pPr>
            <a:r>
              <a:rPr lang="en-US" dirty="0" smtClean="0"/>
              <a:t>		– Risk transfer.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Planning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 smtClean="0"/>
              <a:t>Risk acceptance</a:t>
            </a:r>
            <a:r>
              <a:rPr lang="en-US" dirty="0" smtClean="0"/>
              <a:t> is deciding to do nothing about the risk. This means you will accept its consequences. Why? </a:t>
            </a:r>
          </a:p>
          <a:p>
            <a:pPr lvl="1" algn="just"/>
            <a:r>
              <a:rPr lang="en-US" dirty="0" smtClean="0"/>
              <a:t>In order to concentrate on the more likely or damaging risks. </a:t>
            </a:r>
          </a:p>
          <a:p>
            <a:pPr lvl="1" algn="just"/>
            <a:r>
              <a:rPr lang="en-US" dirty="0" smtClean="0"/>
              <a:t>The damage that those risks could cause would be less than the costs needed to act towards reducing their probability of occurrence. 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Planning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Risk Avoidance</a:t>
            </a:r>
            <a:r>
              <a:rPr lang="en-US" dirty="0" smtClean="0"/>
              <a:t> </a:t>
            </a:r>
          </a:p>
          <a:p>
            <a:pPr lvl="1" algn="just"/>
            <a:r>
              <a:rPr lang="en-US" dirty="0" smtClean="0"/>
              <a:t>Some activities are so prone to accident that it is best to avoid them altogether. </a:t>
            </a:r>
          </a:p>
          <a:p>
            <a:pPr lvl="1" algn="just"/>
            <a:r>
              <a:rPr lang="en-US" dirty="0" smtClean="0"/>
              <a:t>For example to avoid all the problems associated with developing software solutions from scratch, a solution could be to</a:t>
            </a:r>
          </a:p>
          <a:p>
            <a:pPr lvl="2" algn="just"/>
            <a:r>
              <a:rPr lang="en-US" dirty="0" smtClean="0"/>
              <a:t>Retain to existing clerical methods.</a:t>
            </a:r>
          </a:p>
          <a:p>
            <a:pPr lvl="2" algn="just"/>
            <a:r>
              <a:rPr lang="en-US" dirty="0" smtClean="0"/>
              <a:t>To buy an </a:t>
            </a:r>
            <a:r>
              <a:rPr lang="en-US" smtClean="0"/>
              <a:t>off-the-shelf solution.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Planning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b="1" i="1" dirty="0" smtClean="0"/>
              <a:t>Risk Reduction and Mitigation</a:t>
            </a:r>
          </a:p>
          <a:p>
            <a:pPr algn="just"/>
            <a:r>
              <a:rPr lang="en-US" b="1" dirty="0" smtClean="0"/>
              <a:t>Risk Reduction</a:t>
            </a:r>
            <a:r>
              <a:rPr lang="en-US" dirty="0" smtClean="0"/>
              <a:t> attempts to reduce the likelihood of the risk occurring. For example consider the following risk:</a:t>
            </a:r>
          </a:p>
          <a:p>
            <a:pPr lvl="1" algn="just"/>
            <a:r>
              <a:rPr lang="en-US" dirty="0"/>
              <a:t>D</a:t>
            </a:r>
            <a:r>
              <a:rPr lang="en-US" dirty="0" smtClean="0"/>
              <a:t>evelopers leaving a company in the middle of a project for a better paid job. </a:t>
            </a:r>
          </a:p>
          <a:p>
            <a:pPr algn="just"/>
            <a:r>
              <a:rPr lang="en-US" dirty="0" smtClean="0"/>
              <a:t>In order to reduce the probability of such a risk occurring: </a:t>
            </a:r>
          </a:p>
          <a:p>
            <a:pPr lvl="1" algn="just"/>
            <a:r>
              <a:rPr lang="en-US" dirty="0"/>
              <a:t>T</a:t>
            </a:r>
            <a:r>
              <a:rPr lang="en-US" dirty="0" smtClean="0"/>
              <a:t>he developers could be promised to be paid generous bonuses on successful completion of the project. </a:t>
            </a:r>
            <a:endParaRPr 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What is Risk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PM-BOK defines Risk as </a:t>
            </a:r>
          </a:p>
          <a:p>
            <a:pPr lvl="1" algn="just"/>
            <a:r>
              <a:rPr lang="en-US" dirty="0" smtClean="0"/>
              <a:t>“An uncertain event or condition that, if it occurs has a positive or negative effect on a project’s objectives”.</a:t>
            </a:r>
          </a:p>
          <a:p>
            <a:pPr algn="just"/>
            <a:r>
              <a:rPr lang="en-US" dirty="0" smtClean="0"/>
              <a:t>Risk can also be defined as</a:t>
            </a:r>
          </a:p>
          <a:p>
            <a:pPr lvl="1" algn="just"/>
            <a:r>
              <a:rPr lang="en-US" dirty="0" smtClean="0"/>
              <a:t>“The chance of exposure to the adverse consequences of future events”</a:t>
            </a:r>
          </a:p>
          <a:p>
            <a:pPr marL="457200" lvl="1" indent="0" algn="just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Planning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i="1" dirty="0" smtClean="0"/>
              <a:t>Risk Mitigation</a:t>
            </a:r>
            <a:r>
              <a:rPr lang="en-US" dirty="0" smtClean="0"/>
              <a:t> is the action taken to ensure that the impact of the risk is reduced when it occurs. </a:t>
            </a:r>
          </a:p>
          <a:p>
            <a:pPr algn="just"/>
            <a:r>
              <a:rPr lang="en-US" dirty="0" smtClean="0"/>
              <a:t>Taking regular backups of data storage, is it a risk mitigation measure or a risk reduction measure? </a:t>
            </a:r>
          </a:p>
          <a:p>
            <a:pPr algn="just"/>
            <a:r>
              <a:rPr lang="en-US" dirty="0" smtClean="0"/>
              <a:t>Since it would reduce the impact of data corruption not its likelihood of happening, in this sense it is a data mitigation measure. 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Planning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Risk Transfer: </a:t>
            </a:r>
          </a:p>
          <a:p>
            <a:pPr lvl="1" algn="just"/>
            <a:r>
              <a:rPr lang="en-US" dirty="0" smtClean="0"/>
              <a:t>In this case the risk is transferred to another person or organization. </a:t>
            </a:r>
          </a:p>
          <a:p>
            <a:pPr lvl="1" algn="just"/>
            <a:r>
              <a:rPr lang="en-US" dirty="0" smtClean="0"/>
              <a:t>For example a software development task is outsourced for a fixed fee. 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Monitoring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monitoring involves</a:t>
            </a:r>
          </a:p>
          <a:p>
            <a:pPr lvl="1"/>
            <a:r>
              <a:rPr lang="en-US" dirty="0" smtClean="0"/>
              <a:t>Contingency</a:t>
            </a:r>
          </a:p>
          <a:p>
            <a:pPr lvl="1"/>
            <a:r>
              <a:rPr lang="en-US" dirty="0" smtClean="0"/>
              <a:t>Deciding on risk actions</a:t>
            </a:r>
          </a:p>
          <a:p>
            <a:pPr lvl="1"/>
            <a:r>
              <a:rPr lang="en-US" dirty="0" smtClean="0"/>
              <a:t>Creating and Maintaining the Risk register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Monitoring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Contingency Plans: </a:t>
            </a:r>
          </a:p>
          <a:p>
            <a:pPr lvl="1" algn="just"/>
            <a:r>
              <a:rPr lang="en-US" dirty="0" smtClean="0"/>
              <a:t>Although risk reduction measures try to reduce the probability or the likelihood of risks, the risks  could still happen.</a:t>
            </a:r>
          </a:p>
          <a:p>
            <a:pPr lvl="1" algn="just"/>
            <a:r>
              <a:rPr lang="en-US" dirty="0" smtClean="0"/>
              <a:t>These kind of risks need a contingency plan. </a:t>
            </a:r>
          </a:p>
          <a:p>
            <a:pPr lvl="1" algn="just"/>
            <a:r>
              <a:rPr lang="en-US" dirty="0" smtClean="0"/>
              <a:t>Contingency plan is a planned action to be carried out if a risk materializes (occurs). 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Monitoring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Consider the following risk: </a:t>
            </a:r>
          </a:p>
          <a:p>
            <a:pPr lvl="1" algn="just"/>
            <a:r>
              <a:rPr lang="en-US" dirty="0" smtClean="0"/>
              <a:t>Staff absence through illness. </a:t>
            </a:r>
          </a:p>
          <a:p>
            <a:pPr algn="just"/>
            <a:r>
              <a:rPr lang="en-US" dirty="0" smtClean="0"/>
              <a:t>One risk reduction measure taken: </a:t>
            </a:r>
          </a:p>
          <a:p>
            <a:pPr lvl="1" algn="just"/>
            <a:r>
              <a:rPr lang="en-US" dirty="0" smtClean="0"/>
              <a:t>Employers will encourage their employees to live a healthy lifestyle. Still, any of the staff members can get sick by a flu. </a:t>
            </a:r>
          </a:p>
          <a:p>
            <a:pPr algn="just"/>
            <a:r>
              <a:rPr lang="en-US" dirty="0" smtClean="0"/>
              <a:t>A contingency plan in this case can be: </a:t>
            </a:r>
          </a:p>
          <a:p>
            <a:pPr lvl="1" algn="just"/>
            <a:r>
              <a:rPr lang="en-US" dirty="0" smtClean="0"/>
              <a:t>To get other team members to cover on urgent tasks. 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Risk Monitoring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Risk reduction measures usually spend some cost regardless of the risk materializing or not, while the cost for contingency measure will only be spend if the risk actually materializes.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491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Monitoring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 smtClean="0"/>
              <a:t>Deciding on the risk actions</a:t>
            </a:r>
            <a:r>
              <a:rPr lang="en-US" i="1" dirty="0" smtClean="0"/>
              <a:t> </a:t>
            </a:r>
          </a:p>
          <a:p>
            <a:pPr lvl="1" algn="just"/>
            <a:r>
              <a:rPr lang="en-US" dirty="0" smtClean="0"/>
              <a:t>For each risk number of different countermeasures can be considered.</a:t>
            </a:r>
          </a:p>
          <a:p>
            <a:pPr lvl="1" algn="just"/>
            <a:r>
              <a:rPr lang="en-US" dirty="0" smtClean="0"/>
              <a:t>Whatever countermeasures are adopted, they must be cost-effective.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Risk Monitoring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cost effectiveness of a risk reduction action can be assessed by the risk reduction leverage (RRL). </a:t>
            </a:r>
            <a:endParaRPr lang="en-US" dirty="0" smtClean="0"/>
          </a:p>
          <a:p>
            <a:pPr algn="just"/>
            <a:endParaRPr lang="en-US" dirty="0"/>
          </a:p>
          <a:p>
            <a:pPr lvl="1" algn="just"/>
            <a:r>
              <a:rPr lang="en-US" i="1" dirty="0"/>
              <a:t>RRL= (RE before – RE after)/cost of risk reduction</a:t>
            </a:r>
            <a:r>
              <a:rPr lang="en-US" i="1" dirty="0" smtClean="0"/>
              <a:t>.</a:t>
            </a:r>
          </a:p>
          <a:p>
            <a:pPr marL="457200" lvl="1" indent="0" algn="just">
              <a:buNone/>
            </a:pP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risk reduction action with a RRL above 1 is worthwhile.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1169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Activity 3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project is depended on a data center that is vulnerable to fire. It might be estimated that if fire occurred a new computer configuration could be established for $500,000. It might also be estimated that  there is a 1% chance that a fire will occur. Installing fire alarms at a cost of $500 would reduce the chance of fire to 0.5%. Will the action of installing alarms be worthwhile.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Monitoring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Creating and maintaining the risk register</a:t>
            </a:r>
          </a:p>
          <a:p>
            <a:pPr lvl="1" algn="just"/>
            <a:r>
              <a:rPr lang="en-US" dirty="0"/>
              <a:t>P</a:t>
            </a:r>
            <a:r>
              <a:rPr lang="en-US" dirty="0" smtClean="0"/>
              <a:t>roject managers, after identifying and examining the most threatening risks to the project, record their findings in a risk register.</a:t>
            </a:r>
          </a:p>
          <a:p>
            <a:pPr lvl="1" algn="just"/>
            <a:r>
              <a:rPr lang="en-US" dirty="0" smtClean="0"/>
              <a:t>After work starts on a project more risks can appear and will be added to the register. </a:t>
            </a:r>
          </a:p>
          <a:p>
            <a:pPr lvl="1" algn="just"/>
            <a:r>
              <a:rPr lang="en-US" dirty="0" smtClean="0"/>
              <a:t>Risk registers are reviewed and updated regularly. </a:t>
            </a:r>
          </a:p>
          <a:p>
            <a:pPr lvl="1" algn="just"/>
            <a:r>
              <a:rPr lang="en-US" dirty="0" smtClean="0"/>
              <a:t>Many risks threaten just one or two activities, and when the project staff have completed these, the risk can then be closed as no longer relevant.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What is Risk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The key elements of a risk are</a:t>
            </a:r>
          </a:p>
          <a:p>
            <a:pPr lvl="1" algn="just"/>
            <a:r>
              <a:rPr lang="en-US" dirty="0" smtClean="0"/>
              <a:t>It relates to the future.</a:t>
            </a:r>
          </a:p>
          <a:p>
            <a:pPr lvl="2" algn="just"/>
            <a:r>
              <a:rPr lang="en-US" dirty="0" smtClean="0"/>
              <a:t>The future is uncertain.</a:t>
            </a:r>
          </a:p>
          <a:p>
            <a:pPr lvl="2" algn="just"/>
            <a:r>
              <a:rPr lang="en-US" dirty="0" smtClean="0"/>
              <a:t>Some things that seem obvious when the project is over, might not have appeared obvious during planning (e.g. technology used, project estimation).</a:t>
            </a:r>
          </a:p>
          <a:p>
            <a:pPr lvl="1" algn="just"/>
            <a:r>
              <a:rPr lang="en-US" dirty="0" smtClean="0"/>
              <a:t>It involves cause and effect.</a:t>
            </a:r>
            <a:endParaRPr lang="en-US" dirty="0"/>
          </a:p>
          <a:p>
            <a:pPr lvl="2" algn="just"/>
            <a:r>
              <a:rPr lang="en-US" dirty="0" smtClean="0"/>
              <a:t>A “cost over-run” might be identified as a risk, but it is only the effect, it is not obvious what causes it.</a:t>
            </a:r>
          </a:p>
          <a:p>
            <a:pPr lvl="2" algn="just"/>
            <a:r>
              <a:rPr lang="en-US" dirty="0" smtClean="0"/>
              <a:t>Cause can be an inaccurate estimate of effort, use of untrained staff or poor specification.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Risk </a:t>
            </a:r>
            <a:r>
              <a:rPr lang="en-US" b="1" u="sng" dirty="0" smtClean="0"/>
              <a:t>Monitoring </a:t>
            </a:r>
            <a:br>
              <a:rPr lang="en-US" b="1" u="sng" dirty="0" smtClean="0"/>
            </a:br>
            <a:r>
              <a:rPr lang="en-US" b="1" u="sng" dirty="0" smtClean="0"/>
              <a:t>(Template for a Risk Register)</a:t>
            </a:r>
            <a:endParaRPr lang="en-US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102" t="8319" r="11856" b="1954"/>
          <a:stretch/>
        </p:blipFill>
        <p:spPr>
          <a:xfrm>
            <a:off x="1600200" y="1600200"/>
            <a:ext cx="5943599" cy="5181600"/>
          </a:xfrm>
        </p:spPr>
      </p:pic>
    </p:spTree>
    <p:extLst>
      <p:ext uri="{BB962C8B-B14F-4D97-AF65-F5344CB8AC3E}">
        <p14:creationId xmlns:p14="http://schemas.microsoft.com/office/powerpoint/2010/main" val="19259460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Risk Mitigation, Monitoring </a:t>
            </a:r>
            <a:br>
              <a:rPr lang="en-US" b="1" u="sng" dirty="0" smtClean="0"/>
            </a:br>
            <a:r>
              <a:rPr lang="en-US" b="1" u="sng" dirty="0" smtClean="0"/>
              <a:t>and Management (RMMM) Plan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 project manager usually develop an </a:t>
            </a:r>
            <a:r>
              <a:rPr lang="en-US" b="1" i="1" dirty="0" smtClean="0"/>
              <a:t>RMMM</a:t>
            </a:r>
            <a:r>
              <a:rPr lang="en-US" dirty="0" smtClean="0"/>
              <a:t> plan for a project.</a:t>
            </a:r>
          </a:p>
          <a:p>
            <a:pPr algn="just"/>
            <a:r>
              <a:rPr lang="en-US" dirty="0" smtClean="0"/>
              <a:t>It is a document containing a risk table.</a:t>
            </a:r>
          </a:p>
          <a:p>
            <a:pPr algn="just"/>
            <a:r>
              <a:rPr lang="en-US" dirty="0" smtClean="0"/>
              <a:t>Each row of the table contains the risk, its probability and its impact on the project.</a:t>
            </a:r>
          </a:p>
          <a:p>
            <a:pPr algn="just"/>
            <a:r>
              <a:rPr lang="en-US" dirty="0" smtClean="0"/>
              <a:t>For each risk, the specific conditions required to monitor the occurrence of risk are mentioned.</a:t>
            </a:r>
          </a:p>
          <a:p>
            <a:pPr algn="just"/>
            <a:r>
              <a:rPr lang="en-US" dirty="0" smtClean="0"/>
              <a:t>For each risk, avoidance and mitigation plan is also mentioned.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28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Applying the PERT Technique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PERT stands for Program Evaluation and Review Technique.</a:t>
            </a:r>
          </a:p>
          <a:p>
            <a:pPr algn="just"/>
            <a:r>
              <a:rPr lang="en-US" dirty="0" smtClean="0"/>
              <a:t>PERT was developed to take account of the uncertainty surrounding estimates of task durations.</a:t>
            </a:r>
          </a:p>
          <a:p>
            <a:pPr algn="just"/>
            <a:r>
              <a:rPr lang="en-US" dirty="0" smtClean="0"/>
              <a:t>It is very similar to the CPM but, instead of using a single estimate of each task, PERT require three estimates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Applying the PERT Technique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estimates are</a:t>
            </a:r>
          </a:p>
          <a:p>
            <a:pPr lvl="1"/>
            <a:r>
              <a:rPr lang="en-US" dirty="0" smtClean="0"/>
              <a:t>Most Likely Time (m)</a:t>
            </a:r>
          </a:p>
          <a:p>
            <a:pPr lvl="1"/>
            <a:r>
              <a:rPr lang="en-US" dirty="0" smtClean="0"/>
              <a:t>Optimistic Time (a)</a:t>
            </a:r>
          </a:p>
          <a:p>
            <a:pPr lvl="1"/>
            <a:r>
              <a:rPr lang="en-US" dirty="0" smtClean="0"/>
              <a:t>Pessimistic Time (b)</a:t>
            </a:r>
          </a:p>
          <a:p>
            <a:r>
              <a:rPr lang="en-US" dirty="0" smtClean="0"/>
              <a:t>These estimates are then combined to form a single expected duration,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e</a:t>
            </a:r>
            <a:r>
              <a:rPr lang="en-US" dirty="0" smtClean="0"/>
              <a:t> using the formula</a:t>
            </a:r>
          </a:p>
          <a:p>
            <a:pPr lvl="1">
              <a:buNone/>
            </a:pPr>
            <a:r>
              <a:rPr lang="en-US" dirty="0" smtClean="0"/>
              <a:t>			</a:t>
            </a:r>
            <a:r>
              <a:rPr lang="en-US" dirty="0" err="1" smtClean="0"/>
              <a:t>t</a:t>
            </a:r>
            <a:r>
              <a:rPr lang="en-US" baseline="-25000" dirty="0" err="1" smtClean="0"/>
              <a:t>e</a:t>
            </a:r>
            <a:r>
              <a:rPr lang="en-US" dirty="0" smtClean="0"/>
              <a:t> = a + 4m + b</a:t>
            </a:r>
          </a:p>
          <a:p>
            <a:pPr lvl="1">
              <a:buNone/>
            </a:pPr>
            <a:r>
              <a:rPr lang="en-US" dirty="0" smtClean="0"/>
              <a:t>                                 6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895600" y="5257800"/>
            <a:ext cx="1752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Applying the PERT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The calculated expected durations are then used to carry out a forward pass through a network using CPM technique.</a:t>
            </a:r>
          </a:p>
          <a:p>
            <a:pPr algn="just"/>
            <a:r>
              <a:rPr lang="en-US" dirty="0" smtClean="0"/>
              <a:t>In this case, the calculated dates are not the earliest possible dates, but the dates by which we expect to achieve those events.</a:t>
            </a:r>
          </a:p>
          <a:p>
            <a:pPr algn="just"/>
            <a:r>
              <a:rPr lang="en-US" dirty="0" smtClean="0"/>
              <a:t>Unlike CPM approach, the PERT method does not calculate the earliest date by which we could complete the project, rather it calculates the expected dates.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917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Applying the PERT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 quantitative measure of the degree of uncertainty of an activity duration estimate may be obtained by calculating the standard deviation </a:t>
            </a:r>
            <a:r>
              <a:rPr lang="en-US" b="1" i="1" dirty="0" smtClean="0"/>
              <a:t>s</a:t>
            </a:r>
            <a:r>
              <a:rPr lang="en-US" dirty="0" smtClean="0"/>
              <a:t> of an activity time, using the formula</a:t>
            </a:r>
          </a:p>
          <a:p>
            <a:pPr algn="just"/>
            <a:r>
              <a:rPr lang="en-US" dirty="0"/>
              <a:t>The activity standard deviation is proportional to the difference between the optimistic and pessimistic estimates and can be used as a ranking measure of the degree of uncertainty or risk for each activity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			s = b – a</a:t>
            </a:r>
          </a:p>
          <a:p>
            <a:pPr algn="just">
              <a:buNone/>
            </a:pPr>
            <a:r>
              <a:rPr lang="en-US" dirty="0" smtClean="0"/>
              <a:t>			         6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743200" y="5486400"/>
            <a:ext cx="1066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Applying the PERT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</a:t>
            </a:r>
            <a:r>
              <a:rPr lang="en-US" dirty="0" smtClean="0"/>
              <a:t>he main advantage of PERT technique is that it provides a method for estimating the probability of meeting or missing target dates.</a:t>
            </a:r>
          </a:p>
          <a:p>
            <a:pPr algn="just"/>
            <a:r>
              <a:rPr lang="en-US" dirty="0" smtClean="0"/>
              <a:t>This probability can be estimated both for</a:t>
            </a:r>
          </a:p>
          <a:p>
            <a:pPr lvl="1" algn="just"/>
            <a:r>
              <a:rPr lang="en-US" dirty="0" smtClean="0"/>
              <a:t>A single target date i.e. the project completion date</a:t>
            </a:r>
          </a:p>
          <a:p>
            <a:pPr lvl="1" algn="just"/>
            <a:r>
              <a:rPr lang="en-US" dirty="0" smtClean="0"/>
              <a:t>Additional intermediate target 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9821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Applying the PERT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PERT technique uses the following three-step method for calculating the probability of meeting or missing a target date</a:t>
            </a:r>
          </a:p>
          <a:p>
            <a:pPr lvl="1" algn="just"/>
            <a:r>
              <a:rPr lang="en-US" dirty="0" smtClean="0"/>
              <a:t>Calculate the standard deviation </a:t>
            </a:r>
            <a:r>
              <a:rPr lang="en-US" dirty="0" smtClean="0"/>
              <a:t>for project completion date.</a:t>
            </a:r>
            <a:endParaRPr lang="en-US" dirty="0" smtClean="0"/>
          </a:p>
          <a:p>
            <a:pPr lvl="1" algn="just"/>
            <a:r>
              <a:rPr lang="en-US" dirty="0" smtClean="0"/>
              <a:t>Calculate the </a:t>
            </a:r>
            <a:r>
              <a:rPr lang="en-US" b="1" i="1" dirty="0" smtClean="0"/>
              <a:t>z </a:t>
            </a:r>
            <a:r>
              <a:rPr lang="en-US" dirty="0" smtClean="0"/>
              <a:t>value </a:t>
            </a:r>
            <a:r>
              <a:rPr lang="en-US" dirty="0" smtClean="0"/>
              <a:t>using a </a:t>
            </a:r>
            <a:r>
              <a:rPr lang="en-US" dirty="0" smtClean="0"/>
              <a:t>target date</a:t>
            </a:r>
          </a:p>
          <a:p>
            <a:pPr lvl="1" algn="just"/>
            <a:r>
              <a:rPr lang="en-US" dirty="0" smtClean="0"/>
              <a:t>Convert the </a:t>
            </a:r>
            <a:r>
              <a:rPr lang="en-US" b="1" i="1" dirty="0" smtClean="0"/>
              <a:t>z </a:t>
            </a:r>
            <a:r>
              <a:rPr lang="en-US" dirty="0" smtClean="0"/>
              <a:t>value </a:t>
            </a:r>
            <a:r>
              <a:rPr lang="en-US" dirty="0" smtClean="0"/>
              <a:t>to </a:t>
            </a:r>
            <a:r>
              <a:rPr lang="en-US" dirty="0" smtClean="0"/>
              <a:t>estimate the probability of missing the target date.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8786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Applying the PERT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Z </a:t>
            </a:r>
            <a:r>
              <a:rPr lang="en-US" dirty="0" smtClean="0"/>
              <a:t>value is calculated using the formula</a:t>
            </a:r>
          </a:p>
          <a:p>
            <a:pPr marL="0" indent="0">
              <a:buNone/>
            </a:pPr>
            <a:r>
              <a:rPr lang="en-US" b="1" i="1" dirty="0" smtClean="0"/>
              <a:t>                                   T – </a:t>
            </a:r>
            <a:r>
              <a:rPr lang="en-US" b="1" i="1" dirty="0" err="1" smtClean="0"/>
              <a:t>t</a:t>
            </a:r>
            <a:r>
              <a:rPr lang="en-US" b="1" i="1" baseline="-25000" dirty="0" err="1" smtClean="0"/>
              <a:t>e</a:t>
            </a:r>
            <a:endParaRPr lang="en-US" b="1" i="1" dirty="0" smtClean="0"/>
          </a:p>
          <a:p>
            <a:pPr marL="0" inden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                                 s</a:t>
            </a:r>
          </a:p>
          <a:p>
            <a:pPr algn="just"/>
            <a:r>
              <a:rPr lang="en-US" dirty="0" smtClean="0"/>
              <a:t>Where </a:t>
            </a:r>
            <a:r>
              <a:rPr lang="en-US" b="1" i="1" dirty="0" smtClean="0"/>
              <a:t>T </a:t>
            </a:r>
            <a:r>
              <a:rPr lang="en-US" dirty="0" smtClean="0"/>
              <a:t> is the target date and </a:t>
            </a:r>
            <a:r>
              <a:rPr lang="en-US" b="1" i="1" dirty="0" err="1" smtClean="0"/>
              <a:t>t</a:t>
            </a:r>
            <a:r>
              <a:rPr lang="en-US" b="1" i="1" baseline="-25000" dirty="0" err="1" smtClean="0"/>
              <a:t>e</a:t>
            </a:r>
            <a:r>
              <a:rPr lang="en-US" dirty="0" smtClean="0"/>
              <a:t> is </a:t>
            </a:r>
            <a:r>
              <a:rPr lang="en-US" smtClean="0"/>
              <a:t>the expected </a:t>
            </a:r>
            <a:r>
              <a:rPr lang="en-US" dirty="0" smtClean="0"/>
              <a:t>date.</a:t>
            </a:r>
            <a:endParaRPr lang="en-US" b="1" i="1" dirty="0" smtClean="0"/>
          </a:p>
          <a:p>
            <a:pPr algn="just"/>
            <a:r>
              <a:rPr lang="en-US" dirty="0" smtClean="0"/>
              <a:t>A </a:t>
            </a:r>
            <a:r>
              <a:rPr lang="en-US" b="1" i="1" dirty="0"/>
              <a:t>z </a:t>
            </a:r>
            <a:r>
              <a:rPr lang="en-US" dirty="0"/>
              <a:t>value may be converted to the probability of not meeting the target date by using the following </a:t>
            </a:r>
            <a:r>
              <a:rPr lang="en-US" dirty="0" smtClean="0"/>
              <a:t>graph.</a:t>
            </a:r>
            <a:endParaRPr lang="en-US" dirty="0"/>
          </a:p>
          <a:p>
            <a:endParaRPr lang="en-US" b="1" i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581400" y="2819400"/>
            <a:ext cx="1219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7302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Applying the PERT Technique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8001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1519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Activity 1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Match the following causes to their possible effects</a:t>
            </a:r>
          </a:p>
          <a:p>
            <a:pPr algn="just"/>
            <a:r>
              <a:rPr lang="en-US" dirty="0" smtClean="0"/>
              <a:t>Causes</a:t>
            </a:r>
          </a:p>
          <a:p>
            <a:pPr lvl="1" algn="just"/>
            <a:r>
              <a:rPr lang="en-US" dirty="0" smtClean="0"/>
              <a:t>Staff inexperience</a:t>
            </a:r>
          </a:p>
          <a:p>
            <a:pPr lvl="1" algn="just"/>
            <a:r>
              <a:rPr lang="en-US" dirty="0" smtClean="0"/>
              <a:t>Lack of top management commitment</a:t>
            </a:r>
          </a:p>
          <a:p>
            <a:pPr lvl="1" algn="just"/>
            <a:r>
              <a:rPr lang="en-US" dirty="0" smtClean="0"/>
              <a:t>New technology</a:t>
            </a:r>
          </a:p>
          <a:p>
            <a:pPr lvl="1" algn="just"/>
            <a:r>
              <a:rPr lang="en-US" dirty="0" smtClean="0"/>
              <a:t>Users uncertain of their requirements</a:t>
            </a:r>
          </a:p>
          <a:p>
            <a:pPr algn="just"/>
            <a:r>
              <a:rPr lang="en-US" dirty="0" smtClean="0"/>
              <a:t>Effects</a:t>
            </a:r>
          </a:p>
          <a:p>
            <a:pPr lvl="1" algn="just"/>
            <a:r>
              <a:rPr lang="en-US" dirty="0" smtClean="0"/>
              <a:t>Testing takes longer than planned</a:t>
            </a:r>
          </a:p>
          <a:p>
            <a:pPr lvl="1" algn="just"/>
            <a:r>
              <a:rPr lang="en-US" dirty="0" smtClean="0"/>
              <a:t>Planned effort and time for activities exceeded</a:t>
            </a:r>
          </a:p>
          <a:p>
            <a:pPr lvl="1" algn="just"/>
            <a:r>
              <a:rPr lang="en-US" dirty="0" smtClean="0"/>
              <a:t>Project scope increases</a:t>
            </a:r>
          </a:p>
          <a:p>
            <a:pPr lvl="1" algn="just"/>
            <a:r>
              <a:rPr lang="en-US" dirty="0" smtClean="0"/>
              <a:t>Time delays in getting changes to plan agreed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5318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/>
              <a:t>Activity </a:t>
            </a:r>
            <a:r>
              <a:rPr lang="en-US" b="1" u="sng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Calculate expected time and standard deviation for each value. Calculate overall expected completion time of project and probability of not meeting that target date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733799"/>
            <a:ext cx="7086600" cy="2895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1337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smtClean="0"/>
              <a:t>[Chapter#7]</a:t>
            </a:r>
            <a:r>
              <a:rPr lang="en-US" dirty="0" smtClean="0"/>
              <a:t>“Software Project Management by Bob Hughes and Mike Cotterell, McGraw-Hill Education; 6th Edition (2009). ISBN-10: 0077122798”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Categories</a:t>
            </a:r>
            <a:endParaRPr lang="en-US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600200"/>
          <a:ext cx="75438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Categories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Project Risks</a:t>
            </a:r>
            <a:r>
              <a:rPr lang="en-US" dirty="0" smtClean="0"/>
              <a:t> are risks that could prevent the achievement of the objectives given to the project manager and the project team.</a:t>
            </a:r>
          </a:p>
          <a:p>
            <a:pPr algn="just"/>
            <a:r>
              <a:rPr lang="en-US" dirty="0" smtClean="0"/>
              <a:t>These objectives are to complete the project </a:t>
            </a:r>
          </a:p>
          <a:p>
            <a:pPr lvl="1" algn="just"/>
            <a:r>
              <a:rPr lang="en-US" dirty="0" smtClean="0"/>
              <a:t>On time</a:t>
            </a:r>
          </a:p>
          <a:p>
            <a:pPr lvl="1" algn="just"/>
            <a:r>
              <a:rPr lang="en-US" dirty="0" smtClean="0"/>
              <a:t>Within budget</a:t>
            </a:r>
          </a:p>
          <a:p>
            <a:pPr lvl="1" algn="just"/>
            <a:r>
              <a:rPr lang="en-US" dirty="0" smtClean="0"/>
              <a:t>Provide required functionality</a:t>
            </a:r>
          </a:p>
          <a:p>
            <a:pPr lvl="1" algn="just"/>
            <a:r>
              <a:rPr lang="en-US" dirty="0" smtClean="0"/>
              <a:t>Optimum Quality.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Categories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Business risk</a:t>
            </a:r>
            <a:r>
              <a:rPr lang="en-US" dirty="0" smtClean="0"/>
              <a:t> is when an application after successful implementation proves to be a business failure.</a:t>
            </a:r>
          </a:p>
          <a:p>
            <a:pPr algn="just"/>
            <a:r>
              <a:rPr lang="en-US" dirty="0" smtClean="0"/>
              <a:t>How?</a:t>
            </a:r>
          </a:p>
          <a:p>
            <a:pPr algn="just"/>
            <a:r>
              <a:rPr lang="en-US" dirty="0" smtClean="0"/>
              <a:t>Business risks are likely to be outside the direct responsibilities of the application implementation team.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 Categories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different way to categorize risks is a sociotechnical model proposed by Kalle </a:t>
            </a:r>
            <a:r>
              <a:rPr lang="en-US" dirty="0" err="1" smtClean="0"/>
              <a:t>Lyytinenand</a:t>
            </a:r>
            <a:r>
              <a:rPr lang="en-US" dirty="0" smtClean="0"/>
              <a:t> and his colleagues, presented as</a:t>
            </a:r>
          </a:p>
          <a:p>
            <a:pPr algn="just"/>
            <a:endParaRPr lang="en-US" dirty="0"/>
          </a:p>
        </p:txBody>
      </p:sp>
      <p:pic>
        <p:nvPicPr>
          <p:cNvPr id="4" name="Picture 3" descr="Captur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124200"/>
            <a:ext cx="5638800" cy="3276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2371</Words>
  <Application>Microsoft Office PowerPoint</Application>
  <PresentationFormat>On-screen Show (4:3)</PresentationFormat>
  <Paragraphs>281</Paragraphs>
  <Slides>51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RISK MANAGEMENT</vt:lpstr>
      <vt:lpstr> Contents </vt:lpstr>
      <vt:lpstr>What is Risk</vt:lpstr>
      <vt:lpstr>What is Risk</vt:lpstr>
      <vt:lpstr>Activity 1</vt:lpstr>
      <vt:lpstr>Risk Categories</vt:lpstr>
      <vt:lpstr>Risk Categories</vt:lpstr>
      <vt:lpstr>Risk Categories</vt:lpstr>
      <vt:lpstr>Risk Categories</vt:lpstr>
      <vt:lpstr>Risk Categories</vt:lpstr>
      <vt:lpstr>Risk Categories</vt:lpstr>
      <vt:lpstr>Risk Categories</vt:lpstr>
      <vt:lpstr>Risk Categories</vt:lpstr>
      <vt:lpstr>Activity 2</vt:lpstr>
      <vt:lpstr>Risk Management Approaches</vt:lpstr>
      <vt:lpstr>Risk Management Approaches</vt:lpstr>
      <vt:lpstr>A Framework for Dealing with Risk</vt:lpstr>
      <vt:lpstr>Risk Identification </vt:lpstr>
      <vt:lpstr>Risk Identification </vt:lpstr>
      <vt:lpstr>Risk Identification </vt:lpstr>
      <vt:lpstr>Risk Analysis and Prioritization </vt:lpstr>
      <vt:lpstr>Risk Analysis and Prioritization </vt:lpstr>
      <vt:lpstr>Risk Analysis and Prioritization </vt:lpstr>
      <vt:lpstr>Risk Analysis and Prioritization </vt:lpstr>
      <vt:lpstr>Probability Impact Matrix</vt:lpstr>
      <vt:lpstr>Risk Planning</vt:lpstr>
      <vt:lpstr>Risk Planning</vt:lpstr>
      <vt:lpstr>Risk Planning</vt:lpstr>
      <vt:lpstr>Risk Planning</vt:lpstr>
      <vt:lpstr>Risk Planning</vt:lpstr>
      <vt:lpstr>Risk Planning</vt:lpstr>
      <vt:lpstr>Risk Monitoring</vt:lpstr>
      <vt:lpstr>Risk Monitoring</vt:lpstr>
      <vt:lpstr>Risk Monitoring</vt:lpstr>
      <vt:lpstr>Risk Monitoring</vt:lpstr>
      <vt:lpstr>Risk Monitoring</vt:lpstr>
      <vt:lpstr>Risk Monitoring</vt:lpstr>
      <vt:lpstr>Activity 3</vt:lpstr>
      <vt:lpstr>Risk Monitoring</vt:lpstr>
      <vt:lpstr>Risk Monitoring  (Template for a Risk Register)</vt:lpstr>
      <vt:lpstr>Risk Mitigation, Monitoring  and Management (RMMM) Plan</vt:lpstr>
      <vt:lpstr>Applying the PERT Technique</vt:lpstr>
      <vt:lpstr>Applying the PERT Technique</vt:lpstr>
      <vt:lpstr>Applying the PERT Technique</vt:lpstr>
      <vt:lpstr>Applying the PERT Technique</vt:lpstr>
      <vt:lpstr>Applying the PERT Technique</vt:lpstr>
      <vt:lpstr>Applying the PERT Technique</vt:lpstr>
      <vt:lpstr>Applying the PERT Technique</vt:lpstr>
      <vt:lpstr>Applying the PERT Technique</vt:lpstr>
      <vt:lpstr>Activity 4</vt:lpstr>
      <vt:lpstr>Reading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PROJECT MANAGEMENT</dc:title>
  <dc:creator>ibrahim</dc:creator>
  <cp:lastModifiedBy>ok</cp:lastModifiedBy>
  <cp:revision>185</cp:revision>
  <dcterms:created xsi:type="dcterms:W3CDTF">2006-08-16T00:00:00Z</dcterms:created>
  <dcterms:modified xsi:type="dcterms:W3CDTF">2020-03-04T10:19:40Z</dcterms:modified>
</cp:coreProperties>
</file>