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1" r:id="rId14"/>
    <p:sldId id="274" r:id="rId15"/>
    <p:sldId id="272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03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8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8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4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ubtitle 2"/>
          <p:cNvSpPr>
            <a:spLocks noGrp="1"/>
          </p:cNvSpPr>
          <p:nvPr>
            <p:ph type="subTitle" idx="1"/>
          </p:nvPr>
        </p:nvSpPr>
        <p:spPr>
          <a:xfrm>
            <a:off x="1143000" y="1430201"/>
            <a:ext cx="6858000" cy="4433364"/>
          </a:xfrm>
        </p:spPr>
        <p:txBody>
          <a:bodyPr>
            <a:normAutofit lnSpcReduction="10000"/>
          </a:bodyPr>
          <a:lstStyle/>
          <a:p>
            <a:r>
              <a:rPr lang="en-US" altLang="zh-CN" sz="5700" dirty="0"/>
              <a:t>kinds of selection (progeny </a:t>
            </a:r>
            <a:r>
              <a:rPr lang="en-US" altLang="zh-CN" sz="5700" dirty="0" err="1"/>
              <a:t>esting</a:t>
            </a:r>
            <a:r>
              <a:rPr lang="en-US" altLang="zh-CN" sz="5700" dirty="0"/>
              <a:t> , family selection , selection for single </a:t>
            </a:r>
            <a:r>
              <a:rPr lang="en-US" altLang="zh-CN" sz="5700" dirty="0" err="1"/>
              <a:t>nad</a:t>
            </a:r>
            <a:r>
              <a:rPr lang="en-US" altLang="zh-CN" sz="5700" dirty="0"/>
              <a:t> multiple traits , </a:t>
            </a:r>
            <a:r>
              <a:rPr lang="en-US" altLang="zh-CN" sz="5700" dirty="0" err="1"/>
              <a:t>correleted</a:t>
            </a:r>
            <a:r>
              <a:rPr lang="en-US" altLang="zh-CN" sz="5700" dirty="0"/>
              <a:t> response</a:t>
            </a:r>
          </a:p>
          <a:p>
            <a:endParaRPr lang="en-US" altLang="zh-CN" sz="5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This can include multiple alleles - or a trait that is controlled by one gene, but has more than 2 possible alleles. An example is blood type - there is an  </a:t>
            </a:r>
          </a:p>
          <a:p>
            <a:r>
              <a:rPr lang="en-US" sz="2800"/>
              <a:t>IA</a:t>
            </a:r>
            <a:r>
              <a:rPr lang="en-US" altLang="zh-CN" sz="2800"/>
              <a:t> </a:t>
            </a:r>
            <a:r>
              <a:rPr lang="en-US" sz="2800"/>
              <a:t>allele, a  </a:t>
            </a:r>
          </a:p>
          <a:p>
            <a:r>
              <a:rPr lang="en-US" sz="2800"/>
              <a:t>IB</a:t>
            </a:r>
            <a:r>
              <a:rPr lang="en-US" altLang="zh-CN" sz="2800"/>
              <a:t> </a:t>
            </a:r>
            <a:r>
              <a:rPr lang="en-US" sz="2800"/>
              <a:t>allele, and an  </a:t>
            </a:r>
          </a:p>
          <a:p>
            <a:r>
              <a:rPr lang="en-US" sz="2800"/>
              <a:t>iallele</a:t>
            </a:r>
            <a:r>
              <a:rPr lang="en-US" altLang="zh-CN" sz="2800"/>
              <a:t>.</a:t>
            </a:r>
            <a:endParaRPr lang="en-US" sz="2800"/>
          </a:p>
          <a:p>
            <a:r>
              <a:rPr lang="en-US" altLang="zh-CN" sz="2800"/>
              <a:t>Bu</a:t>
            </a:r>
            <a:r>
              <a:rPr lang="en-US" sz="2800"/>
              <a:t>t your blood type (or this system, at least) is still controlled by one gene.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Multiple Traits</a:t>
            </a:r>
            <a:endParaRPr lang="en-US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/>
              <a:t>Multiple alleles exist in a population when there are many variations of a gene present. </a:t>
            </a:r>
          </a:p>
          <a:p>
            <a:r>
              <a:rPr lang="en-US" sz="3000"/>
              <a:t>In organisms with two copies of every gene, also known as diploid organisms, each organism has the ability to express two alleles at the same time. </a:t>
            </a:r>
          </a:p>
          <a:p>
            <a:r>
              <a:rPr lang="en-US" sz="3000"/>
              <a:t>They can be the same allele, which is called a homozygous genotype.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Content Placeholder 1048669"/>
          <p:cNvSpPr>
            <a:spLocks noGrp="1"/>
          </p:cNvSpPr>
          <p:nvPr>
            <p:ph idx="1"/>
          </p:nvPr>
        </p:nvSpPr>
        <p:spPr>
          <a:xfrm>
            <a:off x="628650" y="851476"/>
            <a:ext cx="7886700" cy="54878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/>
          </a:p>
          <a:p>
            <a:r>
              <a:rPr lang="en-US" sz="3200"/>
              <a:t>Alternatively, the genotype can consist of alleles of different types, known as a heterozygous genotype.</a:t>
            </a:r>
          </a:p>
          <a:p>
            <a:pPr marL="0" indent="0">
              <a:buNone/>
            </a:pPr>
            <a:r>
              <a:rPr lang="en-US" sz="3200"/>
              <a:t> </a:t>
            </a:r>
          </a:p>
          <a:p>
            <a:r>
              <a:rPr lang="en-US" sz="3200"/>
              <a:t>Haploid organisms and cells only have one copy of a gene, but the population can still have many alleles.</a:t>
            </a:r>
          </a:p>
          <a:p>
            <a:r>
              <a:rPr lang="en-US" altLang="zh-CN" sz="3200"/>
              <a:t>In</a:t>
            </a:r>
            <a:r>
              <a:rPr lang="en-US" sz="3200"/>
              <a:t> both haploid and diploid organisms, new alleles are created by spontaneous mutations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Content Placeholder 1048665"/>
          <p:cNvSpPr>
            <a:spLocks noGrp="1"/>
          </p:cNvSpPr>
          <p:nvPr>
            <p:ph idx="1"/>
          </p:nvPr>
        </p:nvSpPr>
        <p:spPr>
          <a:xfrm>
            <a:off x="816986" y="253999"/>
            <a:ext cx="7886700" cy="5747616"/>
          </a:xfrm>
        </p:spPr>
        <p:txBody>
          <a:bodyPr>
            <a:normAutofit/>
          </a:bodyPr>
          <a:lstStyle/>
          <a:p>
            <a:r>
              <a:rPr lang="en-US" sz="2800"/>
              <a:t>These mutations can arise in a variety of ways, but the effect is a different sequence of nucleic acid bases in the DNA. </a:t>
            </a:r>
          </a:p>
          <a:p>
            <a:r>
              <a:rPr lang="en-US" sz="2800"/>
              <a:t>The genetic code is “read” as a series of codons or triplets of nucleic acid bases that correspond to individual amino acids. </a:t>
            </a:r>
          </a:p>
          <a:p>
            <a:r>
              <a:rPr lang="en-US" sz="2800"/>
              <a:t>A mutation causes the sequence of amino acids to change, either in a simple or drastic way. </a:t>
            </a:r>
          </a:p>
          <a:p>
            <a:r>
              <a:rPr lang="en-US" sz="2800"/>
              <a:t>Simple changes that only affect a few amino acids can produce multiple alleles in a population, all of which function in almost the same way, just to a different degree. </a:t>
            </a:r>
            <a:r>
              <a:rPr lang="en-US" altLang="zh-CN"/>
              <a:t>  </a:t>
            </a:r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Content Placeholder 1048671"/>
          <p:cNvSpPr>
            <a:spLocks noGrp="1"/>
          </p:cNvSpPr>
          <p:nvPr>
            <p:ph idx="1"/>
          </p:nvPr>
        </p:nvSpPr>
        <p:spPr>
          <a:xfrm>
            <a:off x="628650" y="357908"/>
            <a:ext cx="7886700" cy="5780088"/>
          </a:xfrm>
        </p:spPr>
        <p:txBody>
          <a:bodyPr>
            <a:normAutofit/>
          </a:bodyPr>
          <a:lstStyle/>
          <a:p>
            <a:r>
              <a:rPr lang="en-US" sz="2800"/>
              <a:t>Other mutations cause large changes in the protein created, and it will not function at all. </a:t>
            </a:r>
            <a:endParaRPr lang="en-US"/>
          </a:p>
          <a:p>
            <a:endParaRPr lang="en-US"/>
          </a:p>
          <a:p>
            <a:r>
              <a:rPr lang="en-US" sz="2800"/>
              <a:t>Other mutations give rise to novel forms of protein which may allow organisms to develop new pathways, structure, and functions.</a:t>
            </a:r>
            <a:endParaRPr lang="en-US"/>
          </a:p>
          <a:p>
            <a:r>
              <a:rPr lang="en-US" sz="2800"/>
              <a:t>Multiple alleles combine in different ways in a population, and produce different phenotypes. </a:t>
            </a:r>
            <a:endParaRPr lang="en-US"/>
          </a:p>
          <a:p>
            <a:r>
              <a:rPr lang="en-US" sz="2800"/>
              <a:t>These phenotypes are caused by the proteins encoded for by the various alleles. </a:t>
            </a:r>
            <a:endParaRPr lang="en-US"/>
          </a:p>
          <a:p>
            <a:r>
              <a:rPr lang="en-US" sz="2800"/>
              <a:t>Although each gene encodes for the same type of protein, the different alleles can cause high variability in the functioning of these proteins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Content Placeholder 1048667"/>
          <p:cNvSpPr>
            <a:spLocks noGrp="1"/>
          </p:cNvSpPr>
          <p:nvPr>
            <p:ph idx="1"/>
          </p:nvPr>
        </p:nvSpPr>
        <p:spPr>
          <a:xfrm>
            <a:off x="628650" y="682625"/>
            <a:ext cx="7925666" cy="5494338"/>
          </a:xfrm>
        </p:spPr>
        <p:txBody>
          <a:bodyPr>
            <a:normAutofit/>
          </a:bodyPr>
          <a:lstStyle/>
          <a:p>
            <a:r>
              <a:rPr lang="en-US" altLang="zh-CN"/>
              <a:t>J</a:t>
            </a:r>
            <a:r>
              <a:rPr lang="en-US"/>
              <a:t>ust because a protein functions at a higher or lower rate does not make it good or bad. </a:t>
            </a:r>
          </a:p>
          <a:p>
            <a:r>
              <a:rPr lang="en-US"/>
              <a:t>This is determined by the sum of the interactions of all the proteins produced in an organism and the effects of the environment on those proteins. </a:t>
            </a:r>
          </a:p>
          <a:p>
            <a:r>
              <a:rPr lang="en-US"/>
              <a:t>Some organism, driven by multiple alleles in a variety of genes, do better than others and can reproduce more.</a:t>
            </a:r>
          </a:p>
          <a:p>
            <a:r>
              <a:rPr lang="en-US"/>
              <a:t> This is the basis of natural selection, and as new mutations arise and new lines of genetics are born the origin of species takes place.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Correlated Response </a:t>
            </a:r>
            <a:endParaRPr lang="en-US"/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 A correlated response to selection is when one trait responds to direct selection on a second trait and is necessarily dependent on a genetic correlation between the two traits.</a:t>
            </a:r>
          </a:p>
          <a:p>
            <a:r>
              <a:rPr lang="en-US" sz="2800"/>
              <a:t>In addition, genetic correlations and correlated responses to selection can actually constrain evolution when</a:t>
            </a:r>
            <a:r>
              <a:rPr lang="en-US" altLang="zh-CN" sz="2800"/>
              <a:t>.</a:t>
            </a:r>
            <a:r>
              <a:rPr lang="en-US" sz="2800"/>
              <a:t> 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1048591"/>
          <p:cNvSpPr>
            <a:spLocks noGrp="1"/>
          </p:cNvSpPr>
          <p:nvPr>
            <p:ph idx="1"/>
          </p:nvPr>
        </p:nvSpPr>
        <p:spPr>
          <a:xfrm>
            <a:off x="628650" y="489110"/>
            <a:ext cx="8276517" cy="5687853"/>
          </a:xfrm>
        </p:spPr>
        <p:txBody>
          <a:bodyPr>
            <a:normAutofit/>
          </a:bodyPr>
          <a:lstStyle/>
          <a:p>
            <a:endParaRPr lang="en-US" sz="3200"/>
          </a:p>
          <a:p>
            <a:endParaRPr lang="en-US" sz="3200"/>
          </a:p>
          <a:p>
            <a:r>
              <a:rPr lang="en-US" sz="3200"/>
              <a:t>for example, two traits share a positive genetic correlation with each other, but one is positively and one is negatively correlated with Darwinian fitness.</a:t>
            </a:r>
          </a:p>
          <a:p>
            <a:pPr marL="0" indent="0">
              <a:buNone/>
            </a:pPr>
            <a:endParaRPr lang="en-US" sz="3200"/>
          </a:p>
          <a:p>
            <a:r>
              <a:rPr lang="en-US" sz="3200"/>
              <a:t> The evolution of the integrated phenotype can be strongly influenced by such constraints.</a:t>
            </a:r>
          </a:p>
          <a:p>
            <a:pPr marL="0" indent="0">
              <a:buNone/>
            </a:pPr>
            <a:endParaRPr lang="en-US" sz="3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/>
              <a:t>Using the model system of mice</a:t>
            </a:r>
            <a:r>
              <a:rPr lang="en-US" altLang="zh-CN" sz="3100"/>
              <a:t>.</a:t>
            </a:r>
            <a:endParaRPr lang="en-US" sz="3100"/>
          </a:p>
          <a:p>
            <a:pPr marL="0" indent="0">
              <a:buNone/>
            </a:pPr>
            <a:endParaRPr lang="en-US" sz="3100"/>
          </a:p>
          <a:p>
            <a:r>
              <a:rPr lang="en-US" altLang="zh-CN" sz="3100"/>
              <a:t>There </a:t>
            </a:r>
            <a:r>
              <a:rPr lang="en-US" sz="3100"/>
              <a:t>have</a:t>
            </a:r>
            <a:r>
              <a:rPr lang="en-US" altLang="zh-CN" sz="3100"/>
              <a:t> so many </a:t>
            </a:r>
            <a:r>
              <a:rPr lang="en-US" sz="3100"/>
              <a:t> tested for a variety of correlated responses to selection on activity behavior in an attempt to elucidate the complexities of the evolution of the integrated phenotype</a:t>
            </a:r>
            <a:r>
              <a:rPr lang="en-US" altLang="zh-CN" sz="3100"/>
              <a:t>.</a:t>
            </a:r>
            <a:endParaRPr lang="en-US" sz="3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Kind of selection </a:t>
            </a:r>
            <a:endParaRPr lang="en-US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 altLang="zh-CN"/>
              <a:t>S</a:t>
            </a:r>
            <a:r>
              <a:rPr lang="en-US"/>
              <a:t>election, in biology, the preferential survival and reproduction or preferential elimination of individuals with certain genotypes (genetic compositions)</a:t>
            </a:r>
            <a:r>
              <a:rPr lang="en-US" altLang="zh-CN"/>
              <a:t>.</a:t>
            </a:r>
            <a:endParaRPr lang="en-US"/>
          </a:p>
          <a:p>
            <a:endParaRPr lang="en-US"/>
          </a:p>
          <a:p>
            <a:r>
              <a:rPr lang="en-US" altLang="zh-CN"/>
              <a:t>B</a:t>
            </a:r>
            <a:r>
              <a:rPr lang="en-US"/>
              <a:t>y means of natural or artificial controlling factors.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0486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Progeny Test</a:t>
            </a:r>
            <a:endParaRPr lang="en-US"/>
          </a:p>
        </p:txBody>
      </p:sp>
      <p:sp>
        <p:nvSpPr>
          <p:cNvPr id="1048606" name="Content Placeholder 104860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Progeny Testing is a test of the value for selective breeding of an individual's genotype by looking at the progeny produced by different matings.</a:t>
            </a:r>
          </a:p>
          <a:p>
            <a:pPr marL="0" indent="0">
              <a:buNone/>
            </a:pPr>
            <a:endParaRPr lang="en-US"/>
          </a:p>
          <a:p>
            <a:r>
              <a:rPr lang="en-US" sz="2800"/>
              <a:t>It is used in the breeding of both plants and animals, but is most commercially important in animal breeding to determine the true breeding value of an animal (especially males)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1048606"/>
          <p:cNvSpPr>
            <a:spLocks noGrp="1"/>
          </p:cNvSpPr>
          <p:nvPr>
            <p:ph idx="1"/>
          </p:nvPr>
        </p:nvSpPr>
        <p:spPr>
          <a:xfrm>
            <a:off x="628650" y="696125"/>
            <a:ext cx="7886700" cy="516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W</a:t>
            </a:r>
            <a:r>
              <a:rPr lang="en-US"/>
              <a:t>hich are used extensively for propagation of best germplasm. </a:t>
            </a:r>
          </a:p>
          <a:p>
            <a:r>
              <a:rPr lang="en-US"/>
              <a:t>The extensive use of artificial insemination in domestic animals has helped in increasing the selection intensity on male animals.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 This selection tool is usually used for characters that are sex-limited, expressed after death (meat characteristics) and usually with low heritability, for example, milk or egg production in females.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1048607"/>
          <p:cNvSpPr>
            <a:spLocks noGrp="1"/>
          </p:cNvSpPr>
          <p:nvPr>
            <p:ph idx="1"/>
          </p:nvPr>
        </p:nvSpPr>
        <p:spPr>
          <a:xfrm rot="21436">
            <a:off x="628649" y="701304"/>
            <a:ext cx="7886700" cy="5455394"/>
          </a:xfrm>
        </p:spPr>
        <p:txBody>
          <a:bodyPr>
            <a:normAutofit/>
          </a:bodyPr>
          <a:lstStyle/>
          <a:p>
            <a:r>
              <a:rPr lang="en-US"/>
              <a:t>A bull, for example, cannot be assessed for milk production, however, the performance of its female offspring can be used to determine the use of the animal for future crosses.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A progeny test is performed by mating the male with a number of females to produce many progenies in a different environment and over a long time period involving different seasons to nullify the impact of season, management and environment in breeding value estimation.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1048608"/>
          <p:cNvSpPr>
            <a:spLocks noGrp="1"/>
          </p:cNvSpPr>
          <p:nvPr>
            <p:ph idx="1"/>
          </p:nvPr>
        </p:nvSpPr>
        <p:spPr>
          <a:xfrm rot="21600000">
            <a:off x="628650" y="474805"/>
            <a:ext cx="7886700" cy="4351338"/>
          </a:xfrm>
        </p:spPr>
        <p:txBody>
          <a:bodyPr>
            <a:normAutofit fontScale="92857"/>
          </a:bodyPr>
          <a:lstStyle/>
          <a:p>
            <a:r>
              <a:rPr lang="en-US" sz="2800"/>
              <a:t>The average performance of the offspring is then found, giving a measure of the male's respective value to the breeder</a:t>
            </a:r>
            <a:r>
              <a:rPr lang="en-US" altLang="zh-CN" sz="2800"/>
              <a:t>.</a:t>
            </a:r>
            <a:endParaRPr lang="en-US"/>
          </a:p>
          <a:p>
            <a:r>
              <a:rPr lang="en-US" sz="2800"/>
              <a:t>In animals, the progeny testing could be conducted in a large herd or involving associated herds or in the field in farmers place. </a:t>
            </a:r>
            <a:endParaRPr lang="en-US"/>
          </a:p>
          <a:p>
            <a:r>
              <a:rPr lang="en-US" sz="2800"/>
              <a:t>The field-based progeny testing is highly required when the selected bulls are to be distributed in a large area to many farmers in different environments. Conducting a field-based progeny testing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>
          <a:xfrm>
            <a:off x="628650" y="331931"/>
            <a:ext cx="7886700" cy="5845032"/>
          </a:xfrm>
        </p:spPr>
        <p:txBody>
          <a:bodyPr>
            <a:normAutofit/>
          </a:bodyPr>
          <a:lstStyle/>
          <a:p>
            <a:r>
              <a:rPr lang="en-US" altLang="zh-CN"/>
              <a:t>Es</a:t>
            </a:r>
            <a:r>
              <a:rPr lang="en-US"/>
              <a:t>pecially in smallholder production systems of Asia and Africa, require huge resources both financial and infrastructural - a large AI network, robust and dynamic data collection and analysis system. </a:t>
            </a:r>
          </a:p>
          <a:p>
            <a:r>
              <a:rPr lang="en-US"/>
              <a:t>Usually, the breeding companies conduct progeny testing of their bulls so that they can be commercially promoted. </a:t>
            </a:r>
          </a:p>
          <a:p>
            <a:r>
              <a:rPr lang="en-US"/>
              <a:t>But when the breeding organisations are Government controlled (e.g. India), the onus of conducting the testing also lies with them if required genetic improvement is to be achieved.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Single genes inheritance </a:t>
            </a:r>
            <a:endParaRPr lang="en-US"/>
          </a:p>
        </p:txBody>
      </p:sp>
      <p:sp>
        <p:nvSpPr>
          <p:cNvPr id="1048596" name="Content Placeholder 104859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altLang="zh-CN"/>
              <a:t>A </a:t>
            </a:r>
            <a:r>
              <a:rPr lang="en-US"/>
              <a:t>single-gene trait is a trait that is controlled by only one gene.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An example in humans is whether you have a widow's peak - your hairline forming a small point over the middle of your forehead - or not.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>
          <a:xfrm>
            <a:off x="628650" y="1211283"/>
            <a:ext cx="7886700" cy="3453366"/>
          </a:xfrm>
        </p:spPr>
        <p:txBody>
          <a:bodyPr>
            <a:noAutofit/>
          </a:bodyPr>
          <a:lstStyle/>
          <a:p>
            <a:r>
              <a:rPr lang="en-US" sz="3400"/>
              <a:t>The opposite of this is a polygenic trait, or a trait controlled by multiple genes. </a:t>
            </a:r>
          </a:p>
          <a:p>
            <a:endParaRPr lang="en-US" sz="3400"/>
          </a:p>
          <a:p>
            <a:r>
              <a:rPr lang="en-US" sz="3400"/>
              <a:t>An example of this is </a:t>
            </a:r>
          </a:p>
          <a:p>
            <a:r>
              <a:rPr lang="en-US" sz="3400"/>
              <a:t>your height - because you have to factor in the length of your legs, your neck, your back, your skull shape,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Kind of selection </vt:lpstr>
      <vt:lpstr>Progeny Test</vt:lpstr>
      <vt:lpstr>PowerPoint Presentation</vt:lpstr>
      <vt:lpstr>PowerPoint Presentation</vt:lpstr>
      <vt:lpstr>PowerPoint Presentation</vt:lpstr>
      <vt:lpstr>PowerPoint Presentation</vt:lpstr>
      <vt:lpstr>Single genes inheritance </vt:lpstr>
      <vt:lpstr>PowerPoint Presentation</vt:lpstr>
      <vt:lpstr>PowerPoint Presentation</vt:lpstr>
      <vt:lpstr>Multiple Traits</vt:lpstr>
      <vt:lpstr>PowerPoint Presentation</vt:lpstr>
      <vt:lpstr>PowerPoint Presentation</vt:lpstr>
      <vt:lpstr>PowerPoint Presentation</vt:lpstr>
      <vt:lpstr>PowerPoint Presentation</vt:lpstr>
      <vt:lpstr>Correlated Response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vivo 1801</dc:creator>
  <cp:lastModifiedBy>3Star</cp:lastModifiedBy>
  <cp:revision>1</cp:revision>
  <dcterms:created xsi:type="dcterms:W3CDTF">2015-05-11T13:30:45Z</dcterms:created>
  <dcterms:modified xsi:type="dcterms:W3CDTF">2021-03-21T05:22:25Z</dcterms:modified>
</cp:coreProperties>
</file>