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65573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77758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764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561284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50151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08430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468472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80215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78398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09270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085611-5999-47C9-8B02-AB071AE8522D}" type="datetimeFigureOut">
              <a:rPr lang="en-US" smtClean="0"/>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13038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085611-5999-47C9-8B02-AB071AE8522D}" type="datetimeFigureOut">
              <a:rPr lang="en-US" smtClean="0"/>
              <a:t>03-Nov-20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258946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085611-5999-47C9-8B02-AB071AE8522D}" type="datetimeFigureOut">
              <a:rPr lang="en-US" smtClean="0"/>
              <a:t>03-Nov-20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86811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85611-5999-47C9-8B02-AB071AE8522D}" type="datetimeFigureOut">
              <a:rPr lang="en-US" smtClean="0"/>
              <a:t>03-Nov-20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640215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085611-5999-47C9-8B02-AB071AE8522D}" type="datetimeFigureOut">
              <a:rPr lang="en-US" smtClean="0"/>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213490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085611-5999-47C9-8B02-AB071AE8522D}" type="datetimeFigureOut">
              <a:rPr lang="en-US" smtClean="0"/>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67698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085611-5999-47C9-8B02-AB071AE8522D}" type="datetimeFigureOut">
              <a:rPr lang="en-US" smtClean="0"/>
              <a:t>03-Nov-20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23011C2-9AF5-44D9-A546-FCBF95DC4A8D}" type="slidenum">
              <a:rPr lang="en-US" smtClean="0"/>
              <a:t>‹#›</a:t>
            </a:fld>
            <a:endParaRPr lang="en-US"/>
          </a:p>
        </p:txBody>
      </p:sp>
    </p:spTree>
    <p:extLst>
      <p:ext uri="{BB962C8B-B14F-4D97-AF65-F5344CB8AC3E}">
        <p14:creationId xmlns:p14="http://schemas.microsoft.com/office/powerpoint/2010/main" val="4103402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Rural </a:t>
            </a:r>
            <a:endParaRPr lang="en-US" dirty="0"/>
          </a:p>
        </p:txBody>
      </p:sp>
      <p:sp>
        <p:nvSpPr>
          <p:cNvPr id="3" name="Content Placeholder 2"/>
          <p:cNvSpPr>
            <a:spLocks noGrp="1"/>
          </p:cNvSpPr>
          <p:nvPr>
            <p:ph idx="1"/>
          </p:nvPr>
        </p:nvSpPr>
        <p:spPr>
          <a:xfrm>
            <a:off x="677334" y="1478281"/>
            <a:ext cx="8596668" cy="4563082"/>
          </a:xfrm>
        </p:spPr>
        <p:txBody>
          <a:bodyPr>
            <a:normAutofit/>
          </a:bodyPr>
          <a:lstStyle/>
          <a:p>
            <a:r>
              <a:rPr lang="en-US" sz="2400" dirty="0" smtClean="0"/>
              <a:t>The word ‘Rural’ means an area which is marked by non-urban style of life, occupational structure, social organization and settlement pattern. </a:t>
            </a:r>
          </a:p>
          <a:p>
            <a:r>
              <a:rPr lang="en-US" sz="2400" dirty="0" smtClean="0"/>
              <a:t>Rural is noticeably agricultural, its settlement system consists of villages or homesteads ; </a:t>
            </a:r>
          </a:p>
          <a:p>
            <a:r>
              <a:rPr lang="en-US" sz="2400" dirty="0" smtClean="0"/>
              <a:t>Socially it signifies greater inter dependence among people, more deeply rooted community life and a slow moving rhythm of life built around nature and natural phenomenon; </a:t>
            </a:r>
          </a:p>
          <a:p>
            <a:r>
              <a:rPr lang="en-US" sz="2400" dirty="0" smtClean="0"/>
              <a:t>and occupationally it is highly dependent on crop farming, animal enterprises, tree crops and related activities.</a:t>
            </a:r>
            <a:endParaRPr lang="en-US" sz="2400" dirty="0"/>
          </a:p>
        </p:txBody>
      </p:sp>
    </p:spTree>
    <p:extLst>
      <p:ext uri="{BB962C8B-B14F-4D97-AF65-F5344CB8AC3E}">
        <p14:creationId xmlns:p14="http://schemas.microsoft.com/office/powerpoint/2010/main" val="279792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Community </a:t>
            </a:r>
            <a:endParaRPr lang="en-US" dirty="0"/>
          </a:p>
        </p:txBody>
      </p:sp>
      <p:sp>
        <p:nvSpPr>
          <p:cNvPr id="3" name="Content Placeholder 2"/>
          <p:cNvSpPr>
            <a:spLocks noGrp="1"/>
          </p:cNvSpPr>
          <p:nvPr>
            <p:ph idx="1"/>
          </p:nvPr>
        </p:nvSpPr>
        <p:spPr>
          <a:xfrm>
            <a:off x="677334" y="1539241"/>
            <a:ext cx="8596668" cy="4502122"/>
          </a:xfrm>
        </p:spPr>
        <p:txBody>
          <a:bodyPr>
            <a:normAutofit/>
          </a:bodyPr>
          <a:lstStyle/>
          <a:p>
            <a:pPr>
              <a:buFont typeface="Wingdings" panose="05000000000000000000" pitchFamily="2" charset="2"/>
              <a:buChar char="§"/>
            </a:pPr>
            <a:r>
              <a:rPr lang="en-US" sz="2800" dirty="0" smtClean="0"/>
              <a:t>The </a:t>
            </a:r>
            <a:r>
              <a:rPr lang="en-US" sz="2800" dirty="0"/>
              <a:t>group of people with a common </a:t>
            </a:r>
            <a:r>
              <a:rPr lang="en-US" sz="2800" dirty="0" smtClean="0"/>
              <a:t>characteristic or </a:t>
            </a:r>
            <a:r>
              <a:rPr lang="en-US" sz="2800" dirty="0"/>
              <a:t>interest living together, in a </a:t>
            </a:r>
            <a:r>
              <a:rPr lang="en-US" sz="2800" dirty="0" smtClean="0"/>
              <a:t>village. </a:t>
            </a:r>
          </a:p>
          <a:p>
            <a:pPr>
              <a:buFont typeface="Wingdings" panose="05000000000000000000" pitchFamily="2" charset="2"/>
              <a:buChar char="§"/>
            </a:pPr>
            <a:r>
              <a:rPr lang="en-US" sz="2800" dirty="0" smtClean="0"/>
              <a:t>A </a:t>
            </a:r>
            <a:r>
              <a:rPr lang="en-US" sz="2800" dirty="0"/>
              <a:t>Rural Community can be classified as </a:t>
            </a:r>
            <a:r>
              <a:rPr lang="en-US" sz="2800" dirty="0" smtClean="0"/>
              <a:t>rural based </a:t>
            </a:r>
            <a:r>
              <a:rPr lang="en-US" sz="2800" dirty="0"/>
              <a:t>on the criteria of lower population density</a:t>
            </a:r>
            <a:r>
              <a:rPr lang="en-US" sz="2800" dirty="0" smtClean="0"/>
              <a:t>, less </a:t>
            </a:r>
            <a:r>
              <a:rPr lang="en-US" sz="2800" dirty="0"/>
              <a:t>social differentiation, less social and </a:t>
            </a:r>
            <a:r>
              <a:rPr lang="en-US" sz="2800" dirty="0" smtClean="0"/>
              <a:t>spatial mobility</a:t>
            </a:r>
            <a:r>
              <a:rPr lang="en-US" sz="2800" dirty="0"/>
              <a:t>, slow rate of social change, etc</a:t>
            </a:r>
            <a:r>
              <a:rPr lang="en-US" sz="2800" dirty="0" smtClean="0"/>
              <a:t>.</a:t>
            </a:r>
          </a:p>
          <a:p>
            <a:pPr>
              <a:buFont typeface="Wingdings" panose="05000000000000000000" pitchFamily="2" charset="2"/>
              <a:buChar char="§"/>
            </a:pPr>
            <a:r>
              <a:rPr lang="en-US" sz="2800" dirty="0" smtClean="0"/>
              <a:t>Agriculture </a:t>
            </a:r>
            <a:r>
              <a:rPr lang="en-US" sz="2800" dirty="0"/>
              <a:t>is the </a:t>
            </a:r>
            <a:r>
              <a:rPr lang="en-US" sz="2800" dirty="0" smtClean="0"/>
              <a:t>major </a:t>
            </a:r>
            <a:r>
              <a:rPr lang="en-US" sz="2800" dirty="0"/>
              <a:t>occupation of </a:t>
            </a:r>
            <a:r>
              <a:rPr lang="en-US" sz="2800" dirty="0" smtClean="0"/>
              <a:t>rural people. </a:t>
            </a:r>
            <a:endParaRPr lang="en-US" sz="2800" dirty="0"/>
          </a:p>
        </p:txBody>
      </p:sp>
    </p:spTree>
    <p:extLst>
      <p:ext uri="{BB962C8B-B14F-4D97-AF65-F5344CB8AC3E}">
        <p14:creationId xmlns:p14="http://schemas.microsoft.com/office/powerpoint/2010/main" val="335075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Sociology </a:t>
            </a:r>
            <a:endParaRPr lang="en-US" dirty="0"/>
          </a:p>
        </p:txBody>
      </p:sp>
      <p:sp>
        <p:nvSpPr>
          <p:cNvPr id="3" name="Content Placeholder 2"/>
          <p:cNvSpPr>
            <a:spLocks noGrp="1"/>
          </p:cNvSpPr>
          <p:nvPr>
            <p:ph idx="1"/>
          </p:nvPr>
        </p:nvSpPr>
        <p:spPr>
          <a:xfrm>
            <a:off x="677334" y="1584961"/>
            <a:ext cx="8596668" cy="4456402"/>
          </a:xfrm>
        </p:spPr>
        <p:txBody>
          <a:bodyPr>
            <a:normAutofit/>
          </a:bodyPr>
          <a:lstStyle/>
          <a:p>
            <a:r>
              <a:rPr lang="en-US" sz="2000" dirty="0" smtClean="0"/>
              <a:t>Rural </a:t>
            </a:r>
            <a:r>
              <a:rPr lang="en-US" sz="2000" dirty="0"/>
              <a:t>sociology is the science of the village or village society. </a:t>
            </a:r>
            <a:endParaRPr lang="en-US" sz="2000" dirty="0" smtClean="0"/>
          </a:p>
          <a:p>
            <a:r>
              <a:rPr lang="en-US" sz="2000" dirty="0" smtClean="0"/>
              <a:t>Rural </a:t>
            </a:r>
            <a:r>
              <a:rPr lang="en-US" sz="2000" dirty="0"/>
              <a:t>sociology studies the relations of the people who live in the villages. </a:t>
            </a:r>
            <a:endParaRPr lang="en-US" sz="2000" dirty="0" smtClean="0"/>
          </a:p>
          <a:p>
            <a:r>
              <a:rPr lang="en-US" sz="2000" dirty="0" smtClean="0"/>
              <a:t>It </a:t>
            </a:r>
            <a:r>
              <a:rPr lang="en-US" sz="2000" dirty="0"/>
              <a:t>is just like a mirror of the rural social life. It provides a detailed study of knowledge about different aspects of rural life, its problems, its culture, its religion, its economic and political life. </a:t>
            </a:r>
            <a:endParaRPr lang="en-US" sz="2000" dirty="0" smtClean="0"/>
          </a:p>
          <a:p>
            <a:r>
              <a:rPr lang="en-US" sz="2000" dirty="0" smtClean="0"/>
              <a:t>The </a:t>
            </a:r>
            <a:r>
              <a:rPr lang="en-US" sz="2000" dirty="0"/>
              <a:t>basic aim of the study of rural sociology is to make the village people self sufficient and also link them with the wider society at regional and national levels. </a:t>
            </a:r>
            <a:endParaRPr lang="en-US" sz="2000" dirty="0" smtClean="0"/>
          </a:p>
          <a:p>
            <a:r>
              <a:rPr lang="en-US" sz="2000" dirty="0" smtClean="0"/>
              <a:t>Rural </a:t>
            </a:r>
            <a:r>
              <a:rPr lang="en-US" sz="2000" dirty="0"/>
              <a:t>sociology which aims at providing systematic and scientific approach to rural </a:t>
            </a:r>
            <a:r>
              <a:rPr lang="en-US" sz="2000" dirty="0" smtClean="0"/>
              <a:t>problems. </a:t>
            </a:r>
          </a:p>
        </p:txBody>
      </p:sp>
    </p:spTree>
    <p:extLst>
      <p:ext uri="{BB962C8B-B14F-4D97-AF65-F5344CB8AC3E}">
        <p14:creationId xmlns:p14="http://schemas.microsoft.com/office/powerpoint/2010/main" val="239011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Development </a:t>
            </a:r>
            <a:endParaRPr lang="en-US" dirty="0"/>
          </a:p>
        </p:txBody>
      </p:sp>
      <p:sp>
        <p:nvSpPr>
          <p:cNvPr id="3" name="Content Placeholder 2"/>
          <p:cNvSpPr>
            <a:spLocks noGrp="1"/>
          </p:cNvSpPr>
          <p:nvPr>
            <p:ph idx="1"/>
          </p:nvPr>
        </p:nvSpPr>
        <p:spPr>
          <a:xfrm>
            <a:off x="677334" y="1341121"/>
            <a:ext cx="8596668" cy="4700242"/>
          </a:xfrm>
        </p:spPr>
        <p:txBody>
          <a:bodyPr>
            <a:normAutofit/>
          </a:bodyPr>
          <a:lstStyle/>
          <a:p>
            <a:pPr marL="0" indent="0">
              <a:buNone/>
            </a:pPr>
            <a:r>
              <a:rPr lang="en-US" sz="2800" dirty="0"/>
              <a:t>Rural development is a strategy designed </a:t>
            </a:r>
            <a:r>
              <a:rPr lang="en-US" sz="2800" dirty="0" smtClean="0"/>
              <a:t>to improve </a:t>
            </a:r>
            <a:r>
              <a:rPr lang="en-US" sz="2800" dirty="0"/>
              <a:t>the economic and social life of </a:t>
            </a:r>
            <a:r>
              <a:rPr lang="en-US" sz="2800" dirty="0" smtClean="0"/>
              <a:t>rural community. </a:t>
            </a:r>
          </a:p>
          <a:p>
            <a:pPr marL="0" indent="0">
              <a:buNone/>
            </a:pPr>
            <a:r>
              <a:rPr lang="en-US" sz="2800" dirty="0" smtClean="0"/>
              <a:t>It </a:t>
            </a:r>
            <a:r>
              <a:rPr lang="en-US" sz="2800" dirty="0"/>
              <a:t>is a process, which aims at improving </a:t>
            </a:r>
            <a:r>
              <a:rPr lang="en-US" sz="2800" dirty="0" smtClean="0"/>
              <a:t>the well </a:t>
            </a:r>
            <a:r>
              <a:rPr lang="en-US" sz="2800" dirty="0"/>
              <a:t>being and self realization of people </a:t>
            </a:r>
            <a:r>
              <a:rPr lang="en-US" sz="2800" dirty="0" smtClean="0"/>
              <a:t>living outside </a:t>
            </a:r>
            <a:r>
              <a:rPr lang="en-US" sz="2800" dirty="0"/>
              <a:t>the urbanized areas through </a:t>
            </a:r>
            <a:r>
              <a:rPr lang="en-US" sz="2800" dirty="0" smtClean="0"/>
              <a:t>collective process.</a:t>
            </a:r>
          </a:p>
          <a:p>
            <a:pPr marL="0" indent="0">
              <a:buNone/>
            </a:pPr>
            <a:r>
              <a:rPr lang="en-US" sz="2800" dirty="0" smtClean="0"/>
              <a:t>Rural </a:t>
            </a:r>
            <a:r>
              <a:rPr lang="en-US" sz="2800" dirty="0"/>
              <a:t>Development is all about </a:t>
            </a:r>
            <a:r>
              <a:rPr lang="en-US" sz="2800" dirty="0" smtClean="0"/>
              <a:t>bringing change </a:t>
            </a:r>
            <a:r>
              <a:rPr lang="en-US" sz="2800" dirty="0"/>
              <a:t>among rural community from </a:t>
            </a:r>
            <a:r>
              <a:rPr lang="en-US" sz="2800" dirty="0" smtClean="0"/>
              <a:t>the traditional </a:t>
            </a:r>
            <a:r>
              <a:rPr lang="en-US" sz="2800" dirty="0"/>
              <a:t>way of living to </a:t>
            </a:r>
            <a:r>
              <a:rPr lang="en-US" sz="2800" dirty="0" smtClean="0"/>
              <a:t>progressive way </a:t>
            </a:r>
            <a:r>
              <a:rPr lang="en-US" sz="2800" dirty="0"/>
              <a:t>of living. </a:t>
            </a:r>
          </a:p>
        </p:txBody>
      </p:sp>
    </p:spTree>
    <p:extLst>
      <p:ext uri="{BB962C8B-B14F-4D97-AF65-F5344CB8AC3E}">
        <p14:creationId xmlns:p14="http://schemas.microsoft.com/office/powerpoint/2010/main" val="292775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Tenure System </a:t>
            </a:r>
            <a:endParaRPr lang="en-US" dirty="0"/>
          </a:p>
        </p:txBody>
      </p:sp>
      <p:sp>
        <p:nvSpPr>
          <p:cNvPr id="3" name="Content Placeholder 2"/>
          <p:cNvSpPr>
            <a:spLocks noGrp="1"/>
          </p:cNvSpPr>
          <p:nvPr>
            <p:ph idx="1"/>
          </p:nvPr>
        </p:nvSpPr>
        <p:spPr>
          <a:xfrm>
            <a:off x="677334" y="1417320"/>
            <a:ext cx="8596668" cy="4907280"/>
          </a:xfrm>
        </p:spPr>
        <p:txBody>
          <a:bodyPr>
            <a:normAutofit/>
          </a:bodyPr>
          <a:lstStyle/>
          <a:p>
            <a:r>
              <a:rPr lang="en-US" sz="2400" dirty="0"/>
              <a:t>The word tenure derived from a </a:t>
            </a:r>
            <a:r>
              <a:rPr lang="en-US" sz="2400" dirty="0" err="1"/>
              <a:t>latin</a:t>
            </a:r>
            <a:r>
              <a:rPr lang="en-US" sz="2400" dirty="0"/>
              <a:t> word "TENU" which mean "holding of real state" or conditions of occupancy. Land tenure thus mean a system which </a:t>
            </a:r>
            <a:r>
              <a:rPr lang="en-US" sz="2400" dirty="0" smtClean="0"/>
              <a:t>:</a:t>
            </a:r>
            <a:endParaRPr lang="en-US" sz="2400" dirty="0"/>
          </a:p>
          <a:p>
            <a:pPr marL="0" indent="0">
              <a:buNone/>
            </a:pPr>
            <a:r>
              <a:rPr lang="en-US" sz="2400" dirty="0" smtClean="0"/>
              <a:t>1. Describes </a:t>
            </a:r>
            <a:r>
              <a:rPr lang="en-US" sz="2400" dirty="0"/>
              <a:t>the ownership of </a:t>
            </a:r>
            <a:r>
              <a:rPr lang="en-US" sz="2400" dirty="0" smtClean="0"/>
              <a:t>land.</a:t>
            </a:r>
          </a:p>
          <a:p>
            <a:pPr marL="0" indent="0">
              <a:buNone/>
            </a:pPr>
            <a:r>
              <a:rPr lang="en-US" sz="2400" dirty="0"/>
              <a:t> </a:t>
            </a:r>
            <a:r>
              <a:rPr lang="en-US" sz="2400" dirty="0" smtClean="0"/>
              <a:t>2. the </a:t>
            </a:r>
            <a:r>
              <a:rPr lang="en-US" sz="2400" dirty="0"/>
              <a:t>condition of occupancy of land.</a:t>
            </a:r>
          </a:p>
          <a:p>
            <a:pPr marL="0" indent="0">
              <a:buNone/>
            </a:pPr>
            <a:r>
              <a:rPr lang="en-US" sz="2400" dirty="0" smtClean="0"/>
              <a:t>3. The </a:t>
            </a:r>
            <a:r>
              <a:rPr lang="en-US" sz="2400" dirty="0"/>
              <a:t>manner, and responsibility of payment</a:t>
            </a:r>
            <a:r>
              <a:rPr lang="en-US" sz="2400" dirty="0" smtClean="0"/>
              <a:t>.</a:t>
            </a:r>
          </a:p>
          <a:p>
            <a:r>
              <a:rPr lang="en-US" sz="2400" dirty="0" smtClean="0"/>
              <a:t>Land </a:t>
            </a:r>
            <a:r>
              <a:rPr lang="en-US" sz="2400" dirty="0"/>
              <a:t>tenure is the relationship, whether legally or customarily defined, among people, as individuals or groups, with respect to land. (For convenience, “land” is used here to include other natural resources such as water and trees</a:t>
            </a:r>
            <a:r>
              <a:rPr lang="en-US" sz="2400" dirty="0" smtClean="0"/>
              <a:t>.)</a:t>
            </a:r>
          </a:p>
          <a:p>
            <a:endParaRPr lang="en-US" dirty="0"/>
          </a:p>
        </p:txBody>
      </p:sp>
    </p:spTree>
    <p:extLst>
      <p:ext uri="{BB962C8B-B14F-4D97-AF65-F5344CB8AC3E}">
        <p14:creationId xmlns:p14="http://schemas.microsoft.com/office/powerpoint/2010/main" val="149359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Land Tenure; </a:t>
            </a:r>
            <a:endParaRPr lang="en-US" dirty="0"/>
          </a:p>
        </p:txBody>
      </p:sp>
      <p:sp>
        <p:nvSpPr>
          <p:cNvPr id="3" name="Content Placeholder 2"/>
          <p:cNvSpPr>
            <a:spLocks noGrp="1"/>
          </p:cNvSpPr>
          <p:nvPr>
            <p:ph idx="1"/>
          </p:nvPr>
        </p:nvSpPr>
        <p:spPr>
          <a:xfrm>
            <a:off x="677334" y="1630680"/>
            <a:ext cx="8596668" cy="4709159"/>
          </a:xfrm>
        </p:spPr>
        <p:txBody>
          <a:bodyPr>
            <a:normAutofit/>
          </a:bodyPr>
          <a:lstStyle/>
          <a:p>
            <a:r>
              <a:rPr lang="en-US" sz="2000" dirty="0"/>
              <a:t>Land Tenure refers to the rights / arrangements under which the land is operated. </a:t>
            </a:r>
            <a:endParaRPr lang="en-US" sz="2000" dirty="0" smtClean="0"/>
          </a:p>
          <a:p>
            <a:r>
              <a:rPr lang="en-US" sz="2000" dirty="0" smtClean="0"/>
              <a:t>Land </a:t>
            </a:r>
            <a:r>
              <a:rPr lang="en-US" sz="2000" dirty="0"/>
              <a:t>tenure may be of following types: </a:t>
            </a:r>
          </a:p>
          <a:p>
            <a:pPr marL="0" indent="0">
              <a:buNone/>
            </a:pPr>
            <a:r>
              <a:rPr lang="en-US" sz="2000" dirty="0" smtClean="0"/>
              <a:t>a</a:t>
            </a:r>
            <a:r>
              <a:rPr lang="en-US" sz="2000" dirty="0"/>
              <a:t>. Owner Farm: A farm in which the entire land is owned by the operator </a:t>
            </a:r>
            <a:r>
              <a:rPr lang="en-US" sz="2000" dirty="0" smtClean="0"/>
              <a:t>himself.</a:t>
            </a:r>
          </a:p>
          <a:p>
            <a:pPr marL="0" indent="0">
              <a:buNone/>
            </a:pPr>
            <a:r>
              <a:rPr lang="en-US" sz="2000" dirty="0" smtClean="0"/>
              <a:t>b</a:t>
            </a:r>
            <a:r>
              <a:rPr lang="en-US" sz="2000" dirty="0"/>
              <a:t>. Tenant Farm: A farm in which the entire land is taken from other household(s) against a fixed rent in cash or kind or a share in the produce or against any other terms and </a:t>
            </a:r>
            <a:r>
              <a:rPr lang="en-US" sz="2000" dirty="0" smtClean="0"/>
              <a:t>conditions.</a:t>
            </a:r>
          </a:p>
          <a:p>
            <a:pPr marL="0" indent="0">
              <a:buNone/>
            </a:pPr>
            <a:r>
              <a:rPr lang="en-US" sz="2000" dirty="0" smtClean="0"/>
              <a:t>c</a:t>
            </a:r>
            <a:r>
              <a:rPr lang="en-US" sz="2000" dirty="0"/>
              <a:t>. Owner- Cum-Tenant Farm: A farm in which a part of the land area is owned by the operator household and the remaining is taken from other </a:t>
            </a:r>
            <a:r>
              <a:rPr lang="en-US" sz="2000" dirty="0" smtClean="0"/>
              <a:t> </a:t>
            </a:r>
            <a:r>
              <a:rPr lang="en-US" sz="2000" dirty="0"/>
              <a:t>household(s) against rent or share of the produce or any other terms and conditions. </a:t>
            </a:r>
          </a:p>
        </p:txBody>
      </p:sp>
    </p:spTree>
    <p:extLst>
      <p:ext uri="{BB962C8B-B14F-4D97-AF65-F5344CB8AC3E}">
        <p14:creationId xmlns:p14="http://schemas.microsoft.com/office/powerpoint/2010/main" val="3697796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 tenure is often </a:t>
            </a:r>
            <a:r>
              <a:rPr lang="en-US" dirty="0" smtClean="0"/>
              <a:t>categorized also as;</a:t>
            </a:r>
            <a:endParaRPr lang="en-US" dirty="0"/>
          </a:p>
        </p:txBody>
      </p:sp>
      <p:sp>
        <p:nvSpPr>
          <p:cNvPr id="3" name="Content Placeholder 2"/>
          <p:cNvSpPr>
            <a:spLocks noGrp="1"/>
          </p:cNvSpPr>
          <p:nvPr>
            <p:ph idx="1"/>
          </p:nvPr>
        </p:nvSpPr>
        <p:spPr>
          <a:xfrm>
            <a:off x="677334" y="1447801"/>
            <a:ext cx="8596668" cy="4593562"/>
          </a:xfrm>
        </p:spPr>
        <p:txBody>
          <a:bodyPr>
            <a:normAutofit fontScale="92500"/>
          </a:bodyPr>
          <a:lstStyle/>
          <a:p>
            <a:r>
              <a:rPr lang="en-US" sz="2400" b="1" dirty="0"/>
              <a:t>Private:</a:t>
            </a:r>
            <a:r>
              <a:rPr lang="en-US" sz="2400" dirty="0"/>
              <a:t> the assignment of rights to a private party who may be an individual, a married couple, a group of people, or a corporate body such as a commercial entity or non-profit organization. For example, within a community, individual families may have exclusive rights to residential parcels, agricultural parcels and certain trees. Other members of the community can be excluded from using these resources without the consent of those who hold the rights.</a:t>
            </a:r>
          </a:p>
          <a:p>
            <a:r>
              <a:rPr lang="en-US" sz="2400" b="1" dirty="0"/>
              <a:t>Communal</a:t>
            </a:r>
            <a:r>
              <a:rPr lang="en-US" sz="2400" dirty="0"/>
              <a:t>: a right of commons may exist within a community where each member has a right to use independently the holdings of the community. For example, members of a community may have the right to graze cattle on a common pasture.</a:t>
            </a:r>
          </a:p>
          <a:p>
            <a:endParaRPr lang="en-US" dirty="0"/>
          </a:p>
        </p:txBody>
      </p:sp>
    </p:spTree>
    <p:extLst>
      <p:ext uri="{BB962C8B-B14F-4D97-AF65-F5344CB8AC3E}">
        <p14:creationId xmlns:p14="http://schemas.microsoft.com/office/powerpoint/2010/main" val="2405152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691641"/>
            <a:ext cx="8596668" cy="4349722"/>
          </a:xfrm>
        </p:spPr>
        <p:txBody>
          <a:bodyPr>
            <a:normAutofit/>
          </a:bodyPr>
          <a:lstStyle/>
          <a:p>
            <a:r>
              <a:rPr lang="en-US" sz="2000" b="1" dirty="0" smtClean="0"/>
              <a:t>Open access</a:t>
            </a:r>
            <a:r>
              <a:rPr lang="en-US" sz="2000" dirty="0" smtClean="0"/>
              <a:t>: specific rights are not assigned to anyone and no-one can be excluded. This typically includes marine tenure where access to the high seas is generally open to anyone; it may include rangelands, forests, etc., where there may be free access to the resources for all. (An important difference between open access and communal systems is that under a communal system non-members of the community are excluded from using the common areas.)</a:t>
            </a:r>
          </a:p>
          <a:p>
            <a:r>
              <a:rPr lang="en-US" sz="2000" b="1" dirty="0" smtClean="0"/>
              <a:t>State:</a:t>
            </a:r>
            <a:r>
              <a:rPr lang="en-US" sz="2000" dirty="0" smtClean="0"/>
              <a:t> property rights are assigned to some authority in the public sector. For example, in some countries, forest lands may fall under the mandate of the state, whether at a central or decentralized level of government.</a:t>
            </a:r>
          </a:p>
          <a:p>
            <a:endParaRPr lang="en-US" dirty="0"/>
          </a:p>
        </p:txBody>
      </p:sp>
    </p:spTree>
    <p:extLst>
      <p:ext uri="{BB962C8B-B14F-4D97-AF65-F5344CB8AC3E}">
        <p14:creationId xmlns:p14="http://schemas.microsoft.com/office/powerpoint/2010/main" val="23292455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837</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Trebuchet MS</vt:lpstr>
      <vt:lpstr>Wingdings</vt:lpstr>
      <vt:lpstr>Wingdings 3</vt:lpstr>
      <vt:lpstr>Facet</vt:lpstr>
      <vt:lpstr>What is Rural </vt:lpstr>
      <vt:lpstr>Rural Community </vt:lpstr>
      <vt:lpstr>Rural Sociology </vt:lpstr>
      <vt:lpstr>Rural Development </vt:lpstr>
      <vt:lpstr>Land Tenure System </vt:lpstr>
      <vt:lpstr>Types of Land Tenure; </vt:lpstr>
      <vt:lpstr>Land tenure is often categorized also as;</vt:lpstr>
      <vt:lpstr>Continued..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Rural </dc:title>
  <dc:creator>Hyperlink</dc:creator>
  <cp:lastModifiedBy>Hyperlink</cp:lastModifiedBy>
  <cp:revision>1</cp:revision>
  <dcterms:created xsi:type="dcterms:W3CDTF">2020-11-03T18:42:14Z</dcterms:created>
  <dcterms:modified xsi:type="dcterms:W3CDTF">2020-11-03T18:42:45Z</dcterms:modified>
</cp:coreProperties>
</file>