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9" r:id="rId2"/>
    <p:sldId id="301" r:id="rId3"/>
    <p:sldId id="302" r:id="rId4"/>
    <p:sldId id="303" r:id="rId5"/>
    <p:sldId id="295" r:id="rId6"/>
    <p:sldId id="296" r:id="rId7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4C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009" autoAdjust="0"/>
    <p:restoredTop sz="99844" autoAdjust="0"/>
  </p:normalViewPr>
  <p:slideViewPr>
    <p:cSldViewPr>
      <p:cViewPr varScale="1">
        <p:scale>
          <a:sx n="112" d="100"/>
          <a:sy n="112" d="100"/>
        </p:scale>
        <p:origin x="-108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25144" y="2171826"/>
            <a:ext cx="7293711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1775" y="3598545"/>
            <a:ext cx="6140449" cy="69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9097" y="5944780"/>
            <a:ext cx="4898390" cy="913765"/>
          </a:xfrm>
          <a:custGeom>
            <a:avLst/>
            <a:gdLst/>
            <a:ahLst/>
            <a:cxnLst/>
            <a:rect l="l" t="t" r="r" b="b"/>
            <a:pathLst>
              <a:path w="4898390" h="913765">
                <a:moveTo>
                  <a:pt x="85724" y="21360"/>
                </a:moveTo>
                <a:lnTo>
                  <a:pt x="3637423" y="913215"/>
                </a:lnTo>
                <a:lnTo>
                  <a:pt x="4898230" y="913215"/>
                </a:lnTo>
                <a:lnTo>
                  <a:pt x="85724" y="21360"/>
                </a:lnTo>
                <a:close/>
              </a:path>
              <a:path w="4898390" h="913765">
                <a:moveTo>
                  <a:pt x="660" y="0"/>
                </a:moveTo>
                <a:lnTo>
                  <a:pt x="0" y="5473"/>
                </a:lnTo>
                <a:lnTo>
                  <a:pt x="85724" y="21360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5990" y="5939091"/>
            <a:ext cx="3652520" cy="919480"/>
          </a:xfrm>
          <a:custGeom>
            <a:avLst/>
            <a:gdLst/>
            <a:ahLst/>
            <a:cxnLst/>
            <a:rect l="l" t="t" r="r" b="b"/>
            <a:pathLst>
              <a:path w="3652520" h="919479">
                <a:moveTo>
                  <a:pt x="0" y="0"/>
                </a:moveTo>
                <a:lnTo>
                  <a:pt x="7924" y="6350"/>
                </a:lnTo>
                <a:lnTo>
                  <a:pt x="2868840" y="918906"/>
                </a:lnTo>
                <a:lnTo>
                  <a:pt x="3651917" y="91890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5784670"/>
            <a:ext cx="3370852" cy="10733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9740" y="1619452"/>
            <a:ext cx="2332355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2108507"/>
            <a:ext cx="7182484" cy="2741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6289" y="228600"/>
            <a:ext cx="47122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/>
              <a:t>Youth Participation </a:t>
            </a:r>
          </a:p>
          <a:p>
            <a:pPr algn="ctr"/>
            <a:r>
              <a:rPr lang="en-US" sz="4400" b="1" dirty="0" smtClean="0"/>
              <a:t>and Issues</a:t>
            </a:r>
            <a:endParaRPr lang="en-US" sz="4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473"/>
          <a:stretch/>
        </p:blipFill>
        <p:spPr>
          <a:xfrm>
            <a:off x="4114800" y="3048000"/>
            <a:ext cx="4419600" cy="2660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514600"/>
            <a:ext cx="3318224" cy="302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23028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05000" y="304800"/>
            <a:ext cx="5257800" cy="14478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Three Lens Approach to Youth </a:t>
            </a:r>
            <a:r>
              <a:rPr lang="en-US" sz="2000" b="1" dirty="0" smtClean="0"/>
              <a:t>Participation</a:t>
            </a:r>
          </a:p>
          <a:p>
            <a:pPr marL="742950" lvl="1" indent="-285750">
              <a:buFont typeface="Wingdings" charset="2"/>
              <a:buChar char="²"/>
            </a:pPr>
            <a:r>
              <a:rPr lang="en-US" dirty="0" smtClean="0">
                <a:solidFill>
                  <a:schemeClr val="tx1"/>
                </a:solidFill>
              </a:rPr>
              <a:t>Working for youth as beneficiaries</a:t>
            </a:r>
          </a:p>
          <a:p>
            <a:pPr marL="742950" lvl="1" indent="-285750">
              <a:buFont typeface="Wingdings" charset="2"/>
              <a:buChar char="²"/>
            </a:pPr>
            <a:r>
              <a:rPr lang="en-US" dirty="0" smtClean="0">
                <a:solidFill>
                  <a:schemeClr val="tx1"/>
                </a:solidFill>
              </a:rPr>
              <a:t>Engaging youth as partners</a:t>
            </a:r>
          </a:p>
          <a:p>
            <a:pPr marL="742950" lvl="1" indent="-285750">
              <a:buFont typeface="Wingdings" charset="2"/>
              <a:buChar char="²"/>
            </a:pPr>
            <a:r>
              <a:rPr lang="en-US" dirty="0" smtClean="0">
                <a:solidFill>
                  <a:schemeClr val="tx1"/>
                </a:solidFill>
              </a:rPr>
              <a:t>Supporting youth as leaders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2667000"/>
            <a:ext cx="4038600" cy="14478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Thematic Areas </a:t>
            </a:r>
          </a:p>
          <a:p>
            <a:pPr marL="742950" lvl="1" indent="-285750">
              <a:buFont typeface="Wingdings" charset="2"/>
              <a:buChar char="²"/>
            </a:pPr>
            <a:r>
              <a:rPr lang="en-US" dirty="0">
                <a:solidFill>
                  <a:schemeClr val="tx1"/>
                </a:solidFill>
              </a:rPr>
              <a:t>Governance </a:t>
            </a:r>
            <a:r>
              <a:rPr lang="en-US" dirty="0" smtClean="0">
                <a:solidFill>
                  <a:schemeClr val="tx1"/>
                </a:solidFill>
              </a:rPr>
              <a:t>&amp; accountability</a:t>
            </a:r>
          </a:p>
          <a:p>
            <a:pPr marL="742950" lvl="1" indent="-285750">
              <a:buFont typeface="Wingdings" charset="2"/>
              <a:buChar char="²"/>
            </a:pPr>
            <a:r>
              <a:rPr lang="en-US" dirty="0" smtClean="0">
                <a:solidFill>
                  <a:schemeClr val="tx1"/>
                </a:solidFill>
              </a:rPr>
              <a:t>Livelihoods</a:t>
            </a:r>
          </a:p>
          <a:p>
            <a:pPr marL="742950" lvl="1" indent="-285750">
              <a:buFont typeface="Wingdings" charset="2"/>
              <a:buChar char="²"/>
            </a:pPr>
            <a:r>
              <a:rPr lang="en-US" dirty="0" smtClean="0">
                <a:solidFill>
                  <a:schemeClr val="tx1"/>
                </a:solidFill>
              </a:rPr>
              <a:t>Health and rights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48200" y="2667000"/>
            <a:ext cx="4038600" cy="14478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Key Operational Areas</a:t>
            </a:r>
          </a:p>
          <a:p>
            <a:pPr marL="742950" lvl="1" indent="-285750">
              <a:buFont typeface="Wingdings" charset="2"/>
              <a:buChar char="²"/>
            </a:pPr>
            <a:r>
              <a:rPr lang="en-US" dirty="0" smtClean="0">
                <a:solidFill>
                  <a:schemeClr val="tx1"/>
                </a:solidFill>
              </a:rPr>
              <a:t>Organizational development</a:t>
            </a:r>
          </a:p>
          <a:p>
            <a:pPr marL="742950" lvl="1" indent="-285750">
              <a:buFont typeface="Wingdings" charset="2"/>
              <a:buChar char="²"/>
            </a:pPr>
            <a:r>
              <a:rPr lang="en-US" dirty="0" smtClean="0">
                <a:solidFill>
                  <a:schemeClr val="tx1"/>
                </a:solidFill>
              </a:rPr>
              <a:t>Policy &amp; Planning</a:t>
            </a:r>
          </a:p>
          <a:p>
            <a:pPr marL="742950" lvl="1" indent="-285750">
              <a:buFont typeface="Wingdings" charset="2"/>
              <a:buChar char="²"/>
            </a:pPr>
            <a:r>
              <a:rPr lang="en-US" dirty="0" smtClean="0">
                <a:solidFill>
                  <a:schemeClr val="tx1"/>
                </a:solidFill>
              </a:rPr>
              <a:t>Implementation</a:t>
            </a:r>
            <a:endParaRPr lang="en-US" dirty="0">
              <a:solidFill>
                <a:schemeClr val="tx1"/>
              </a:solidFill>
            </a:endParaRPr>
          </a:p>
          <a:p>
            <a:pPr marL="742950" lvl="1" indent="-285750">
              <a:buFont typeface="Wingdings" charset="2"/>
              <a:buChar char="²"/>
            </a:pPr>
            <a:r>
              <a:rPr lang="en-US" dirty="0" smtClean="0">
                <a:solidFill>
                  <a:schemeClr val="tx1"/>
                </a:solidFill>
              </a:rPr>
              <a:t>Monitoring &amp; Evaluation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2895600" y="1752600"/>
            <a:ext cx="381000" cy="838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5943600" y="1752600"/>
            <a:ext cx="381000" cy="838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eft-Up Arrow 9"/>
          <p:cNvSpPr/>
          <p:nvPr/>
        </p:nvSpPr>
        <p:spPr>
          <a:xfrm flipH="1">
            <a:off x="2743200" y="4114800"/>
            <a:ext cx="533400" cy="1066800"/>
          </a:xfrm>
          <a:prstGeom prst="lef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Left-Up Arrow 12"/>
          <p:cNvSpPr/>
          <p:nvPr/>
        </p:nvSpPr>
        <p:spPr>
          <a:xfrm>
            <a:off x="5943600" y="4114800"/>
            <a:ext cx="533400" cy="1066800"/>
          </a:xfrm>
          <a:prstGeom prst="lef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3429000" y="4800600"/>
            <a:ext cx="23622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Setting Quality Standards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56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81000"/>
            <a:ext cx="8763000" cy="574022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124200" y="2590800"/>
            <a:ext cx="2743200" cy="1295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Key Stakeholders for </a:t>
            </a:r>
            <a:r>
              <a:rPr lang="en-US" b="1" dirty="0">
                <a:solidFill>
                  <a:schemeClr val="tx1"/>
                </a:solidFill>
              </a:rPr>
              <a:t>Y</a:t>
            </a:r>
            <a:r>
              <a:rPr lang="en-US" b="1" dirty="0" smtClean="0">
                <a:solidFill>
                  <a:schemeClr val="tx1"/>
                </a:solidFill>
              </a:rPr>
              <a:t>outh Participation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315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22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219200"/>
            <a:ext cx="7845425" cy="3921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indent="-457200">
              <a:lnSpc>
                <a:spcPct val="150100"/>
              </a:lnSpc>
              <a:spcBef>
                <a:spcPts val="100"/>
              </a:spcBef>
              <a:buClr>
                <a:srgbClr val="2CA1BE"/>
              </a:buClr>
              <a:buSzPct val="67857"/>
              <a:buFont typeface="Wingdings" charset="2"/>
              <a:buChar char="q"/>
              <a:tabLst>
                <a:tab pos="268605" algn="l"/>
                <a:tab pos="269240" algn="l"/>
              </a:tabLst>
            </a:pPr>
            <a:r>
              <a:rPr lang="en-GB" sz="2800" spc="-5" dirty="0" smtClean="0">
                <a:latin typeface="Times New Roman"/>
                <a:cs typeface="Times New Roman"/>
              </a:rPr>
              <a:t>Poor Education &amp; Training</a:t>
            </a:r>
          </a:p>
          <a:p>
            <a:pPr marL="469265" marR="5080" indent="-457200">
              <a:lnSpc>
                <a:spcPct val="150100"/>
              </a:lnSpc>
              <a:spcBef>
                <a:spcPts val="100"/>
              </a:spcBef>
              <a:buClr>
                <a:srgbClr val="2CA1BE"/>
              </a:buClr>
              <a:buSzPct val="67857"/>
              <a:buFont typeface="Wingdings" charset="2"/>
              <a:buChar char="q"/>
              <a:tabLst>
                <a:tab pos="268605" algn="l"/>
                <a:tab pos="269240" algn="l"/>
              </a:tabLst>
            </a:pPr>
            <a:r>
              <a:rPr lang="en-GB" sz="2800" spc="-5" dirty="0" smtClean="0">
                <a:latin typeface="Times New Roman"/>
                <a:cs typeface="Times New Roman"/>
              </a:rPr>
              <a:t>Weak Infrastructure</a:t>
            </a:r>
          </a:p>
          <a:p>
            <a:pPr marL="469265" marR="5080" indent="-457200">
              <a:lnSpc>
                <a:spcPct val="150100"/>
              </a:lnSpc>
              <a:spcBef>
                <a:spcPts val="100"/>
              </a:spcBef>
              <a:buClr>
                <a:srgbClr val="2CA1BE"/>
              </a:buClr>
              <a:buSzPct val="67857"/>
              <a:buFont typeface="Wingdings" charset="2"/>
              <a:buChar char="q"/>
              <a:tabLst>
                <a:tab pos="268605" algn="l"/>
                <a:tab pos="269240" algn="l"/>
              </a:tabLst>
            </a:pPr>
            <a:r>
              <a:rPr lang="en-GB" sz="2800" spc="-5" dirty="0">
                <a:latin typeface="Times New Roman"/>
                <a:cs typeface="Times New Roman"/>
              </a:rPr>
              <a:t>Inequality and </a:t>
            </a:r>
            <a:r>
              <a:rPr lang="en-GB" sz="2800" spc="-5" dirty="0" smtClean="0">
                <a:latin typeface="Times New Roman"/>
                <a:cs typeface="Times New Roman"/>
              </a:rPr>
              <a:t>exclusion</a:t>
            </a:r>
            <a:endParaRPr sz="2800" spc="-5" dirty="0">
              <a:latin typeface="Times New Roman"/>
              <a:cs typeface="Times New Roman"/>
            </a:endParaRPr>
          </a:p>
          <a:p>
            <a:pPr marL="469265" marR="5080" indent="-457200">
              <a:lnSpc>
                <a:spcPct val="150100"/>
              </a:lnSpc>
              <a:spcBef>
                <a:spcPts val="100"/>
              </a:spcBef>
              <a:buClr>
                <a:srgbClr val="2CA1BE"/>
              </a:buClr>
              <a:buSzPct val="67857"/>
              <a:buFont typeface="Wingdings" charset="2"/>
              <a:buChar char="q"/>
              <a:tabLst>
                <a:tab pos="268605" algn="l"/>
                <a:tab pos="269240" algn="l"/>
              </a:tabLst>
            </a:pPr>
            <a:r>
              <a:rPr sz="2800" spc="-5" dirty="0">
                <a:latin typeface="Times New Roman"/>
                <a:cs typeface="Times New Roman"/>
              </a:rPr>
              <a:t>Neglected in development </a:t>
            </a:r>
            <a:r>
              <a:rPr sz="2800" spc="-5" dirty="0" smtClean="0">
                <a:latin typeface="Times New Roman"/>
                <a:cs typeface="Times New Roman"/>
              </a:rPr>
              <a:t>planning</a:t>
            </a:r>
            <a:endParaRPr sz="2800" spc="-5" dirty="0">
              <a:latin typeface="Times New Roman"/>
              <a:cs typeface="Times New Roman"/>
            </a:endParaRPr>
          </a:p>
          <a:p>
            <a:pPr marL="469265" marR="5080" indent="-457200">
              <a:lnSpc>
                <a:spcPct val="150100"/>
              </a:lnSpc>
              <a:spcBef>
                <a:spcPts val="100"/>
              </a:spcBef>
              <a:buClr>
                <a:srgbClr val="2CA1BE"/>
              </a:buClr>
              <a:buSzPct val="67857"/>
              <a:buFont typeface="Wingdings" charset="2"/>
              <a:buChar char="q"/>
              <a:tabLst>
                <a:tab pos="268605" algn="l"/>
                <a:tab pos="269240" algn="l"/>
              </a:tabLst>
            </a:pPr>
            <a:r>
              <a:rPr lang="en-US" sz="2800" spc="-5" dirty="0" smtClean="0">
                <a:latin typeface="Times New Roman"/>
                <a:cs typeface="Times New Roman"/>
              </a:rPr>
              <a:t>Non-representation of </a:t>
            </a:r>
            <a:r>
              <a:rPr sz="2800" spc="-5" dirty="0" smtClean="0">
                <a:latin typeface="Times New Roman"/>
                <a:cs typeface="Times New Roman"/>
              </a:rPr>
              <a:t>Youth </a:t>
            </a:r>
            <a:r>
              <a:rPr lang="en-GB" sz="2800" spc="-5" dirty="0" smtClean="0">
                <a:latin typeface="Times New Roman"/>
                <a:cs typeface="Times New Roman"/>
              </a:rPr>
              <a:t>in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lang="en-GB" sz="2800" spc="-5" dirty="0" smtClean="0">
                <a:latin typeface="Times New Roman"/>
                <a:cs typeface="Times New Roman"/>
              </a:rPr>
              <a:t>politics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endParaRPr lang="en-GB" sz="2800" spc="-5" dirty="0" smtClean="0">
              <a:latin typeface="Times New Roman"/>
              <a:cs typeface="Times New Roman"/>
            </a:endParaRPr>
          </a:p>
          <a:p>
            <a:pPr marL="469265" marR="5080" indent="-457200">
              <a:lnSpc>
                <a:spcPct val="150100"/>
              </a:lnSpc>
              <a:spcBef>
                <a:spcPts val="100"/>
              </a:spcBef>
              <a:buClr>
                <a:srgbClr val="2CA1BE"/>
              </a:buClr>
              <a:buSzPct val="67857"/>
              <a:buFont typeface="Wingdings" charset="2"/>
              <a:buChar char="q"/>
              <a:tabLst>
                <a:tab pos="268605" algn="l"/>
                <a:tab pos="269240" algn="l"/>
              </a:tabLst>
            </a:pPr>
            <a:r>
              <a:rPr sz="2800" spc="-5" dirty="0" smtClean="0">
                <a:latin typeface="Times New Roman"/>
                <a:cs typeface="Times New Roman"/>
              </a:rPr>
              <a:t>Lack of </a:t>
            </a:r>
            <a:r>
              <a:rPr lang="en-GB" sz="2800" spc="-5" dirty="0">
                <a:latin typeface="Times New Roman"/>
                <a:cs typeface="Times New Roman"/>
              </a:rPr>
              <a:t>S</a:t>
            </a:r>
            <a:r>
              <a:rPr sz="2800" spc="-5" dirty="0" smtClean="0">
                <a:latin typeface="Times New Roman"/>
                <a:cs typeface="Times New Roman"/>
              </a:rPr>
              <a:t>ocial </a:t>
            </a:r>
            <a:r>
              <a:rPr lang="en-GB" sz="2800" spc="-5" dirty="0">
                <a:latin typeface="Times New Roman"/>
                <a:cs typeface="Times New Roman"/>
              </a:rPr>
              <a:t>P</a:t>
            </a:r>
            <a:r>
              <a:rPr sz="2800" spc="-5" dirty="0" smtClean="0">
                <a:latin typeface="Times New Roman"/>
                <a:cs typeface="Times New Roman"/>
              </a:rPr>
              <a:t>rotection</a:t>
            </a:r>
            <a:r>
              <a:rPr sz="2800" spc="-5" dirty="0">
                <a:latin typeface="Times New Roman"/>
                <a:cs typeface="Times New Roman"/>
              </a:rPr>
              <a:t>, Education &amp; Health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381000"/>
            <a:ext cx="67673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OBSTACLES TO YOUTH PARTICIPATION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10927" r="21358"/>
          <a:stretch/>
        </p:blipFill>
        <p:spPr>
          <a:xfrm>
            <a:off x="6248400" y="5041900"/>
            <a:ext cx="2712579" cy="1790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4583"/>
          <a:stretch/>
        </p:blipFill>
        <p:spPr>
          <a:xfrm>
            <a:off x="5410200" y="1447800"/>
            <a:ext cx="3565086" cy="2011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49603"/>
            <a:ext cx="6463030" cy="454829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469265" indent="-457200">
              <a:lnSpc>
                <a:spcPct val="120000"/>
              </a:lnSpc>
              <a:spcBef>
                <a:spcPts val="509"/>
              </a:spcBef>
              <a:buClr>
                <a:srgbClr val="2CA1BE"/>
              </a:buClr>
              <a:buSzPct val="67857"/>
              <a:buFont typeface="Wingdings" charset="2"/>
              <a:buChar char="q"/>
              <a:tabLst>
                <a:tab pos="268605" algn="l"/>
                <a:tab pos="269240" algn="l"/>
              </a:tabLst>
            </a:pPr>
            <a:r>
              <a:rPr sz="2800" dirty="0" smtClean="0">
                <a:latin typeface="Times New Roman"/>
                <a:cs typeface="Times New Roman"/>
              </a:rPr>
              <a:t>Poverty</a:t>
            </a:r>
            <a:r>
              <a:rPr lang="en-GB" sz="2800" dirty="0" smtClean="0">
                <a:latin typeface="Times New Roman"/>
                <a:cs typeface="Times New Roman"/>
              </a:rPr>
              <a:t> alleviation </a:t>
            </a:r>
            <a:endParaRPr sz="2800" dirty="0">
              <a:latin typeface="Times New Roman"/>
              <a:cs typeface="Times New Roman"/>
            </a:endParaRPr>
          </a:p>
          <a:p>
            <a:pPr marL="469265" indent="-457200">
              <a:lnSpc>
                <a:spcPct val="120000"/>
              </a:lnSpc>
              <a:spcBef>
                <a:spcPts val="409"/>
              </a:spcBef>
              <a:buClr>
                <a:srgbClr val="2CA1BE"/>
              </a:buClr>
              <a:buSzPct val="67857"/>
              <a:buFont typeface="Wingdings" charset="2"/>
              <a:buChar char="q"/>
              <a:tabLst>
                <a:tab pos="268605" algn="l"/>
                <a:tab pos="269240" algn="l"/>
              </a:tabLst>
            </a:pPr>
            <a:r>
              <a:rPr sz="2800" spc="-5" dirty="0">
                <a:latin typeface="Times New Roman"/>
                <a:cs typeface="Times New Roman"/>
              </a:rPr>
              <a:t>Involvement in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decision-making</a:t>
            </a:r>
            <a:endParaRPr sz="2800" dirty="0">
              <a:latin typeface="Times New Roman"/>
              <a:cs typeface="Times New Roman"/>
            </a:endParaRPr>
          </a:p>
          <a:p>
            <a:pPr marL="469265" indent="-457200">
              <a:lnSpc>
                <a:spcPct val="120000"/>
              </a:lnSpc>
              <a:spcBef>
                <a:spcPts val="400"/>
              </a:spcBef>
              <a:buClr>
                <a:srgbClr val="2CA1BE"/>
              </a:buClr>
              <a:buSzPct val="67857"/>
              <a:buFont typeface="Wingdings" charset="2"/>
              <a:buChar char="q"/>
              <a:tabLst>
                <a:tab pos="268605" algn="l"/>
                <a:tab pos="269240" algn="l"/>
              </a:tabLst>
            </a:pPr>
            <a:r>
              <a:rPr lang="en-GB" sz="2800" spc="-5" dirty="0" smtClean="0">
                <a:latin typeface="Times New Roman"/>
                <a:cs typeface="Times New Roman"/>
              </a:rPr>
              <a:t>Generate </a:t>
            </a:r>
            <a:r>
              <a:rPr sz="2800" spc="-5" dirty="0" smtClean="0">
                <a:latin typeface="Times New Roman"/>
                <a:cs typeface="Times New Roman"/>
              </a:rPr>
              <a:t>employment</a:t>
            </a:r>
            <a:r>
              <a:rPr sz="2800" spc="5" dirty="0" smtClean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opportunities</a:t>
            </a:r>
          </a:p>
          <a:p>
            <a:pPr marL="469265" indent="-457200">
              <a:lnSpc>
                <a:spcPct val="120000"/>
              </a:lnSpc>
              <a:spcBef>
                <a:spcPts val="405"/>
              </a:spcBef>
              <a:buClr>
                <a:srgbClr val="2CA1BE"/>
              </a:buClr>
              <a:buSzPct val="67857"/>
              <a:buFont typeface="Wingdings" charset="2"/>
              <a:buChar char="q"/>
              <a:tabLst>
                <a:tab pos="268605" algn="l"/>
                <a:tab pos="269240" algn="l"/>
              </a:tabLst>
            </a:pPr>
            <a:r>
              <a:rPr sz="2800" spc="-5" dirty="0" smtClean="0">
                <a:latin typeface="Times New Roman"/>
                <a:cs typeface="Times New Roman"/>
              </a:rPr>
              <a:t>Education</a:t>
            </a:r>
            <a:r>
              <a:rPr lang="en-GB" sz="2800" spc="-5" dirty="0" smtClean="0">
                <a:latin typeface="Times New Roman"/>
                <a:cs typeface="Times New Roman"/>
              </a:rPr>
              <a:t>al interventions</a:t>
            </a:r>
            <a:endParaRPr sz="2800" dirty="0">
              <a:latin typeface="Times New Roman"/>
              <a:cs typeface="Times New Roman"/>
            </a:endParaRPr>
          </a:p>
          <a:p>
            <a:pPr marL="469265" indent="-457200">
              <a:lnSpc>
                <a:spcPct val="120000"/>
              </a:lnSpc>
              <a:spcBef>
                <a:spcPts val="400"/>
              </a:spcBef>
              <a:buClr>
                <a:srgbClr val="2CA1BE"/>
              </a:buClr>
              <a:buSzPct val="67857"/>
              <a:buFont typeface="Wingdings" charset="2"/>
              <a:buChar char="q"/>
              <a:tabLst>
                <a:tab pos="268605" algn="l"/>
                <a:tab pos="269240" algn="l"/>
              </a:tabLst>
            </a:pPr>
            <a:r>
              <a:rPr lang="en-GB" sz="2800" spc="-5" dirty="0" smtClean="0">
                <a:latin typeface="Times New Roman"/>
                <a:cs typeface="Times New Roman"/>
              </a:rPr>
              <a:t>Targeting u</a:t>
            </a:r>
            <a:r>
              <a:rPr sz="2800" spc="-5" dirty="0" smtClean="0">
                <a:latin typeface="Times New Roman"/>
                <a:cs typeface="Times New Roman"/>
              </a:rPr>
              <a:t>rban</a:t>
            </a:r>
            <a:r>
              <a:rPr sz="2800" spc="-5" dirty="0">
                <a:latin typeface="Times New Roman"/>
                <a:cs typeface="Times New Roman"/>
              </a:rPr>
              <a:t>-migration</a:t>
            </a:r>
            <a:endParaRPr sz="2800" dirty="0">
              <a:latin typeface="Times New Roman"/>
              <a:cs typeface="Times New Roman"/>
            </a:endParaRPr>
          </a:p>
          <a:p>
            <a:pPr marL="469265" indent="-457200">
              <a:lnSpc>
                <a:spcPct val="120000"/>
              </a:lnSpc>
              <a:spcBef>
                <a:spcPts val="395"/>
              </a:spcBef>
              <a:buClr>
                <a:srgbClr val="2CA1BE"/>
              </a:buClr>
              <a:buSzPct val="67857"/>
              <a:buFont typeface="Wingdings" charset="2"/>
              <a:buChar char="q"/>
              <a:tabLst>
                <a:tab pos="268605" algn="l"/>
                <a:tab pos="269240" algn="l"/>
              </a:tabLst>
            </a:pPr>
            <a:r>
              <a:rPr lang="en-GB" sz="2800" spc="-5" dirty="0" smtClean="0">
                <a:latin typeface="Times New Roman"/>
                <a:cs typeface="Times New Roman"/>
              </a:rPr>
              <a:t>Improving </a:t>
            </a:r>
            <a:r>
              <a:rPr sz="2800" dirty="0" smtClean="0">
                <a:latin typeface="Times New Roman"/>
                <a:cs typeface="Times New Roman"/>
              </a:rPr>
              <a:t>training</a:t>
            </a:r>
            <a:r>
              <a:rPr sz="2800" spc="-30" dirty="0" smtClean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opportunities</a:t>
            </a:r>
          </a:p>
          <a:p>
            <a:pPr marL="469265" indent="-457200">
              <a:lnSpc>
                <a:spcPct val="120000"/>
              </a:lnSpc>
              <a:spcBef>
                <a:spcPts val="409"/>
              </a:spcBef>
              <a:buClr>
                <a:srgbClr val="2CA1BE"/>
              </a:buClr>
              <a:buSzPct val="67857"/>
              <a:buFont typeface="Wingdings" charset="2"/>
              <a:buChar char="q"/>
              <a:tabLst>
                <a:tab pos="268605" algn="l"/>
                <a:tab pos="269240" algn="l"/>
              </a:tabLst>
            </a:pPr>
            <a:r>
              <a:rPr lang="en-GB" sz="2800" spc="-5" dirty="0" smtClean="0">
                <a:latin typeface="Times New Roman"/>
                <a:cs typeface="Times New Roman"/>
              </a:rPr>
              <a:t>Targeting g</a:t>
            </a:r>
            <a:r>
              <a:rPr sz="2800" spc="-5" dirty="0" smtClean="0">
                <a:latin typeface="Times New Roman"/>
                <a:cs typeface="Times New Roman"/>
              </a:rPr>
              <a:t>ender </a:t>
            </a:r>
            <a:r>
              <a:rPr lang="en-GB" sz="2800" spc="-5" dirty="0" smtClean="0">
                <a:latin typeface="Times New Roman"/>
                <a:cs typeface="Times New Roman"/>
              </a:rPr>
              <a:t>d</a:t>
            </a:r>
            <a:r>
              <a:rPr sz="2800" spc="-5" dirty="0" smtClean="0">
                <a:latin typeface="Times New Roman"/>
                <a:cs typeface="Times New Roman"/>
              </a:rPr>
              <a:t>iscrimination</a:t>
            </a:r>
            <a:endParaRPr sz="2800" dirty="0">
              <a:latin typeface="Times New Roman"/>
              <a:cs typeface="Times New Roman"/>
            </a:endParaRPr>
          </a:p>
          <a:p>
            <a:pPr marL="469265" indent="-457200">
              <a:lnSpc>
                <a:spcPct val="120000"/>
              </a:lnSpc>
              <a:spcBef>
                <a:spcPts val="395"/>
              </a:spcBef>
              <a:buClr>
                <a:srgbClr val="2CA1BE"/>
              </a:buClr>
              <a:buSzPct val="67857"/>
              <a:buFont typeface="Wingdings" charset="2"/>
              <a:buChar char="q"/>
              <a:tabLst>
                <a:tab pos="268605" algn="l"/>
                <a:tab pos="269240" algn="l"/>
              </a:tabLst>
            </a:pPr>
            <a:r>
              <a:rPr sz="2800" spc="-5" dirty="0">
                <a:latin typeface="Times New Roman"/>
                <a:cs typeface="Times New Roman"/>
              </a:rPr>
              <a:t>Access to information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sources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04800"/>
            <a:ext cx="6974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Needs for Rural Youth Participation</a:t>
            </a:r>
            <a:endParaRPr lang="en-US" sz="3600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951568">
            <a:off x="5519443" y="2116038"/>
            <a:ext cx="3900027" cy="165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115</Words>
  <Application>Microsoft Macintosh PowerPoint</Application>
  <PresentationFormat>On-screen Show (4:3)</PresentationFormat>
  <Paragraphs>33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of different youth  organizations in Pakistan</dc:title>
  <cp:lastModifiedBy>Mohammed Yaseen</cp:lastModifiedBy>
  <cp:revision>31</cp:revision>
  <dcterms:created xsi:type="dcterms:W3CDTF">2020-10-27T14:56:51Z</dcterms:created>
  <dcterms:modified xsi:type="dcterms:W3CDTF">2020-11-14T12:38:23Z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2018-01-20T00:00:00Z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2020-10-27T00:00:00Z</vt:filetime>
  </property>
</Properties>
</file>