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sldIdLst>
    <p:sldId id="273" r:id="rId2"/>
    <p:sldId id="274" r:id="rId3"/>
    <p:sldId id="275" r:id="rId4"/>
    <p:sldId id="276" r:id="rId5"/>
    <p:sldId id="277" r:id="rId6"/>
    <p:sldId id="278" r:id="rId7"/>
    <p:sldId id="279" r:id="rId8"/>
    <p:sldId id="281" r:id="rId9"/>
    <p:sldId id="286" r:id="rId10"/>
    <p:sldId id="283" r:id="rId11"/>
    <p:sldId id="284" r:id="rId12"/>
    <p:sldId id="285" r:id="rId13"/>
    <p:sldId id="287" r:id="rId14"/>
    <p:sldId id="288" r:id="rId15"/>
    <p:sldId id="289" r:id="rId16"/>
    <p:sldId id="290"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29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9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857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01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606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548D31E-DCDA-41A7-9C67-C4B11B94D21D}" type="datetimeFigureOut">
              <a:rPr lang="en-US" smtClean="0"/>
              <a:t>3/26/2020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34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B3762C0-B258-48F1-ADE6-176B4174CCDD}" type="datetimeFigureOut">
              <a:rPr lang="en-US" smtClean="0"/>
              <a:t>3/26/2020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585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677919A6-33EB-49BD-A62F-1FA56B9F9712}" type="datetimeFigureOut">
              <a:rPr lang="en-US" smtClean="0"/>
              <a:t>3/26/2020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687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4E7D1B-D673-4CF6-8672-009D42ABD2A0}"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995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DA16AA21-1863-4931-97CB-99D0A168701B}" type="datetimeFigureOut">
              <a:rPr lang="en-US" smtClean="0"/>
              <a:t>3/26/2020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455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3772C379-9A7C-4C87-A116-CBE9F58B04C5}" type="datetimeFigureOut">
              <a:rPr lang="en-US" smtClean="0"/>
              <a:t>3/26/2020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0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664C608-40B1-4030-A28D-5B74BC98ADCE}" type="datetimeFigureOut">
              <a:rPr lang="en-US" smtClean="0"/>
              <a:t>3/26/2020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153239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D510C-E97D-40E6-9FEB-4ECFBA8C545F}"/>
              </a:ext>
            </a:extLst>
          </p:cNvPr>
          <p:cNvSpPr>
            <a:spLocks noGrp="1"/>
          </p:cNvSpPr>
          <p:nvPr>
            <p:ph idx="1"/>
          </p:nvPr>
        </p:nvSpPr>
        <p:spPr>
          <a:xfrm>
            <a:off x="3541486" y="900113"/>
            <a:ext cx="7586762" cy="2031774"/>
          </a:xfrm>
        </p:spPr>
        <p:txBody>
          <a:bodyPr>
            <a:normAutofit/>
          </a:bodyPr>
          <a:lstStyle/>
          <a:p>
            <a:pPr marL="0" indent="0" algn="just">
              <a:buNone/>
            </a:pPr>
            <a:r>
              <a:rPr lang="en-US" sz="6000" dirty="0" smtClean="0">
                <a:solidFill>
                  <a:schemeClr val="tx1"/>
                </a:solidFill>
                <a:latin typeface="Times New Roman" panose="02020603050405020304" pitchFamily="18" charset="0"/>
                <a:cs typeface="Times New Roman" panose="02020603050405020304" pitchFamily="18" charset="0"/>
              </a:rPr>
              <a:t>Breeding </a:t>
            </a:r>
            <a:r>
              <a:rPr lang="en-US" sz="6000" dirty="0">
                <a:solidFill>
                  <a:schemeClr val="tx1"/>
                </a:solidFill>
                <a:latin typeface="Times New Roman" panose="02020603050405020304" pitchFamily="18" charset="0"/>
                <a:cs typeface="Times New Roman" panose="02020603050405020304" pitchFamily="18" charset="0"/>
              </a:rPr>
              <a:t>objective and method </a:t>
            </a:r>
            <a:r>
              <a:rPr lang="en-US" sz="6000" dirty="0" smtClean="0">
                <a:solidFill>
                  <a:schemeClr val="tx1"/>
                </a:solidFill>
                <a:latin typeface="Times New Roman" panose="02020603050405020304" pitchFamily="18" charset="0"/>
                <a:cs typeface="Times New Roman" panose="02020603050405020304" pitchFamily="18" charset="0"/>
              </a:rPr>
              <a:t>in Jute</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6560458" y="4209143"/>
            <a:ext cx="4238170"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Dr. SHADAB SHAUKAT</a:t>
            </a:r>
          </a:p>
          <a:p>
            <a:r>
              <a:rPr lang="en-US" sz="2000" dirty="0">
                <a:latin typeface="Times New Roman" panose="02020603050405020304" pitchFamily="18" charset="0"/>
                <a:cs typeface="Times New Roman" panose="02020603050405020304" pitchFamily="18" charset="0"/>
              </a:rPr>
              <a:t>Assistant Professor</a:t>
            </a:r>
          </a:p>
          <a:p>
            <a:r>
              <a:rPr lang="en-US" sz="2000" dirty="0">
                <a:latin typeface="Times New Roman" panose="02020603050405020304" pitchFamily="18" charset="0"/>
                <a:cs typeface="Times New Roman" panose="02020603050405020304" pitchFamily="18" charset="0"/>
              </a:rPr>
              <a:t>Dept. of Plant Breeding and Genetics</a:t>
            </a:r>
          </a:p>
          <a:p>
            <a:r>
              <a:rPr lang="en-US" sz="2000" dirty="0">
                <a:latin typeface="Times New Roman" panose="02020603050405020304" pitchFamily="18" charset="0"/>
                <a:cs typeface="Times New Roman" panose="02020603050405020304" pitchFamily="18" charset="0"/>
              </a:rPr>
              <a:t>College of Agriculture,</a:t>
            </a:r>
          </a:p>
          <a:p>
            <a:r>
              <a:rPr lang="en-US" sz="2000" dirty="0">
                <a:latin typeface="Times New Roman" panose="02020603050405020304" pitchFamily="18" charset="0"/>
                <a:cs typeface="Times New Roman" panose="02020603050405020304" pitchFamily="18" charset="0"/>
              </a:rPr>
              <a:t>University of Sargodha, Sargodha</a:t>
            </a:r>
          </a:p>
        </p:txBody>
      </p:sp>
    </p:spTree>
    <p:extLst>
      <p:ext uri="{BB962C8B-B14F-4D97-AF65-F5344CB8AC3E}">
        <p14:creationId xmlns:p14="http://schemas.microsoft.com/office/powerpoint/2010/main" val="3945797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OBJECTIVES</a:t>
            </a:r>
          </a:p>
        </p:txBody>
      </p:sp>
      <p:sp>
        <p:nvSpPr>
          <p:cNvPr id="3" name="Content Placeholder 2"/>
          <p:cNvSpPr>
            <a:spLocks noGrp="1"/>
          </p:cNvSpPr>
          <p:nvPr>
            <p:ph idx="1"/>
          </p:nvPr>
        </p:nvSpPr>
        <p:spPr>
          <a:xfrm>
            <a:off x="3869268" y="864108"/>
            <a:ext cx="7803620" cy="4536567"/>
          </a:xfrm>
        </p:spPr>
        <p:txBody>
          <a:bodyPr/>
          <a:lstStyle/>
          <a:p>
            <a:pPr marL="0" indent="0" algn="just">
              <a:buNone/>
            </a:pPr>
            <a:r>
              <a:rPr lang="en-US" b="1" dirty="0">
                <a:latin typeface="Times New Roman" panose="02020603050405020304" pitchFamily="18" charset="0"/>
                <a:cs typeface="Times New Roman" panose="02020603050405020304" pitchFamily="18" charset="0"/>
              </a:rPr>
              <a:t>BREEDING FOR PEST AND DISEASE RESISTANT VARIETIES </a:t>
            </a:r>
            <a:endParaRPr lang="en-US" b="1"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pests, stem borer and aphids cause greater damage and in diseases </a:t>
            </a:r>
            <a:r>
              <a:rPr lang="en-US" dirty="0" err="1">
                <a:latin typeface="Times New Roman" panose="02020603050405020304" pitchFamily="18" charset="0"/>
                <a:cs typeface="Times New Roman" panose="02020603050405020304" pitchFamily="18" charset="0"/>
              </a:rPr>
              <a:t>Macrophomena</a:t>
            </a:r>
            <a:r>
              <a:rPr lang="en-US" dirty="0">
                <a:latin typeface="Times New Roman" panose="02020603050405020304" pitchFamily="18" charset="0"/>
                <a:cs typeface="Times New Roman" panose="02020603050405020304" pitchFamily="18" charset="0"/>
              </a:rPr>
              <a:t> is major.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Though </a:t>
            </a:r>
            <a:r>
              <a:rPr lang="en-US" dirty="0">
                <a:latin typeface="Times New Roman" panose="02020603050405020304" pitchFamily="18" charset="0"/>
                <a:cs typeface="Times New Roman" panose="02020603050405020304" pitchFamily="18" charset="0"/>
              </a:rPr>
              <a:t>resistance sources are available in other related species, the </a:t>
            </a:r>
            <a:r>
              <a:rPr lang="en-US" dirty="0" err="1">
                <a:latin typeface="Times New Roman" panose="02020603050405020304" pitchFamily="18" charset="0"/>
                <a:cs typeface="Times New Roman" panose="02020603050405020304" pitchFamily="18" charset="0"/>
              </a:rPr>
              <a:t>crossability</a:t>
            </a:r>
            <a:r>
              <a:rPr lang="en-US" dirty="0">
                <a:latin typeface="Times New Roman" panose="02020603050405020304" pitchFamily="18" charset="0"/>
                <a:cs typeface="Times New Roman" panose="02020603050405020304" pitchFamily="18" charset="0"/>
              </a:rPr>
              <a:t> barrier prevents transfer.</a:t>
            </a:r>
          </a:p>
        </p:txBody>
      </p:sp>
    </p:spTree>
    <p:extLst>
      <p:ext uri="{BB962C8B-B14F-4D97-AF65-F5344CB8AC3E}">
        <p14:creationId xmlns:p14="http://schemas.microsoft.com/office/powerpoint/2010/main" val="210373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OBJECTIVES</a:t>
            </a:r>
          </a:p>
        </p:txBody>
      </p:sp>
      <p:sp>
        <p:nvSpPr>
          <p:cNvPr id="3" name="Content Placeholder 2"/>
          <p:cNvSpPr>
            <a:spLocks noGrp="1"/>
          </p:cNvSpPr>
          <p:nvPr>
            <p:ph idx="1"/>
          </p:nvPr>
        </p:nvSpPr>
        <p:spPr>
          <a:xfrm>
            <a:off x="3869267" y="864108"/>
            <a:ext cx="7775045" cy="5120640"/>
          </a:xfrm>
        </p:spPr>
        <p:txBody>
          <a:bodyPr/>
          <a:lstStyle/>
          <a:p>
            <a:pPr marL="0" indent="0" algn="just">
              <a:buNone/>
            </a:pPr>
            <a:r>
              <a:rPr lang="en-US" b="1" dirty="0">
                <a:latin typeface="Times New Roman" panose="02020603050405020304" pitchFamily="18" charset="0"/>
                <a:cs typeface="Times New Roman" panose="02020603050405020304" pitchFamily="18" charset="0"/>
              </a:rPr>
              <a:t>BREEDING VARIETIES FOR HIGH SEED YIELD: </a:t>
            </a:r>
            <a:endParaRPr lang="en-US" b="1"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Since </a:t>
            </a:r>
            <a:r>
              <a:rPr lang="en-US" dirty="0">
                <a:latin typeface="Times New Roman" panose="02020603050405020304" pitchFamily="18" charset="0"/>
                <a:cs typeface="Times New Roman" panose="02020603050405020304" pitchFamily="18" charset="0"/>
              </a:rPr>
              <a:t>jute is cut for fibre at 50% flowering stage, it is essential to reserve some plants for production of seeds.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fibre obtained from seed crop will be poor in quality. Hence it is necessary to breed varieties specially for high seed production with out loosing quality characters.</a:t>
            </a:r>
          </a:p>
        </p:txBody>
      </p:sp>
    </p:spTree>
    <p:extLst>
      <p:ext uri="{BB962C8B-B14F-4D97-AF65-F5344CB8AC3E}">
        <p14:creationId xmlns:p14="http://schemas.microsoft.com/office/powerpoint/2010/main" val="335593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OBJECTIVES</a:t>
            </a:r>
          </a:p>
        </p:txBody>
      </p:sp>
      <p:sp>
        <p:nvSpPr>
          <p:cNvPr id="3" name="Content Placeholder 2"/>
          <p:cNvSpPr>
            <a:spLocks noGrp="1"/>
          </p:cNvSpPr>
          <p:nvPr>
            <p:ph idx="1"/>
          </p:nvPr>
        </p:nvSpPr>
        <p:spPr>
          <a:xfrm>
            <a:off x="3700463" y="864108"/>
            <a:ext cx="7758112" cy="5120640"/>
          </a:xfrm>
        </p:spPr>
        <p:txBody>
          <a:bodyPr/>
          <a:lstStyle/>
          <a:p>
            <a:r>
              <a:rPr lang="en-US" dirty="0">
                <a:latin typeface="Times New Roman" panose="02020603050405020304" pitchFamily="18" charset="0"/>
                <a:cs typeface="Times New Roman" panose="02020603050405020304" pitchFamily="18" charset="0"/>
              </a:rPr>
              <a:t>BREEDING FOR OLITORIUS VARIETIES HAVING NON-SHATTERING HABIT COUPLED WITH NON-PRE FLOWERING HABIT.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81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METHODS</a:t>
            </a:r>
          </a:p>
        </p:txBody>
      </p:sp>
      <p:sp>
        <p:nvSpPr>
          <p:cNvPr id="3" name="Content Placeholder 2"/>
          <p:cNvSpPr>
            <a:spLocks noGrp="1"/>
          </p:cNvSpPr>
          <p:nvPr>
            <p:ph idx="1"/>
          </p:nvPr>
        </p:nvSpPr>
        <p:spPr>
          <a:xfrm>
            <a:off x="3786188" y="864108"/>
            <a:ext cx="7398280" cy="5120640"/>
          </a:xfrm>
        </p:spPr>
        <p:txBody>
          <a:bodyPr/>
          <a:lstStyle/>
          <a:p>
            <a:pPr marL="0" indent="0" algn="just">
              <a:buNone/>
            </a:pPr>
            <a:r>
              <a:rPr lang="en-US" b="1" dirty="0">
                <a:latin typeface="Times New Roman" panose="02020603050405020304" pitchFamily="18" charset="0"/>
                <a:cs typeface="Times New Roman" panose="02020603050405020304" pitchFamily="18" charset="0"/>
              </a:rPr>
              <a:t>GERMPLASM BUILDING AND UTILISATION </a:t>
            </a:r>
            <a:r>
              <a:rPr lang="en-US" b="1" dirty="0" smtClean="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Central </a:t>
            </a:r>
            <a:r>
              <a:rPr lang="en-US" dirty="0">
                <a:latin typeface="Times New Roman" panose="02020603050405020304" pitchFamily="18" charset="0"/>
                <a:cs typeface="Times New Roman" panose="02020603050405020304" pitchFamily="18" charset="0"/>
              </a:rPr>
              <a:t>Jute Technological Research Institute, Calcutta is maintaining the Jute collections. </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shows wide range of variability thus offering a great scope for improvement by selection and </a:t>
            </a:r>
            <a:r>
              <a:rPr lang="en-US" dirty="0" err="1">
                <a:latin typeface="Times New Roman" panose="02020603050405020304" pitchFamily="18" charset="0"/>
                <a:cs typeface="Times New Roman" panose="02020603050405020304" pitchFamily="18" charset="0"/>
              </a:rPr>
              <a:t>hybridsation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309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METHODS</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INTRODUCTION </a:t>
            </a: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Introduced </a:t>
            </a:r>
            <a:r>
              <a:rPr lang="en-US" dirty="0">
                <a:latin typeface="Times New Roman" panose="02020603050405020304" pitchFamily="18" charset="0"/>
                <a:cs typeface="Times New Roman" panose="02020603050405020304" pitchFamily="18" charset="0"/>
              </a:rPr>
              <a:t>short duration varieties are Jap green, Jap red, </a:t>
            </a:r>
            <a:r>
              <a:rPr lang="en-US" dirty="0" err="1">
                <a:latin typeface="Times New Roman" panose="02020603050405020304" pitchFamily="18" charset="0"/>
                <a:cs typeface="Times New Roman" panose="02020603050405020304" pitchFamily="18" charset="0"/>
              </a:rPr>
              <a:t>Jaichung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sudan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green.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66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METHODS</a:t>
            </a:r>
          </a:p>
        </p:txBody>
      </p:sp>
      <p:sp>
        <p:nvSpPr>
          <p:cNvPr id="3" name="Content Placeholder 2"/>
          <p:cNvSpPr>
            <a:spLocks noGrp="1"/>
          </p:cNvSpPr>
          <p:nvPr>
            <p:ph idx="1"/>
          </p:nvPr>
        </p:nvSpPr>
        <p:spPr>
          <a:xfrm>
            <a:off x="3869268" y="864108"/>
            <a:ext cx="7560732" cy="5120640"/>
          </a:xfrm>
        </p:spPr>
        <p:txBody>
          <a:bodyPr/>
          <a:lstStyle/>
          <a:p>
            <a:pPr marL="0" indent="0" algn="just">
              <a:buNone/>
            </a:pPr>
            <a:r>
              <a:rPr lang="en-US" b="1" dirty="0">
                <a:latin typeface="Times New Roman" panose="02020603050405020304" pitchFamily="18" charset="0"/>
                <a:cs typeface="Times New Roman" panose="02020603050405020304" pitchFamily="18" charset="0"/>
              </a:rPr>
              <a:t>HYBRIDIZATION AND SELECTION </a:t>
            </a:r>
            <a:endParaRPr lang="en-US" b="1"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Inter </a:t>
            </a:r>
            <a:r>
              <a:rPr lang="en-US" dirty="0" smtClean="0">
                <a:latin typeface="Times New Roman" panose="02020603050405020304" pitchFamily="18" charset="0"/>
                <a:cs typeface="Times New Roman" panose="02020603050405020304" pitchFamily="18" charset="0"/>
              </a:rPr>
              <a:t>varietal: </a:t>
            </a:r>
          </a:p>
          <a:p>
            <a:pPr algn="just"/>
            <a:r>
              <a:rPr lang="en-US" dirty="0" smtClean="0">
                <a:latin typeface="Times New Roman" panose="02020603050405020304" pitchFamily="18" charset="0"/>
                <a:cs typeface="Times New Roman" panose="02020603050405020304" pitchFamily="18" charset="0"/>
              </a:rPr>
              <a:t>Multiple </a:t>
            </a:r>
            <a:r>
              <a:rPr lang="en-US" dirty="0">
                <a:latin typeface="Times New Roman" panose="02020603050405020304" pitchFamily="18" charset="0"/>
                <a:cs typeface="Times New Roman" panose="02020603050405020304" pitchFamily="18" charset="0"/>
              </a:rPr>
              <a:t>crossing and selection are followed both in </a:t>
            </a:r>
            <a:r>
              <a:rPr lang="en-US" dirty="0" err="1">
                <a:latin typeface="Times New Roman" panose="02020603050405020304" pitchFamily="18" charset="0"/>
                <a:cs typeface="Times New Roman" panose="02020603050405020304" pitchFamily="18" charset="0"/>
              </a:rPr>
              <a:t>olitorius</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capsularis</a:t>
            </a:r>
            <a:r>
              <a:rPr lang="en-US" dirty="0">
                <a:latin typeface="Times New Roman" panose="02020603050405020304" pitchFamily="18" charset="0"/>
                <a:cs typeface="Times New Roman" panose="02020603050405020304" pitchFamily="18" charset="0"/>
              </a:rPr>
              <a:t> improvement. In </a:t>
            </a:r>
            <a:r>
              <a:rPr lang="en-US" dirty="0" err="1">
                <a:latin typeface="Times New Roman" panose="02020603050405020304" pitchFamily="18" charset="0"/>
                <a:cs typeface="Times New Roman" panose="02020603050405020304" pitchFamily="18" charset="0"/>
              </a:rPr>
              <a:t>olitorius</a:t>
            </a:r>
            <a:r>
              <a:rPr lang="en-US" dirty="0">
                <a:latin typeface="Times New Roman" panose="02020603050405020304" pitchFamily="18" charset="0"/>
                <a:cs typeface="Times New Roman" panose="02020603050405020304" pitchFamily="18" charset="0"/>
              </a:rPr>
              <a:t> improved varieties are JRO 524, JRO 7885.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In </a:t>
            </a:r>
            <a:r>
              <a:rPr lang="en-US" dirty="0" err="1">
                <a:latin typeface="Times New Roman" panose="02020603050405020304" pitchFamily="18" charset="0"/>
                <a:cs typeface="Times New Roman" panose="02020603050405020304" pitchFamily="18" charset="0"/>
              </a:rPr>
              <a:t>capsulanis</a:t>
            </a:r>
            <a:r>
              <a:rPr lang="en-US" dirty="0">
                <a:latin typeface="Times New Roman" panose="02020603050405020304" pitchFamily="18" charset="0"/>
                <a:cs typeface="Times New Roman" panose="02020603050405020304" pitchFamily="18" charset="0"/>
              </a:rPr>
              <a:t> JRL 412, JRL 919 Since yield and quality are negatively correlated a balance must be struck in breeding for improved varieties.</a:t>
            </a:r>
          </a:p>
        </p:txBody>
      </p:sp>
    </p:spTree>
    <p:extLst>
      <p:ext uri="{BB962C8B-B14F-4D97-AF65-F5344CB8AC3E}">
        <p14:creationId xmlns:p14="http://schemas.microsoft.com/office/powerpoint/2010/main" val="10058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METHODS</a:t>
            </a:r>
          </a:p>
        </p:txBody>
      </p:sp>
      <p:sp>
        <p:nvSpPr>
          <p:cNvPr id="3" name="Content Placeholder 2"/>
          <p:cNvSpPr>
            <a:spLocks noGrp="1"/>
          </p:cNvSpPr>
          <p:nvPr>
            <p:ph idx="1"/>
          </p:nvPr>
        </p:nvSpPr>
        <p:spPr>
          <a:xfrm>
            <a:off x="3869268" y="864108"/>
            <a:ext cx="7846482" cy="5120640"/>
          </a:xfrm>
        </p:spPr>
        <p:txBody>
          <a:bodyPr/>
          <a:lstStyle/>
          <a:p>
            <a:pPr marL="0" indent="0" algn="just">
              <a:buNone/>
            </a:pPr>
            <a:r>
              <a:rPr lang="en-US" dirty="0">
                <a:latin typeface="Times New Roman" panose="02020603050405020304" pitchFamily="18" charset="0"/>
                <a:cs typeface="Times New Roman" panose="02020603050405020304" pitchFamily="18" charset="0"/>
              </a:rPr>
              <a:t>Inter specific cross: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far not successful. Attempts were made by straight cross mixed pollen method, Stigmatic paste method, self anther paste method, stigma cut method polyploidy breeding. But none of them proved successful. Difference in embryo endosperm growth is the reason</a:t>
            </a:r>
          </a:p>
        </p:txBody>
      </p:sp>
    </p:spTree>
    <p:extLst>
      <p:ext uri="{BB962C8B-B14F-4D97-AF65-F5344CB8AC3E}">
        <p14:creationId xmlns:p14="http://schemas.microsoft.com/office/powerpoint/2010/main" val="343416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METHODS</a:t>
            </a:r>
          </a:p>
        </p:txBody>
      </p:sp>
      <p:sp>
        <p:nvSpPr>
          <p:cNvPr id="3" name="Content Placeholder 2"/>
          <p:cNvSpPr>
            <a:spLocks noGrp="1"/>
          </p:cNvSpPr>
          <p:nvPr>
            <p:ph idx="1"/>
          </p:nvPr>
        </p:nvSpPr>
        <p:spPr>
          <a:xfrm>
            <a:off x="3869267" y="864108"/>
            <a:ext cx="7603595" cy="5120640"/>
          </a:xfrm>
        </p:spPr>
        <p:txBody>
          <a:bodyPr/>
          <a:lstStyle/>
          <a:p>
            <a:pPr marL="0" indent="0">
              <a:buNone/>
            </a:pPr>
            <a:r>
              <a:rPr lang="en-US" b="1" dirty="0">
                <a:latin typeface="Times New Roman" panose="02020603050405020304" pitchFamily="18" charset="0"/>
                <a:cs typeface="Times New Roman" panose="02020603050405020304" pitchFamily="18" charset="0"/>
              </a:rPr>
              <a:t>MUTATION BREEDING</a:t>
            </a:r>
            <a:r>
              <a:rPr lang="en-US" b="1"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Using </a:t>
            </a:r>
            <a:r>
              <a:rPr lang="en-US" dirty="0">
                <a:latin typeface="Times New Roman" panose="02020603050405020304" pitchFamily="18" charset="0"/>
                <a:cs typeface="Times New Roman" panose="02020603050405020304" pitchFamily="18" charset="0"/>
              </a:rPr>
              <a:t>x-rays useful jute mutants were obtained at Calcutta JRC 7447 and </a:t>
            </a:r>
            <a:r>
              <a:rPr lang="en-US" dirty="0" err="1">
                <a:latin typeface="Times New Roman" panose="02020603050405020304" pitchFamily="18" charset="0"/>
                <a:cs typeface="Times New Roman" panose="02020603050405020304" pitchFamily="18" charset="0"/>
              </a:rPr>
              <a:t>Rupali</a:t>
            </a:r>
            <a:r>
              <a:rPr lang="en-US" dirty="0">
                <a:latin typeface="Times New Roman" panose="02020603050405020304" pitchFamily="18" charset="0"/>
                <a:cs typeface="Times New Roman" panose="02020603050405020304" pitchFamily="18" charset="0"/>
              </a:rPr>
              <a:t> two varieties</a:t>
            </a:r>
          </a:p>
        </p:txBody>
      </p:sp>
    </p:spTree>
    <p:extLst>
      <p:ext uri="{BB962C8B-B14F-4D97-AF65-F5344CB8AC3E}">
        <p14:creationId xmlns:p14="http://schemas.microsoft.com/office/powerpoint/2010/main" val="274961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JUTE</a:t>
            </a:r>
            <a:endParaRPr lang="en-US" dirty="0"/>
          </a:p>
        </p:txBody>
      </p:sp>
      <p:sp>
        <p:nvSpPr>
          <p:cNvPr id="3" name="Content Placeholder 2"/>
          <p:cNvSpPr>
            <a:spLocks noGrp="1"/>
          </p:cNvSpPr>
          <p:nvPr>
            <p:ph idx="1"/>
          </p:nvPr>
        </p:nvSpPr>
        <p:spPr>
          <a:xfrm>
            <a:off x="3869267" y="864108"/>
            <a:ext cx="7646457" cy="5120640"/>
          </a:xfrm>
        </p:spPr>
        <p:txBody>
          <a:bodyPr>
            <a:normAutofit/>
          </a:bodyPr>
          <a:lstStyle/>
          <a:p>
            <a:r>
              <a:rPr lang="en-US" sz="2400" dirty="0">
                <a:latin typeface="Times New Roman" panose="02020603050405020304" pitchFamily="18" charset="0"/>
                <a:cs typeface="Times New Roman" panose="02020603050405020304" pitchFamily="18" charset="0"/>
              </a:rPr>
              <a:t>SCIENTIFIC NAME- </a:t>
            </a:r>
            <a:r>
              <a:rPr lang="en-US" sz="2400" dirty="0" err="1">
                <a:latin typeface="Times New Roman" panose="02020603050405020304" pitchFamily="18" charset="0"/>
                <a:cs typeface="Times New Roman" panose="02020603050405020304" pitchFamily="18" charset="0"/>
              </a:rPr>
              <a:t>Corchorus</a:t>
            </a:r>
            <a:r>
              <a:rPr lang="en-US" sz="2400" dirty="0">
                <a:latin typeface="Times New Roman" panose="02020603050405020304" pitchFamily="18" charset="0"/>
                <a:cs typeface="Times New Roman" panose="02020603050405020304" pitchFamily="18" charset="0"/>
              </a:rPr>
              <a:t> sp.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CHROMOSOME </a:t>
            </a:r>
            <a:r>
              <a:rPr lang="en-US" sz="2400" dirty="0">
                <a:latin typeface="Times New Roman" panose="02020603050405020304" pitchFamily="18" charset="0"/>
                <a:cs typeface="Times New Roman" panose="02020603050405020304" pitchFamily="18" charset="0"/>
              </a:rPr>
              <a:t>NUMBER- 2n=14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FAMILY- </a:t>
            </a:r>
            <a:r>
              <a:rPr lang="en-US" sz="2400" dirty="0" err="1" smtClean="0">
                <a:latin typeface="Times New Roman" panose="02020603050405020304" pitchFamily="18" charset="0"/>
                <a:cs typeface="Times New Roman" panose="02020603050405020304" pitchFamily="18" charset="0"/>
              </a:rPr>
              <a:t>Tiliaceae</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just"/>
            <a:r>
              <a:rPr lang="en-US" sz="2400" smtClean="0">
                <a:latin typeface="Times New Roman" panose="02020603050405020304" pitchFamily="18" charset="0"/>
                <a:cs typeface="Times New Roman" panose="02020603050405020304" pitchFamily="18" charset="0"/>
              </a:rPr>
              <a:t>jute </a:t>
            </a:r>
            <a:r>
              <a:rPr lang="en-US" sz="2400" dirty="0">
                <a:latin typeface="Times New Roman" panose="02020603050405020304" pitchFamily="18" charset="0"/>
                <a:cs typeface="Times New Roman" panose="02020603050405020304" pitchFamily="18" charset="0"/>
              </a:rPr>
              <a:t>is the second in the world’s production of textile fibers after cotton India, China, Bangladesh are leading producers of Jute </a:t>
            </a:r>
            <a:r>
              <a:rPr lang="en-US" sz="2400" dirty="0" err="1">
                <a:latin typeface="Times New Roman" panose="02020603050405020304" pitchFamily="18" charset="0"/>
                <a:cs typeface="Times New Roman" panose="02020603050405020304" pitchFamily="18" charset="0"/>
              </a:rPr>
              <a:t>Jute</a:t>
            </a:r>
            <a:r>
              <a:rPr lang="en-US" sz="2400" dirty="0">
                <a:latin typeface="Times New Roman" panose="02020603050405020304" pitchFamily="18" charset="0"/>
                <a:cs typeface="Times New Roman" panose="02020603050405020304" pitchFamily="18" charset="0"/>
              </a:rPr>
              <a:t> is almost entirely a market oriented crop Bangladesh is the largest cultivator of raw jute The plant has a height of 8 to 12 </a:t>
            </a:r>
            <a:r>
              <a:rPr lang="en-US" sz="2400" dirty="0" smtClean="0">
                <a:latin typeface="Times New Roman" panose="02020603050405020304" pitchFamily="18" charset="0"/>
                <a:cs typeface="Times New Roman" panose="02020603050405020304" pitchFamily="18" charset="0"/>
              </a:rPr>
              <a:t>feet.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52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518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3869267" y="864108"/>
            <a:ext cx="7660745" cy="5120640"/>
          </a:xfrm>
        </p:spPr>
        <p:txBody>
          <a:bodyPr/>
          <a:lstStyle/>
          <a:p>
            <a:pPr algn="just"/>
            <a:r>
              <a:rPr lang="en-US" dirty="0">
                <a:latin typeface="Times New Roman" panose="02020603050405020304" pitchFamily="18" charset="0"/>
                <a:cs typeface="Times New Roman" panose="02020603050405020304" pitchFamily="18" charset="0"/>
              </a:rPr>
              <a:t>Jute is a natural fiber popularly known as the “Golden Fiber”.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Jute </a:t>
            </a:r>
            <a:r>
              <a:rPr lang="en-US" dirty="0">
                <a:latin typeface="Times New Roman" panose="02020603050405020304" pitchFamily="18" charset="0"/>
                <a:cs typeface="Times New Roman" panose="02020603050405020304" pitchFamily="18" charset="0"/>
              </a:rPr>
              <a:t>fiber comes from the stem of a herbaceous annual plant “</a:t>
            </a:r>
            <a:r>
              <a:rPr lang="en-US" dirty="0" err="1">
                <a:latin typeface="Times New Roman" panose="02020603050405020304" pitchFamily="18" charset="0"/>
                <a:cs typeface="Times New Roman" panose="02020603050405020304" pitchFamily="18" charset="0"/>
              </a:rPr>
              <a:t>Corchorus</a:t>
            </a:r>
            <a:r>
              <a:rPr lang="en-US" dirty="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genus </a:t>
            </a:r>
            <a:r>
              <a:rPr lang="en-US" dirty="0" err="1">
                <a:latin typeface="Times New Roman" panose="02020603050405020304" pitchFamily="18" charset="0"/>
                <a:cs typeface="Times New Roman" panose="02020603050405020304" pitchFamily="18" charset="0"/>
              </a:rPr>
              <a:t>Corchorus</a:t>
            </a:r>
            <a:r>
              <a:rPr lang="en-US" dirty="0">
                <a:latin typeface="Times New Roman" panose="02020603050405020304" pitchFamily="18" charset="0"/>
                <a:cs typeface="Times New Roman" panose="02020603050405020304" pitchFamily="18" charset="0"/>
              </a:rPr>
              <a:t> includes about 40 </a:t>
            </a:r>
            <a:r>
              <a:rPr lang="en-US" dirty="0" smtClean="0">
                <a:latin typeface="Times New Roman" panose="02020603050405020304" pitchFamily="18" charset="0"/>
                <a:cs typeface="Times New Roman" panose="02020603050405020304" pitchFamily="18" charset="0"/>
              </a:rPr>
              <a:t>species.</a:t>
            </a: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India only 8 species occur. </a:t>
            </a:r>
          </a:p>
          <a:p>
            <a:pPr algn="just"/>
            <a:r>
              <a:rPr lang="en-US" dirty="0" smtClean="0">
                <a:latin typeface="Times New Roman" panose="02020603050405020304" pitchFamily="18" charset="0"/>
                <a:cs typeface="Times New Roman" panose="02020603050405020304" pitchFamily="18" charset="0"/>
              </a:rPr>
              <a:t>Two </a:t>
            </a:r>
            <a:r>
              <a:rPr lang="en-US" dirty="0">
                <a:latin typeface="Times New Roman" panose="02020603050405020304" pitchFamily="18" charset="0"/>
                <a:cs typeface="Times New Roman" panose="02020603050405020304" pitchFamily="18" charset="0"/>
              </a:rPr>
              <a:t>cultivated species are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C.capsularis</a:t>
            </a:r>
            <a:r>
              <a:rPr lang="en-US" dirty="0">
                <a:latin typeface="Times New Roman" panose="02020603050405020304" pitchFamily="18" charset="0"/>
                <a:cs typeface="Times New Roman" panose="02020603050405020304" pitchFamily="18" charset="0"/>
              </a:rPr>
              <a:t> : White jute 50 races occur in </a:t>
            </a:r>
            <a:r>
              <a:rPr lang="en-US" dirty="0" smtClean="0">
                <a:latin typeface="Times New Roman" panose="02020603050405020304" pitchFamily="18" charset="0"/>
                <a:cs typeface="Times New Roman" panose="02020603050405020304" pitchFamily="18" charset="0"/>
              </a:rPr>
              <a:t>this</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C.olitorius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Tossa</a:t>
            </a:r>
            <a:r>
              <a:rPr lang="en-US" dirty="0">
                <a:latin typeface="Times New Roman" panose="02020603050405020304" pitchFamily="18" charset="0"/>
                <a:cs typeface="Times New Roman" panose="02020603050405020304" pitchFamily="18" charset="0"/>
              </a:rPr>
              <a:t> jute 8 races occur in this</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Both </a:t>
            </a:r>
            <a:r>
              <a:rPr lang="en-US" dirty="0">
                <a:latin typeface="Times New Roman" panose="02020603050405020304" pitchFamily="18" charset="0"/>
                <a:cs typeface="Times New Roman" panose="02020603050405020304" pitchFamily="18" charset="0"/>
              </a:rPr>
              <a:t>the species are not crossable.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Among </a:t>
            </a:r>
            <a:r>
              <a:rPr lang="en-US" dirty="0">
                <a:latin typeface="Times New Roman" panose="02020603050405020304" pitchFamily="18" charset="0"/>
                <a:cs typeface="Times New Roman" panose="02020603050405020304" pitchFamily="18" charset="0"/>
              </a:rPr>
              <a:t>the two </a:t>
            </a:r>
            <a:r>
              <a:rPr lang="en-US" dirty="0" err="1">
                <a:latin typeface="Times New Roman" panose="02020603050405020304" pitchFamily="18" charset="0"/>
                <a:cs typeface="Times New Roman" panose="02020603050405020304" pitchFamily="18" charset="0"/>
              </a:rPr>
              <a:t>olitorius</a:t>
            </a:r>
            <a:r>
              <a:rPr lang="en-US" dirty="0">
                <a:latin typeface="Times New Roman" panose="02020603050405020304" pitchFamily="18" charset="0"/>
                <a:cs typeface="Times New Roman" panose="02020603050405020304" pitchFamily="18" charset="0"/>
              </a:rPr>
              <a:t> yields more fibre/unit </a:t>
            </a:r>
            <a:r>
              <a:rPr lang="en-US" dirty="0" smtClean="0">
                <a:latin typeface="Times New Roman" panose="02020603050405020304" pitchFamily="18" charset="0"/>
                <a:cs typeface="Times New Roman" panose="02020603050405020304" pitchFamily="18" charset="0"/>
              </a:rPr>
              <a:t>area</a:t>
            </a:r>
          </a:p>
        </p:txBody>
      </p:sp>
    </p:spTree>
    <p:extLst>
      <p:ext uri="{BB962C8B-B14F-4D97-AF65-F5344CB8AC3E}">
        <p14:creationId xmlns:p14="http://schemas.microsoft.com/office/powerpoint/2010/main" val="147443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fibre is finer, softer, more, lustrous and less </a:t>
            </a:r>
            <a:r>
              <a:rPr lang="en-US" dirty="0" err="1">
                <a:latin typeface="Times New Roman" panose="02020603050405020304" pitchFamily="18" charset="0"/>
                <a:cs typeface="Times New Roman" panose="02020603050405020304" pitchFamily="18" charset="0"/>
              </a:rPr>
              <a:t>rooty</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capsularis</a:t>
            </a:r>
            <a:r>
              <a:rPr lang="en-US" dirty="0">
                <a:latin typeface="Times New Roman" panose="02020603050405020304" pitchFamily="18" charset="0"/>
                <a:cs typeface="Times New Roman" panose="02020603050405020304" pitchFamily="18" charset="0"/>
              </a:rPr>
              <a:t>. </a:t>
            </a:r>
          </a:p>
          <a:p>
            <a:pPr algn="just"/>
            <a:r>
              <a:rPr lang="en-US" dirty="0" err="1" smtClean="0">
                <a:latin typeface="Times New Roman" panose="02020603050405020304" pitchFamily="18" charset="0"/>
                <a:cs typeface="Times New Roman" panose="02020603050405020304" pitchFamily="18" charset="0"/>
              </a:rPr>
              <a:t>Olitorius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occupies about 25% of jute area in India.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the draw backs of </a:t>
            </a:r>
            <a:r>
              <a:rPr lang="en-US" dirty="0" err="1">
                <a:latin typeface="Times New Roman" panose="02020603050405020304" pitchFamily="18" charset="0"/>
                <a:cs typeface="Times New Roman" panose="02020603050405020304" pitchFamily="18" charset="0"/>
              </a:rPr>
              <a:t>Tossa</a:t>
            </a:r>
            <a:r>
              <a:rPr lang="en-US" dirty="0">
                <a:latin typeface="Times New Roman" panose="02020603050405020304" pitchFamily="18" charset="0"/>
                <a:cs typeface="Times New Roman" panose="02020603050405020304" pitchFamily="18" charset="0"/>
              </a:rPr>
              <a:t> jute is pre mature flowering if the varieties are sown earlier in March-April in early monsoon </a:t>
            </a:r>
            <a:r>
              <a:rPr lang="en-US" dirty="0" smtClean="0">
                <a:latin typeface="Times New Roman" panose="02020603050405020304" pitchFamily="18" charset="0"/>
                <a:cs typeface="Times New Roman" panose="02020603050405020304" pitchFamily="18" charset="0"/>
              </a:rPr>
              <a:t>rains.</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pre mature flowering leads to profuse branching and deterioration in fibre quality. </a:t>
            </a:r>
            <a:endParaRPr lang="en-US" dirty="0" smtClean="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Capsularis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strains are </a:t>
            </a:r>
            <a:r>
              <a:rPr lang="en-US" dirty="0" err="1">
                <a:latin typeface="Times New Roman" panose="02020603050405020304" pitchFamily="18" charset="0"/>
                <a:cs typeface="Times New Roman" panose="02020603050405020304" pitchFamily="18" charset="0"/>
              </a:rPr>
              <a:t>characterised</a:t>
            </a:r>
            <a:r>
              <a:rPr lang="en-US" dirty="0">
                <a:latin typeface="Times New Roman" panose="02020603050405020304" pitchFamily="18" charset="0"/>
                <a:cs typeface="Times New Roman" panose="02020603050405020304" pitchFamily="18" charset="0"/>
              </a:rPr>
              <a:t> by a single flush of flowering at the end of single vegetative period.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maturity, the varieties in </a:t>
            </a:r>
            <a:r>
              <a:rPr lang="en-US" dirty="0" err="1">
                <a:latin typeface="Times New Roman" panose="02020603050405020304" pitchFamily="18" charset="0"/>
                <a:cs typeface="Times New Roman" panose="02020603050405020304" pitchFamily="18" charset="0"/>
              </a:rPr>
              <a:t>Capsularis</a:t>
            </a:r>
            <a:r>
              <a:rPr lang="en-US" dirty="0">
                <a:latin typeface="Times New Roman" panose="02020603050405020304" pitchFamily="18" charset="0"/>
                <a:cs typeface="Times New Roman" panose="02020603050405020304" pitchFamily="18" charset="0"/>
              </a:rPr>
              <a:t> are divided in to Early - Flowering in July Medium - August Late - September.</a:t>
            </a:r>
          </a:p>
        </p:txBody>
      </p:sp>
    </p:spTree>
    <p:extLst>
      <p:ext uri="{BB962C8B-B14F-4D97-AF65-F5344CB8AC3E}">
        <p14:creationId xmlns:p14="http://schemas.microsoft.com/office/powerpoint/2010/main" val="390395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953"/>
            <a:ext cx="12178952" cy="6853047"/>
          </a:xfrm>
        </p:spPr>
      </p:pic>
    </p:spTree>
    <p:extLst>
      <p:ext uri="{BB962C8B-B14F-4D97-AF65-F5344CB8AC3E}">
        <p14:creationId xmlns:p14="http://schemas.microsoft.com/office/powerpoint/2010/main" val="196294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0120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OBJECTIVES</a:t>
            </a: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BREEDING </a:t>
            </a:r>
            <a:r>
              <a:rPr lang="en-US" dirty="0">
                <a:latin typeface="Times New Roman" panose="02020603050405020304" pitchFamily="18" charset="0"/>
                <a:cs typeface="Times New Roman" panose="02020603050405020304" pitchFamily="18" charset="0"/>
              </a:rPr>
              <a:t>FOR HIGH </a:t>
            </a:r>
            <a:r>
              <a:rPr lang="en-US" dirty="0" smtClean="0">
                <a:latin typeface="Times New Roman" panose="02020603050405020304" pitchFamily="18" charset="0"/>
                <a:cs typeface="Times New Roman" panose="02020603050405020304" pitchFamily="18" charset="0"/>
              </a:rPr>
              <a:t>YIELDING, SHORT </a:t>
            </a:r>
            <a:r>
              <a:rPr lang="en-US" dirty="0">
                <a:latin typeface="Times New Roman" panose="02020603050405020304" pitchFamily="18" charset="0"/>
                <a:cs typeface="Times New Roman" panose="02020603050405020304" pitchFamily="18" charset="0"/>
              </a:rPr>
              <a:t>DURATION JUTE VARIETIES.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Early </a:t>
            </a:r>
            <a:r>
              <a:rPr lang="en-US" dirty="0">
                <a:latin typeface="Times New Roman" panose="02020603050405020304" pitchFamily="18" charset="0"/>
                <a:cs typeface="Times New Roman" panose="02020603050405020304" pitchFamily="18" charset="0"/>
              </a:rPr>
              <a:t>varieties are generally low yielders whereas late varieties are high yielders.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to combine high yield with earliness is one of the main objectives.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Yield is positively correlated with plant height, basal diameter of stem, fibre-stick ratio.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Higher </a:t>
            </a:r>
            <a:r>
              <a:rPr lang="en-US" dirty="0">
                <a:latin typeface="Times New Roman" panose="02020603050405020304" pitchFamily="18" charset="0"/>
                <a:cs typeface="Times New Roman" panose="02020603050405020304" pitchFamily="18" charset="0"/>
              </a:rPr>
              <a:t>photo synthetic capacity with increased lamina length, breadth, petiole length and leaf angle at 400 also contribute to yield.</a:t>
            </a:r>
          </a:p>
        </p:txBody>
      </p:sp>
    </p:spTree>
    <p:extLst>
      <p:ext uri="{BB962C8B-B14F-4D97-AF65-F5344CB8AC3E}">
        <p14:creationId xmlns:p14="http://schemas.microsoft.com/office/powerpoint/2010/main" val="271712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BREEDING OBJECTIVES</a:t>
            </a:r>
          </a:p>
        </p:txBody>
      </p:sp>
      <p:sp>
        <p:nvSpPr>
          <p:cNvPr id="3" name="Content Placeholder 2"/>
          <p:cNvSpPr>
            <a:spLocks noGrp="1"/>
          </p:cNvSpPr>
          <p:nvPr>
            <p:ph idx="1"/>
          </p:nvPr>
        </p:nvSpPr>
        <p:spPr>
          <a:xfrm>
            <a:off x="3657600" y="171450"/>
            <a:ext cx="7986713" cy="6457950"/>
          </a:xfrm>
        </p:spPr>
        <p:txBody>
          <a:bodyPr>
            <a:noAutofit/>
          </a:bodyPr>
          <a:lstStyle/>
          <a:p>
            <a:pPr marL="0" indent="0" algn="just">
              <a:buNone/>
            </a:pPr>
            <a:r>
              <a:rPr lang="en-US" b="1" dirty="0">
                <a:latin typeface="Times New Roman" panose="02020603050405020304" pitchFamily="18" charset="0"/>
                <a:cs typeface="Times New Roman" panose="02020603050405020304" pitchFamily="18" charset="0"/>
              </a:rPr>
              <a:t>BREEDING FOR QUALITY </a:t>
            </a:r>
            <a:r>
              <a:rPr lang="en-US" b="1" dirty="0" smtClean="0">
                <a:latin typeface="Times New Roman" panose="02020603050405020304" pitchFamily="18" charset="0"/>
                <a:cs typeface="Times New Roman" panose="02020603050405020304" pitchFamily="18" charset="0"/>
              </a:rPr>
              <a:t>FIBRE</a:t>
            </a:r>
          </a:p>
          <a:p>
            <a:pPr algn="just"/>
            <a:r>
              <a:rPr lang="en-US" dirty="0">
                <a:latin typeface="Times New Roman" panose="02020603050405020304" pitchFamily="18" charset="0"/>
                <a:cs typeface="Times New Roman" panose="02020603050405020304" pitchFamily="18" charset="0"/>
              </a:rPr>
              <a:t>In jute quality is negatively correlated with yield. </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quality characters are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Fibre </a:t>
            </a:r>
            <a:r>
              <a:rPr lang="en-US" dirty="0">
                <a:latin typeface="Times New Roman" panose="02020603050405020304" pitchFamily="18" charset="0"/>
                <a:cs typeface="Times New Roman" panose="02020603050405020304" pitchFamily="18" charset="0"/>
              </a:rPr>
              <a:t>length.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 Fibre </a:t>
            </a:r>
            <a:r>
              <a:rPr lang="en-US" dirty="0">
                <a:latin typeface="Times New Roman" panose="02020603050405020304" pitchFamily="18" charset="0"/>
                <a:cs typeface="Times New Roman" panose="02020603050405020304" pitchFamily="18" charset="0"/>
              </a:rPr>
              <a:t>strength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 Fibre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d) </a:t>
            </a:r>
            <a:r>
              <a:rPr lang="en-US" dirty="0" err="1" smtClean="0">
                <a:latin typeface="Times New Roman" panose="02020603050405020304" pitchFamily="18" charset="0"/>
                <a:cs typeface="Times New Roman" panose="02020603050405020304" pitchFamily="18" charset="0"/>
              </a:rPr>
              <a:t>Lustre</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e) Percentage </a:t>
            </a:r>
            <a:r>
              <a:rPr lang="en-US" dirty="0">
                <a:latin typeface="Times New Roman" panose="02020603050405020304" pitchFamily="18" charset="0"/>
                <a:cs typeface="Times New Roman" panose="02020603050405020304" pitchFamily="18" charset="0"/>
              </a:rPr>
              <a:t>and quality of retting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f) Proportion </a:t>
            </a:r>
            <a:r>
              <a:rPr lang="en-US" dirty="0">
                <a:latin typeface="Times New Roman" panose="02020603050405020304" pitchFamily="18" charset="0"/>
                <a:cs typeface="Times New Roman" panose="02020603050405020304" pitchFamily="18" charset="0"/>
              </a:rPr>
              <a:t>of faults such as roots, </a:t>
            </a:r>
            <a:r>
              <a:rPr lang="en-US" dirty="0" err="1">
                <a:latin typeface="Times New Roman" panose="02020603050405020304" pitchFamily="18" charset="0"/>
                <a:cs typeface="Times New Roman" panose="02020603050405020304" pitchFamily="18" charset="0"/>
              </a:rPr>
              <a:t>spects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knots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Environment plays a major rote in quality. Alternate and fluctuating bright sunshine, humidity and temperature and rainfall at minimal level are </a:t>
            </a:r>
            <a:r>
              <a:rPr lang="en-US" dirty="0" err="1">
                <a:latin typeface="Times New Roman" panose="02020603050405020304" pitchFamily="18" charset="0"/>
                <a:cs typeface="Times New Roman" panose="02020603050405020304" pitchFamily="18" charset="0"/>
              </a:rPr>
              <a:t>favourable</a:t>
            </a:r>
            <a:r>
              <a:rPr lang="en-US" dirty="0">
                <a:latin typeface="Times New Roman" panose="02020603050405020304" pitchFamily="18" charset="0"/>
                <a:cs typeface="Times New Roman" panose="02020603050405020304" pitchFamily="18" charset="0"/>
              </a:rPr>
              <a:t> for improved quality.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Further </a:t>
            </a:r>
            <a:r>
              <a:rPr lang="en-US" dirty="0">
                <a:latin typeface="Times New Roman" panose="02020603050405020304" pitchFamily="18" charset="0"/>
                <a:cs typeface="Times New Roman" panose="02020603050405020304" pitchFamily="18" charset="0"/>
              </a:rPr>
              <a:t>retting in clear and slow running water gives good quality fibre</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tall and thick plants in general gives inferior fibre than that in short and thick </a:t>
            </a:r>
            <a:r>
              <a:rPr lang="en-US" dirty="0" smtClean="0">
                <a:latin typeface="Times New Roman" panose="02020603050405020304" pitchFamily="18" charset="0"/>
                <a:cs typeface="Times New Roman" panose="02020603050405020304" pitchFamily="18" charset="0"/>
              </a:rPr>
              <a:t>plant.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40180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325</TotalTime>
  <Words>778</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Corbel</vt:lpstr>
      <vt:lpstr>Times New Roman</vt:lpstr>
      <vt:lpstr>Wingdings 2</vt:lpstr>
      <vt:lpstr>Frame</vt:lpstr>
      <vt:lpstr>PowerPoint Presentation</vt:lpstr>
      <vt:lpstr>JUTE</vt:lpstr>
      <vt:lpstr>PowerPoint Presentation</vt:lpstr>
      <vt:lpstr>Introduction </vt:lpstr>
      <vt:lpstr>Introduction </vt:lpstr>
      <vt:lpstr>PowerPoint Presentation</vt:lpstr>
      <vt:lpstr>PowerPoint Presentation</vt:lpstr>
      <vt:lpstr>BREEDING OBJECTIVES</vt:lpstr>
      <vt:lpstr>BREEDING OBJECTIVES</vt:lpstr>
      <vt:lpstr>BREEDING OBJECTIVES</vt:lpstr>
      <vt:lpstr>BREEDING OBJECTIVES</vt:lpstr>
      <vt:lpstr>BREEDING OBJECTIVES</vt:lpstr>
      <vt:lpstr>BREEDING METHODS</vt:lpstr>
      <vt:lpstr>BREEDING METHODS</vt:lpstr>
      <vt:lpstr>BREEDING METHODS</vt:lpstr>
      <vt:lpstr>BREEDING METHODS</vt:lpstr>
      <vt:lpstr>BREEDING METHODS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Ramzan</dc:creator>
  <cp:lastModifiedBy>Dr. SHADAB SHAUKAT</cp:lastModifiedBy>
  <cp:revision>47</cp:revision>
  <dcterms:created xsi:type="dcterms:W3CDTF">2018-10-02T17:27:57Z</dcterms:created>
  <dcterms:modified xsi:type="dcterms:W3CDTF">2020-03-26T04:08:59Z</dcterms:modified>
</cp:coreProperties>
</file>