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373" r:id="rId3"/>
    <p:sldId id="329" r:id="rId4"/>
    <p:sldId id="374" r:id="rId5"/>
    <p:sldId id="376" r:id="rId6"/>
    <p:sldId id="375" r:id="rId7"/>
    <p:sldId id="377" r:id="rId8"/>
    <p:sldId id="378" r:id="rId9"/>
    <p:sldId id="379" r:id="rId10"/>
    <p:sldId id="365" r:id="rId11"/>
    <p:sldId id="366" r:id="rId12"/>
    <p:sldId id="320" r:id="rId13"/>
    <p:sldId id="370" r:id="rId14"/>
    <p:sldId id="314" r:id="rId15"/>
    <p:sldId id="263" r:id="rId16"/>
    <p:sldId id="380" r:id="rId17"/>
    <p:sldId id="290" r:id="rId18"/>
    <p:sldId id="264" r:id="rId19"/>
    <p:sldId id="312" r:id="rId20"/>
    <p:sldId id="321" r:id="rId21"/>
    <p:sldId id="322" r:id="rId22"/>
    <p:sldId id="323" r:id="rId23"/>
    <p:sldId id="324" r:id="rId24"/>
    <p:sldId id="325" r:id="rId25"/>
    <p:sldId id="342" r:id="rId26"/>
    <p:sldId id="343" r:id="rId27"/>
    <p:sldId id="335" r:id="rId28"/>
    <p:sldId id="266" r:id="rId29"/>
    <p:sldId id="334" r:id="rId30"/>
    <p:sldId id="267" r:id="rId31"/>
    <p:sldId id="313" r:id="rId32"/>
    <p:sldId id="326" r:id="rId33"/>
    <p:sldId id="327" r:id="rId34"/>
    <p:sldId id="270" r:id="rId35"/>
    <p:sldId id="291" r:id="rId36"/>
    <p:sldId id="272" r:id="rId37"/>
    <p:sldId id="273" r:id="rId38"/>
    <p:sldId id="274" r:id="rId39"/>
    <p:sldId id="275" r:id="rId40"/>
    <p:sldId id="328" r:id="rId41"/>
    <p:sldId id="337" r:id="rId42"/>
    <p:sldId id="276" r:id="rId43"/>
    <p:sldId id="294" r:id="rId44"/>
    <p:sldId id="295" r:id="rId45"/>
    <p:sldId id="277" r:id="rId46"/>
    <p:sldId id="297" r:id="rId47"/>
    <p:sldId id="278" r:id="rId48"/>
    <p:sldId id="303" r:id="rId49"/>
    <p:sldId id="280" r:id="rId50"/>
    <p:sldId id="307" r:id="rId51"/>
    <p:sldId id="306" r:id="rId52"/>
    <p:sldId id="309" r:id="rId53"/>
    <p:sldId id="311" r:id="rId54"/>
    <p:sldId id="381" r:id="rId55"/>
    <p:sldId id="382" r:id="rId56"/>
    <p:sldId id="284" r:id="rId57"/>
    <p:sldId id="340" r:id="rId58"/>
    <p:sldId id="362" r:id="rId59"/>
    <p:sldId id="383" r:id="rId6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  <a:srgbClr val="FF33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72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CCF8-1187-4093-93C1-6D39109E6C8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32E2-56BE-4619-AD5F-1F9DA5C1E93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2337-9CE0-411F-B1D5-98DBB0B23ED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1BB810-ECA4-4B34-9804-13E65B7ACE7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31A-0D3B-4229-8F38-1BC044F4740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C39F-9590-44F9-BAB4-84622B2998D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992D-2A11-4641-BBB8-A1E6AC9A45A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D5FB-7704-4E8D-838D-70DFF4D8DBC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D206-1671-4846-810D-FAE18DA2053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41A-4D03-443D-946C-4C393F89CB4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BA-59FA-48BE-B74D-B5951784B66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7F226D-1962-4FEA-86A2-A9D7C84A515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0E89E-2988-4CE8-A43A-349BBECEA0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info.gov.hk/dh/diseases/CD/photoweb/Tuberculosis-5.jpg&amp;imgrefurl=http://www.info.gov.hk/dh/diseases/CD/TB.htm&amp;h=540&amp;w=500&amp;sz=36&amp;hl=zh-CN&amp;start=5&amp;tbnid=zHj512OXtw_iNM:&amp;tbnh=132&amp;tbnw=122&amp;prev=/images?q=pulmonary+tuberculosis&amp;svnum=10&amp;hl=zh-CN&amp;lr=&amp;newwindow=1&amp;sa=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www.wrongdiagnosis.com/phil/images/2543.jpg&amp;imgrefurl=http://www.wrongdiagnosis.com/phil/html/tuberculosis/2543.html&amp;h=542&amp;w=700&amp;sz=32&amp;hl=zh-CN&amp;start=53&amp;tbnid=6upO72UrbS-vAM:&amp;tbnh=108&amp;tbnw=140&amp;prev=/images?q=pulmonary+tuberculosis&amp;start=36&amp;ndsp=18&amp;svnum=10&amp;hl=zh-CN&amp;lr=&amp;newwindow=1&amp;sa=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341438"/>
            <a:ext cx="8316913" cy="2517775"/>
          </a:xfrm>
        </p:spPr>
        <p:txBody>
          <a:bodyPr/>
          <a:lstStyle/>
          <a:p>
            <a:r>
              <a:rPr lang="en-US" altLang="zh-CN" sz="3600" b="1" i="1" dirty="0">
                <a:solidFill>
                  <a:schemeClr val="bg1"/>
                </a:solidFill>
                <a:latin typeface="Georgia" pitchFamily="18" charset="0"/>
                <a:ea typeface="幼圆" pitchFamily="49" charset="-122"/>
              </a:rPr>
              <a:t>PULMONARY  </a:t>
            </a:r>
            <a:r>
              <a:rPr lang="en-US" altLang="zh-CN" sz="3600" b="1" i="1" dirty="0" smtClean="0">
                <a:solidFill>
                  <a:schemeClr val="bg1"/>
                </a:solidFill>
                <a:latin typeface="Georgia" pitchFamily="18" charset="0"/>
                <a:ea typeface="幼圆" pitchFamily="49" charset="-122"/>
              </a:rPr>
              <a:t>TUBERCULOSIS</a:t>
            </a:r>
            <a:endParaRPr lang="en-US" altLang="zh-CN" sz="2400" b="1" dirty="0">
              <a:solidFill>
                <a:schemeClr val="bg1"/>
              </a:solidFill>
              <a:latin typeface="Georgia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Tuberculosis is transmitted by  airborne droplet nuclei(containing tubercle bacilli )</a:t>
            </a:r>
          </a:p>
          <a:p>
            <a:endParaRPr lang="en-US" altLang="zh-CN" sz="2800" dirty="0"/>
          </a:p>
        </p:txBody>
      </p:sp>
      <p:pic>
        <p:nvPicPr>
          <p:cNvPr id="148485" name="Picture 5" descr="tuberculosis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838700" y="2762250"/>
            <a:ext cx="3429000" cy="2552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Many droplet nuclei are capable of floating in the immediate environment for  several hours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Large  particles  may  be  inhaled by a  person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breathing   the  same  air  and  impact  on  the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trachea  or  wall  of  the  upper  airway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</p:txBody>
      </p:sp>
      <p:pic>
        <p:nvPicPr>
          <p:cNvPr id="149509" name="Picture 5" descr="tuberculosis 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276475"/>
            <a:ext cx="3352800" cy="3162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itchFamily="18" charset="0"/>
              </a:rPr>
              <a:t>During the course of TB, there are three basic pathologic changes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Including infiltration, hyperplasia, ulceration   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or calcification</a:t>
            </a:r>
          </a:p>
          <a:p>
            <a:pPr>
              <a:lnSpc>
                <a:spcPct val="110000"/>
              </a:lnSpc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These changes happen in different stage of   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tuberculosis</a:t>
            </a:r>
          </a:p>
          <a:p>
            <a:pPr>
              <a:lnSpc>
                <a:spcPct val="110000"/>
              </a:lnSpc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When host defense is destroyed and there is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much more bacterias, caseating ulceration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will exist</a:t>
            </a:r>
          </a:p>
          <a:p>
            <a:pPr>
              <a:lnSpc>
                <a:spcPct val="110000"/>
              </a:lnSpc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Otherwise, when host defense is predominant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and there is less bacteria,perhaps hyperplasia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and calcification will happen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The result of the tuberculosis after infection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zh-CN"/>
              <a:t>Absorption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zh-CN"/>
              <a:t>Fibrosis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zh-CN"/>
              <a:t>Calcification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zh-CN"/>
              <a:t>Deterioration: enlargement of infected aeras and appear newer </a:t>
            </a: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infiltrated regions or spreading.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pPr algn="ctr"/>
            <a:r>
              <a:rPr lang="en-US" altLang="zh-CN" sz="3200" b="1" dirty="0">
                <a:latin typeface="Times New Roman" pitchFamily="18" charset="0"/>
              </a:rPr>
              <a:t>There are five common clinical patterns of tuberculosis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748464" cy="5486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 Primary pulmonary tuberculosis (Primary Complex and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Bronchial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Lymphnode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-Tuberculosis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Milliary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Tuberculosis (acute,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subacute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chronic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hematogenous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pulmonary tuberculosis)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secondary pulmonary  tuberculosis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Infiltrative pulmonary tuberculosis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Chronic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fibrocavenous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pulmonary        tuberculosis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4.Tuberculous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pleuritis</a:t>
            </a: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zh-CN" sz="2400" b="1" dirty="0" smtClean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400" b="1" dirty="0" smtClean="0"/>
              <a:t>5.Extrapulmonary </a:t>
            </a:r>
            <a:r>
              <a:rPr lang="en-US" altLang="zh-CN" sz="2400" b="1" dirty="0"/>
              <a:t>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ctr"/>
            <a:r>
              <a:rPr lang="en-US" altLang="zh-CN" b="1" dirty="0">
                <a:latin typeface="Times New Roman" pitchFamily="18" charset="0"/>
              </a:rPr>
              <a:t>Clinical Manifestations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None/>
            </a:pP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cases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pulmonary tuberculosis 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with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fever,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intermittent  with evening rise ,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weight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loss, </a:t>
            </a: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anorexia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Fatigue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 night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sweats  &amp; wasting.  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3300"/>
              </a:buClr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Respiratory symptoms: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cough &amp; sputum , chest pain ,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haemotysis</a:t>
            </a: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en-US" altLang="zh-CN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Diagnosis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848600" cy="1143000"/>
          </a:xfrm>
        </p:spPr>
        <p:txBody>
          <a:bodyPr/>
          <a:lstStyle/>
          <a:p>
            <a:pPr algn="ctr"/>
            <a:r>
              <a:rPr lang="en-US" altLang="zh-CN" sz="3200" b="1" dirty="0">
                <a:latin typeface="Times New Roman" pitchFamily="18" charset="0"/>
              </a:rPr>
              <a:t>Laboratory and physical examinations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4495800" cy="4114800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Chest radiography 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Sputum examination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Tuberculin testing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PCR test to detect TB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TB antibody testing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bronchoscopy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6781800" cy="1143000"/>
          </a:xfrm>
        </p:spPr>
        <p:txBody>
          <a:bodyPr/>
          <a:lstStyle/>
          <a:p>
            <a:pPr algn="ctr"/>
            <a:r>
              <a:rPr lang="en-US" altLang="zh-CN" dirty="0"/>
              <a:t> </a:t>
            </a:r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Radiology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391400" cy="4114800"/>
          </a:xfrm>
        </p:spPr>
        <p:txBody>
          <a:bodyPr/>
          <a:lstStyle/>
          <a:p>
            <a:pPr algn="just"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Chest radiography is the most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important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method to detect TB </a:t>
            </a:r>
          </a:p>
          <a:p>
            <a:pPr algn="just">
              <a:buClr>
                <a:srgbClr val="FF3300"/>
              </a:buClr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FF3300"/>
              </a:buClr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TB’s characteristics  of  a  chest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radiograph favor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diagnosis of tuberculosis 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</a:pP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8382000" cy="60932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(1)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shadows mainly in the upper zone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patchy or nodular shadows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the presence of a cavity or cavities, although these, of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course, can also occur in lung abscess, carcinoma, etc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Both" startAt="4"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presence of calcification. although a carcinoma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or  pneumonia 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may  occur  in an areas of the lung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where there 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 calcification  due to tuberculosis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5)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bilateral  shadows,  especially  if  these  are  in  the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upper zones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Tuberculosis, MTB is a common infectious disease caused by various strains of </a:t>
            </a:r>
            <a:r>
              <a:rPr lang="en-US" dirty="0" err="1" smtClean="0"/>
              <a:t>mycobacteria</a:t>
            </a:r>
            <a:r>
              <a:rPr lang="en-US" dirty="0" smtClean="0"/>
              <a:t>, usually Mycobacterium tuberculosis.</a:t>
            </a:r>
          </a:p>
          <a:p>
            <a:r>
              <a:rPr lang="en-US" dirty="0" smtClean="0"/>
              <a:t>Tuberculosis typically attacks the lungs, but can also affect other parts of the body.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1028"/>
          <p:cNvSpPr>
            <a:spLocks noChangeArrowheads="1"/>
          </p:cNvSpPr>
          <p:nvPr/>
        </p:nvSpPr>
        <p:spPr bwMode="auto">
          <a:xfrm>
            <a:off x="1043608" y="1052736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</a:rPr>
              <a:t>Primary complex</a:t>
            </a:r>
          </a:p>
        </p:txBody>
      </p:sp>
      <p:pic>
        <p:nvPicPr>
          <p:cNvPr id="71686" name="Picture 1030" descr="39A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323528" y="2276872"/>
            <a:ext cx="4495800" cy="3468688"/>
          </a:xfrm>
          <a:prstGeom prst="rect">
            <a:avLst/>
          </a:prstGeom>
          <a:noFill/>
        </p:spPr>
      </p:pic>
      <p:pic>
        <p:nvPicPr>
          <p:cNvPr id="71687" name="Picture 1031" descr="39Bb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5436096" y="2564904"/>
            <a:ext cx="3295650" cy="293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11560" y="76470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zh-CN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Milliary</a:t>
            </a:r>
            <a:r>
              <a:rPr lang="en-US" altLang="zh-CN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Tuberculosis</a:t>
            </a:r>
            <a:endParaRPr lang="en-US" altLang="zh-CN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012160" y="1196752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CN" b="1" dirty="0"/>
              <a:t> </a:t>
            </a:r>
            <a:r>
              <a:rPr lang="en-US" altLang="zh-CN" sz="2800" b="1" dirty="0">
                <a:solidFill>
                  <a:schemeClr val="folHlink"/>
                </a:solidFill>
              </a:rPr>
              <a:t>acute </a:t>
            </a:r>
            <a:r>
              <a:rPr lang="en-US" altLang="zh-CN" sz="2800" b="1" dirty="0" err="1">
                <a:solidFill>
                  <a:schemeClr val="folHlink"/>
                </a:solidFill>
              </a:rPr>
              <a:t>milliary</a:t>
            </a:r>
            <a:r>
              <a:rPr lang="en-US" altLang="zh-CN" sz="2800" b="1" dirty="0">
                <a:solidFill>
                  <a:schemeClr val="folHlink"/>
                </a:solidFill>
              </a:rPr>
              <a:t> tuberculosis</a:t>
            </a:r>
          </a:p>
          <a:p>
            <a:endParaRPr lang="en-US" altLang="zh-CN" sz="2800" b="1" dirty="0">
              <a:solidFill>
                <a:schemeClr val="folHlink"/>
              </a:solidFill>
            </a:endParaRPr>
          </a:p>
        </p:txBody>
      </p:sp>
      <p:pic>
        <p:nvPicPr>
          <p:cNvPr id="72710" name="Picture 6" descr="40AA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564904"/>
            <a:ext cx="3962400" cy="3900488"/>
          </a:xfrm>
          <a:prstGeom prst="rect">
            <a:avLst/>
          </a:prstGeom>
          <a:noFill/>
        </p:spPr>
      </p:pic>
      <p:pic>
        <p:nvPicPr>
          <p:cNvPr id="72711" name="Picture 7" descr="40AC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492896"/>
            <a:ext cx="1936750" cy="390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99592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secondary pulmonary tuberculosis</a:t>
            </a:r>
          </a:p>
        </p:txBody>
      </p:sp>
      <p:pic>
        <p:nvPicPr>
          <p:cNvPr id="73734" name="Picture 6" descr="Dsc01281a"/>
          <p:cNvPicPr>
            <a:picLocks noChangeAspect="1" noChangeArrowheads="1"/>
          </p:cNvPicPr>
          <p:nvPr/>
        </p:nvPicPr>
        <p:blipFill>
          <a:blip r:embed="rId2">
            <a:lum bright="36000" contrast="30000"/>
          </a:blip>
          <a:srcRect t="6494" b="8961"/>
          <a:stretch>
            <a:fillRect/>
          </a:stretch>
        </p:blipFill>
        <p:spPr bwMode="auto">
          <a:xfrm>
            <a:off x="2267744" y="1844824"/>
            <a:ext cx="4259263" cy="4800600"/>
          </a:xfrm>
          <a:prstGeom prst="rect">
            <a:avLst/>
          </a:prstGeom>
          <a:noFill/>
        </p:spPr>
      </p:pic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1295400" y="2590800"/>
            <a:ext cx="1676400" cy="762000"/>
          </a:xfrm>
          <a:prstGeom prst="line">
            <a:avLst/>
          </a:prstGeom>
          <a:noFill/>
          <a:ln w="603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228600" y="34290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3300"/>
                </a:solidFill>
              </a:rPr>
              <a:t>infiltrate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791200" y="6858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chemeClr val="folHlink"/>
                </a:solidFill>
              </a:rPr>
              <a:t>Tuberculoma</a:t>
            </a: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lum bright="30000" contrast="24000"/>
          </a:blip>
          <a:srcRect/>
          <a:stretch>
            <a:fillRect/>
          </a:stretch>
        </p:blipFill>
        <p:spPr bwMode="auto">
          <a:xfrm>
            <a:off x="0" y="0"/>
            <a:ext cx="4916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4038600" y="1066800"/>
            <a:ext cx="1524000" cy="152400"/>
          </a:xfrm>
          <a:prstGeom prst="line">
            <a:avLst/>
          </a:prstGeom>
          <a:noFill/>
          <a:ln w="603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zh-CN"/>
              <a:t/>
            </a:r>
            <a:br>
              <a:rPr lang="en-US" altLang="zh-CN"/>
            </a:br>
            <a:r>
              <a:rPr lang="en-US" altLang="zh-CN" sz="3200"/>
              <a:t>Chronic fibro-cavitary pulmonary tuberculosis</a:t>
            </a:r>
          </a:p>
        </p:txBody>
      </p:sp>
      <p:pic>
        <p:nvPicPr>
          <p:cNvPr id="75782" name="Picture 6" descr="44aa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1981200"/>
            <a:ext cx="3733800" cy="3636963"/>
          </a:xfrm>
          <a:prstGeom prst="rect">
            <a:avLst/>
          </a:prstGeom>
          <a:noFill/>
        </p:spPr>
      </p:pic>
      <p:pic>
        <p:nvPicPr>
          <p:cNvPr id="75783" name="Picture 7" descr="44bb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b="6992"/>
          <a:stretch>
            <a:fillRect/>
          </a:stretch>
        </p:blipFill>
        <p:spPr bwMode="auto">
          <a:xfrm>
            <a:off x="3581400" y="2057400"/>
            <a:ext cx="1792288" cy="3657600"/>
          </a:xfrm>
          <a:prstGeom prst="rect">
            <a:avLst/>
          </a:prstGeom>
          <a:noFill/>
        </p:spPr>
      </p:pic>
      <p:pic>
        <p:nvPicPr>
          <p:cNvPr id="75784" name="Picture 8" descr="Dsc01204a"/>
          <p:cNvPicPr>
            <a:picLocks noChangeAspect="1" noChangeArrowheads="1"/>
          </p:cNvPicPr>
          <p:nvPr/>
        </p:nvPicPr>
        <p:blipFill>
          <a:blip r:embed="rId4">
            <a:lum bright="30000" contrast="18000"/>
          </a:blip>
          <a:srcRect l="17160" t="8333" r="23462" b="8333"/>
          <a:stretch>
            <a:fillRect/>
          </a:stretch>
        </p:blipFill>
        <p:spPr bwMode="auto">
          <a:xfrm>
            <a:off x="5410200" y="2133600"/>
            <a:ext cx="3475038" cy="2819400"/>
          </a:xfrm>
          <a:prstGeom prst="rect">
            <a:avLst/>
          </a:prstGeom>
          <a:noFill/>
        </p:spPr>
      </p:pic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6400800" y="3810000"/>
            <a:ext cx="1371600" cy="2133600"/>
          </a:xfrm>
          <a:prstGeom prst="line">
            <a:avLst/>
          </a:prstGeom>
          <a:noFill/>
          <a:ln w="603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4876800" y="5943600"/>
            <a:ext cx="1524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hlink"/>
                </a:solidFill>
              </a:rPr>
              <a:t>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Tuberculosis-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16113"/>
            <a:ext cx="4751387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Picture 5" descr="25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60575"/>
            <a:ext cx="4465637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3703638" cy="3470275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486400" y="2971800"/>
            <a:ext cx="3124200" cy="9906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folHlink"/>
                </a:solidFill>
              </a:rPr>
              <a:t>Tuberculous 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/>
            </a:r>
            <a:br>
              <a:rPr lang="en-US" altLang="zh-CN"/>
            </a:b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4000" cy="32766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</a:pPr>
            <a:r>
              <a:rPr lang="en-US" altLang="zh-CN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n-US" altLang="zh-CN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Sputum examination</a:t>
            </a:r>
            <a:endParaRPr lang="en-US" altLang="zh-CN" sz="3600" b="1" dirty="0">
              <a:solidFill>
                <a:srgbClr val="FF3300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en-US" altLang="zh-CN" dirty="0"/>
              <a:t>  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direct smear and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culture. </a:t>
            </a: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Direct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smear examination is only  positive when large numbers of bacilli begin to be excreted 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</p:txBody>
      </p:sp>
      <p:pic>
        <p:nvPicPr>
          <p:cNvPr id="12294" name="Picture 6" descr="Tuberculosis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6804248" y="3068960"/>
            <a:ext cx="1822704" cy="121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</a:rPr>
              <a:t>Sputum examination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u"/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 negative  smear  by  no  means excludes  tuberculosis</a:t>
            </a:r>
          </a:p>
          <a:p>
            <a:pPr algn="just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u"/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  negative   smear   in   the  presence  of extensive   disease  and  </a:t>
            </a:r>
            <a:r>
              <a:rPr lang="en-US" altLang="zh-CN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cavitation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makes the  diagnosis  less  likely.</a:t>
            </a:r>
          </a:p>
          <a:p>
            <a:pPr algn="just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u"/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Particularly if the negatives are frequently repeated     </a:t>
            </a:r>
          </a:p>
          <a:p>
            <a:pPr>
              <a:lnSpc>
                <a:spcPct val="90000"/>
              </a:lnSpc>
            </a:pPr>
            <a:endParaRPr lang="en-US" altLang="zh-CN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General Considerations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084"/>
            <a:ext cx="6275040" cy="4677267"/>
          </a:xfrm>
        </p:spPr>
        <p:txBody>
          <a:bodyPr>
            <a:norm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u"/>
            </a:pP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/>
              <a:t>spread through the air when people who have an active TB infection with cough, sneeze, or  transmit respiratory fluids through the air.</a:t>
            </a:r>
          </a:p>
          <a:p>
            <a:r>
              <a:rPr lang="en-US" dirty="0" smtClean="0"/>
              <a:t> Most infections are asymptomatic and latent, but about one in ten latent infections eventually progresses to active disease which, if left untreated, kills more than 50% of those so infected.</a:t>
            </a:r>
          </a:p>
          <a:p>
            <a:endParaRPr lang="en-US" altLang="zh-CN" dirty="0"/>
          </a:p>
        </p:txBody>
      </p:sp>
      <p:pic>
        <p:nvPicPr>
          <p:cNvPr id="83973" name="Picture 5" descr="tuberculosis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1650" y="2204864"/>
            <a:ext cx="2292350" cy="2879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/>
            </a:r>
            <a:br>
              <a:rPr lang="en-US" altLang="zh-CN"/>
            </a:b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16113"/>
            <a:ext cx="4252912" cy="4114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altLang="zh-CN" sz="2800" dirty="0"/>
              <a:t>   </a:t>
            </a: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Tuberculin testing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2800" dirty="0"/>
              <a:t>         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positive tuberculin test although it is of 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great use in children,  but  it has limited  diagnostic significance  in  older  age  groups</a:t>
            </a:r>
            <a:r>
              <a:rPr lang="en-US" altLang="zh-CN" sz="2800" dirty="0"/>
              <a:t> </a:t>
            </a:r>
          </a:p>
        </p:txBody>
      </p:sp>
      <p:pic>
        <p:nvPicPr>
          <p:cNvPr id="13318" name="Picture 6" descr="Tuberculosis 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905000"/>
            <a:ext cx="2738438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914400" y="1066800"/>
            <a:ext cx="8001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A reaction of less than 5 mm is considered    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negative 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•   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5-9 mm is considered positive (+)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10-19 mm is considered positive (++) 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more than 20 mm is considered positive       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(+++)</a:t>
            </a:r>
          </a:p>
          <a:p>
            <a:pPr>
              <a:lnSpc>
                <a:spcPct val="14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 positive  tuberculin  skin  test  indicates                                              </a:t>
            </a:r>
          </a:p>
          <a:p>
            <a:pPr>
              <a:lnSpc>
                <a:spcPct val="14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tuberculous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infection.</a:t>
            </a: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3600"/>
            <a:ext cx="7772400" cy="114300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PCR test to detect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632" y="2420888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err="1">
                <a:solidFill>
                  <a:schemeClr val="accent1"/>
                </a:solidFill>
                <a:latin typeface="Times New Roman" pitchFamily="18" charset="0"/>
              </a:rPr>
              <a:t>Bronchoscopy</a:t>
            </a:r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772400" cy="4114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White blood count and ESR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dirty="0"/>
              <a:t>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white blood count is usually normal.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In practice the white blood count is only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useful  in a  minority of cases, When the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patient  is  less  ill  and  the  radiological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shadowing  less  extensive  the  count   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often normal or high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normal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ESR is often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elevated</a:t>
            </a: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55576" y="76470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According  to  the  history,   clinical  signs</a:t>
            </a:r>
            <a:r>
              <a:rPr lang="en-US" altLang="zh-C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chest X-ray</a:t>
            </a:r>
            <a:r>
              <a:rPr lang="en-US" altLang="zh-C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 can diagnose  TB</a:t>
            </a:r>
            <a:r>
              <a:rPr lang="en-US" altLang="zh-C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FF3300"/>
              </a:buClr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A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patient with  </a:t>
            </a:r>
            <a:r>
              <a:rPr lang="en-US" altLang="zh-CN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tuberculous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pulmonary disease</a:t>
            </a:r>
          </a:p>
          <a:p>
            <a:pPr algn="just">
              <a:buClr>
                <a:srgbClr val="FF3300"/>
              </a:buClr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will  come  to  the  physician  for  one  of  three</a:t>
            </a:r>
          </a:p>
          <a:p>
            <a:pPr algn="just">
              <a:buClr>
                <a:srgbClr val="FF3300"/>
              </a:buClr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reasons:</a:t>
            </a:r>
          </a:p>
          <a:p>
            <a:pPr algn="just"/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(1)  Suggestive symptoms</a:t>
            </a:r>
          </a:p>
          <a:p>
            <a:pPr algn="just"/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(2)  A positive finding on routine tuberculin</a:t>
            </a:r>
          </a:p>
          <a:p>
            <a:pPr algn="just"/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testing</a:t>
            </a:r>
          </a:p>
          <a:p>
            <a:pPr algn="just"/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(3)  A suspicious routine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x-ray chest.</a:t>
            </a: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b="1" dirty="0">
                <a:solidFill>
                  <a:srgbClr val="66FFFF"/>
                </a:solidFill>
              </a:rPr>
              <a:t> </a:t>
            </a:r>
            <a:r>
              <a:rPr lang="en-US" altLang="zh-CN" sz="3600" b="1" dirty="0">
                <a:solidFill>
                  <a:schemeClr val="accent1"/>
                </a:solidFill>
              </a:rPr>
              <a:t>Differential Diagnosis         </a:t>
            </a:r>
            <a:r>
              <a:rPr lang="en-US" altLang="zh-CN" sz="3600" dirty="0">
                <a:solidFill>
                  <a:schemeClr val="accent1"/>
                </a:solidFill>
              </a:rPr>
              <a:t>1 2 3 4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458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en-US" altLang="zh-CN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Bronchiectasis</a:t>
            </a:r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may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confused with chronic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fibrocavenous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pulmonary tuberculosis. They also have chronic cough, sputum production and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hemoptysis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Usually we can use chest x-ray examination and CT scan to distinguish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772400" cy="554461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      </a:t>
            </a:r>
            <a:r>
              <a:rPr lang="en-US" altLang="zh-CN" dirty="0" smtClean="0"/>
              <a:t>             </a:t>
            </a:r>
            <a:r>
              <a:rPr lang="en-US" altLang="zh-CN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Cavitary</a:t>
            </a:r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  abscess  </a:t>
            </a:r>
            <a:endParaRPr lang="en-US" altLang="zh-CN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often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involves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dorsal segments of the lower lobes and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posterior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segments  of  the  upper  lobes.   </a:t>
            </a: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US" altLang="zh-CN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Differential Diagnosis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</a:t>
            </a:r>
            <a:r>
              <a:rPr lang="en-US" altLang="zh-CN" sz="3200" dirty="0">
                <a:solidFill>
                  <a:srgbClr val="66FFFF"/>
                </a:solidFill>
                <a:latin typeface="Arial" charset="0"/>
              </a:rPr>
              <a:t>1 </a:t>
            </a:r>
            <a:r>
              <a:rPr lang="en-US" altLang="zh-CN" sz="3200" dirty="0">
                <a:solidFill>
                  <a:srgbClr val="FF3300"/>
                </a:solidFill>
                <a:latin typeface="Arial" charset="0"/>
              </a:rPr>
              <a:t>2 </a:t>
            </a:r>
            <a:r>
              <a:rPr lang="en-US" altLang="zh-CN" sz="3200" dirty="0">
                <a:solidFill>
                  <a:srgbClr val="66FFFF"/>
                </a:solidFill>
                <a:latin typeface="Arial" charset="0"/>
              </a:rPr>
              <a:t>3 4</a:t>
            </a:r>
            <a:endParaRPr lang="en-US" altLang="zh-CN" sz="32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4114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altLang="zh-CN" dirty="0"/>
              <a:t>      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bacterial pneumonias </a:t>
            </a:r>
            <a:endParaRPr lang="en-US" altLang="zh-CN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may resemble tuberculosis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all  particulars except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   the 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sputum   examination  and   response   to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antimicrobial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drugs.</a:t>
            </a:r>
          </a:p>
          <a:p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Differential Diagnosis</a:t>
            </a:r>
            <a:r>
              <a:rPr lang="en-US" altLang="zh-CN" sz="3200" dirty="0">
                <a:solidFill>
                  <a:schemeClr val="accent1"/>
                </a:solidFill>
                <a:latin typeface="Arial" charset="0"/>
              </a:rPr>
              <a:t>            </a:t>
            </a:r>
            <a:r>
              <a:rPr lang="en-US" altLang="zh-CN" sz="3200" dirty="0">
                <a:solidFill>
                  <a:srgbClr val="66FFFF"/>
                </a:solidFill>
                <a:latin typeface="Arial" charset="0"/>
              </a:rPr>
              <a:t>1 2 </a:t>
            </a:r>
            <a:r>
              <a:rPr lang="en-US" altLang="zh-CN" sz="3200" dirty="0">
                <a:solidFill>
                  <a:srgbClr val="FF3300"/>
                </a:solidFill>
                <a:latin typeface="Arial" charset="0"/>
              </a:rPr>
              <a:t>3 </a:t>
            </a:r>
            <a:r>
              <a:rPr lang="en-US" altLang="zh-CN" sz="3200" dirty="0">
                <a:solidFill>
                  <a:srgbClr val="66FFFF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114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Neoplasm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may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resemble tuberculosis. As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   isolated  coin  lesion.    An  obstructing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inconspicuous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endobronchial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tumor 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causing 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distal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cbronic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inflammation   or   a  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caviting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neoplastic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mass.   ( An   irregular  cavity 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wall 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suggests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necorotic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neoplasm. )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1124744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Differential Diagnosis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r>
              <a:rPr lang="en-US" altLang="zh-CN" sz="3200" dirty="0">
                <a:solidFill>
                  <a:srgbClr val="66FFFF"/>
                </a:solidFill>
                <a:latin typeface="Arial" charset="0"/>
              </a:rPr>
              <a:t>1 2 3 </a:t>
            </a:r>
            <a:r>
              <a:rPr lang="en-US" altLang="zh-CN" sz="3200" dirty="0">
                <a:solidFill>
                  <a:srgbClr val="FF3300"/>
                </a:solidFill>
                <a:latin typeface="Arial" charset="0"/>
              </a:rPr>
              <a:t>4</a:t>
            </a:r>
            <a:endParaRPr lang="en-US" altLang="zh-CN" sz="32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main cause of TB is Mycobacterium tuberculosis, a small, aerobic, non-motile bacillus.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 high lipid content of this pathogen accounts for many of its unique clinical characteristics.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It divides every 16 to 20 hours, which is an extremely slow rate compared with other bacteria, which usually divide in less than an hour.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complications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n"/>
            </a:pPr>
            <a:r>
              <a:rPr lang="en-US" altLang="zh-CN" b="1" dirty="0" err="1"/>
              <a:t>Pneumothorax</a:t>
            </a:r>
            <a:endParaRPr lang="en-US" altLang="zh-CN" b="1" dirty="0"/>
          </a:p>
          <a:p>
            <a:pPr>
              <a:buClr>
                <a:srgbClr val="FF3300"/>
              </a:buClr>
              <a:buFont typeface="Wingdings" pitchFamily="2" charset="2"/>
              <a:buChar char="n"/>
            </a:pPr>
            <a:r>
              <a:rPr lang="en-US" altLang="zh-CN" b="1" dirty="0" err="1"/>
              <a:t>Bronchiectasis</a:t>
            </a:r>
            <a:endParaRPr lang="en-US" altLang="zh-CN" b="1" dirty="0"/>
          </a:p>
          <a:p>
            <a:pPr>
              <a:buClr>
                <a:srgbClr val="FF3300"/>
              </a:buClr>
              <a:buFont typeface="Wingdings" pitchFamily="2" charset="2"/>
              <a:buChar char="n"/>
            </a:pPr>
            <a:r>
              <a:rPr lang="en-US" altLang="zh-CN" b="1" dirty="0" err="1"/>
              <a:t>Empyema</a:t>
            </a:r>
            <a:endParaRPr lang="en-US" altLang="zh-CN" b="1" dirty="0"/>
          </a:p>
          <a:p>
            <a:pPr>
              <a:buClr>
                <a:srgbClr val="FF3300"/>
              </a:buClr>
              <a:buFont typeface="Wingdings" pitchFamily="2" charset="2"/>
              <a:buChar char="n"/>
            </a:pPr>
            <a:r>
              <a:rPr lang="en-US" altLang="zh-CN" b="1" dirty="0" err="1"/>
              <a:t>Extrapulmonary</a:t>
            </a:r>
            <a:r>
              <a:rPr lang="en-US" altLang="zh-CN" b="1" dirty="0"/>
              <a:t> expansion</a:t>
            </a:r>
          </a:p>
          <a:p>
            <a:pPr>
              <a:buClr>
                <a:srgbClr val="FF3300"/>
              </a:buClr>
              <a:buFont typeface="Wingdings" pitchFamily="2" charset="2"/>
              <a:buChar char="n"/>
            </a:pPr>
            <a:r>
              <a:rPr lang="en-US" altLang="zh-CN" b="1" dirty="0" err="1"/>
              <a:t>Hemoptysis</a:t>
            </a:r>
            <a:endParaRPr lang="en-US" altLang="zh-CN" b="1" dirty="0"/>
          </a:p>
          <a:p>
            <a:pPr>
              <a:buClr>
                <a:srgbClr val="FF3300"/>
              </a:buClr>
              <a:buFont typeface="Wingdings" pitchFamily="2" charset="2"/>
              <a:buChar char="n"/>
            </a:pPr>
            <a:r>
              <a:rPr lang="en-US" altLang="zh-CN" b="1" dirty="0"/>
              <a:t>Chronic pulmonary heart disease</a:t>
            </a:r>
          </a:p>
          <a:p>
            <a:pPr>
              <a:buClr>
                <a:srgbClr val="FF3300"/>
              </a:buClr>
              <a:buFont typeface="Wingdings" pitchFamily="2" charset="2"/>
              <a:buChar char="n"/>
            </a:pPr>
            <a:endParaRPr lang="en-US" altLang="zh-CN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  <a:latin typeface="Times New Roman" pitchFamily="18" charset="0"/>
              </a:rPr>
              <a:t>Therapy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209800"/>
            <a:ext cx="5486400" cy="2590800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itchFamily="2" charset="2"/>
              <a:buChar char="n"/>
            </a:pPr>
            <a:r>
              <a:rPr lang="en-US" altLang="zh-CN" b="1" dirty="0"/>
              <a:t>Chemotherapy</a:t>
            </a:r>
          </a:p>
          <a:p>
            <a:pPr>
              <a:buClr>
                <a:schemeClr val="hlink"/>
              </a:buClr>
              <a:buFont typeface="Wingdings" pitchFamily="2" charset="2"/>
              <a:buChar char="n"/>
            </a:pPr>
            <a:r>
              <a:rPr lang="en-US" altLang="zh-CN" b="1" dirty="0"/>
              <a:t>Support therapy </a:t>
            </a:r>
          </a:p>
          <a:p>
            <a:pPr>
              <a:buClr>
                <a:schemeClr val="hlink"/>
              </a:buClr>
              <a:buFont typeface="Wingdings" pitchFamily="2" charset="2"/>
              <a:buChar char="n"/>
            </a:pPr>
            <a:r>
              <a:rPr lang="en-US" altLang="zh-CN" b="1" dirty="0"/>
              <a:t>Surgical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143000"/>
            <a:ext cx="4495800" cy="8382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Treatment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6705600" cy="4158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principles of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anti-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tuberculous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chemotherapy involve </a:t>
            </a: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earlier,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combination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appropriate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regularly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durations.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4802088"/>
          </a:xfrm>
        </p:spPr>
        <p:txBody>
          <a:bodyPr/>
          <a:lstStyle/>
          <a:p>
            <a:pPr>
              <a:buClr>
                <a:srgbClr val="FF3300"/>
              </a:buClr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medicines  used  to  treat  tuberculosis  are  classified as  </a:t>
            </a: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3300"/>
              </a:buClr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first-line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 second-line  agents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First-line essential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anti=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tuberculous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agents are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  most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effective  and are  necessary components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 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any short-course therapeutic regimen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32656"/>
            <a:ext cx="7772400" cy="60486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None/>
            </a:pPr>
            <a:r>
              <a:rPr lang="en-US" altLang="zh-CN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altLang="zh-CN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en-US" altLang="zh-CN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en-US" altLang="zh-CN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First-line medicines include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Isoniazid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rifampin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  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ethambutal</a:t>
            </a: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pyraziniamide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      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streptomycine</a:t>
            </a: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Second-line medicines include</a:t>
            </a: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para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-amino-salicylic  acid, 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kanamycin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amikacin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ects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Newer  </a:t>
            </a:r>
            <a:r>
              <a:rPr lang="en-US" altLang="zh-CN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antituberculous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drugs  include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rifapentine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rifabutin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quinolones</a:t>
            </a: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en-US" altLang="zh-CN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7724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b="1" dirty="0" err="1" smtClean="0">
                <a:solidFill>
                  <a:schemeClr val="tx1"/>
                </a:solidFill>
              </a:rPr>
              <a:t>Isoniazid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</a:rPr>
              <a:t>(INH</a:t>
            </a:r>
            <a:r>
              <a:rPr lang="en-US" altLang="zh-CN" sz="3200" b="1" dirty="0">
                <a:solidFill>
                  <a:schemeClr val="accent1"/>
                </a:solidFill>
              </a:rPr>
              <a:t>)                 </a:t>
            </a:r>
            <a:r>
              <a:rPr lang="en-US" altLang="zh-CN" sz="3200" dirty="0">
                <a:solidFill>
                  <a:schemeClr val="accent1"/>
                </a:solidFill>
              </a:rPr>
              <a:t>first-line drug</a:t>
            </a: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algn="just">
              <a:buClr>
                <a:srgbClr val="FF3300"/>
              </a:buClr>
            </a:pPr>
            <a:r>
              <a:rPr lang="en-US" altLang="zh-CN" dirty="0"/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Isoniazid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a principal agent used to treat   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tuberculosis </a:t>
            </a:r>
          </a:p>
          <a:p>
            <a:pPr algn="just"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It is universally accepted for initial treatment</a:t>
            </a:r>
          </a:p>
          <a:p>
            <a:pPr algn="just"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Now considered the best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antituberculous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drug</a:t>
            </a:r>
          </a:p>
          <a:p>
            <a:pPr algn="just"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It should be included in all TB treatment 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regmens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unless the organism is resistant</a:t>
            </a:r>
          </a:p>
          <a:p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l"/>
            <a:r>
              <a:rPr lang="en-US" altLang="zh-CN" sz="3200" b="1">
                <a:solidFill>
                  <a:srgbClr val="66FFFF"/>
                </a:solidFill>
              </a:rPr>
              <a:t>Dosage</a:t>
            </a:r>
            <a:endParaRPr lang="en-US" altLang="zh-CN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Tuberculosis organization have recommended    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5 mg/kg 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daily </a:t>
            </a:r>
          </a:p>
          <a:p>
            <a:pPr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Generally, a 300mg daily oral dose is adopted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</a:rPr>
              <a:t>Rifampin</a:t>
            </a:r>
            <a:r>
              <a:rPr lang="en-US" altLang="zh-CN" sz="4000" b="1" dirty="0">
                <a:solidFill>
                  <a:schemeClr val="tx1"/>
                </a:solidFill>
              </a:rPr>
              <a:t> (RFP)                </a:t>
            </a:r>
            <a:r>
              <a:rPr lang="en-US" altLang="zh-CN" sz="3200" b="1" dirty="0">
                <a:solidFill>
                  <a:srgbClr val="FF3300"/>
                </a:solidFill>
              </a:rPr>
              <a:t>first-line drug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It is also considered the most important and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potent  antituberculose  agent</a:t>
            </a:r>
          </a:p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Like  isoniazid  it  is  bactericidal and highly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effective </a:t>
            </a:r>
          </a:p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Unlike isoniazid, it is also effective against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most other  mycobacteria  as well as other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pPr algn="l">
              <a:buClr>
                <a:srgbClr val="FF3300"/>
              </a:buClr>
              <a:buSzPct val="115000"/>
              <a:buFontTx/>
              <a:buChar char="•"/>
            </a:pPr>
            <a:r>
              <a:rPr lang="en-US" altLang="zh-CN" sz="3200" b="1" dirty="0">
                <a:solidFill>
                  <a:schemeClr val="accent2"/>
                </a:solidFill>
              </a:rPr>
              <a:t>      Dosage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21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Generally, 10mg/kg, 600mg daily</a:t>
            </a:r>
          </a:p>
          <a:p>
            <a:pPr>
              <a:buFont typeface="Wingdings" pitchFamily="2" charset="2"/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or twice weekly</a:t>
            </a:r>
          </a:p>
          <a:p>
            <a:pPr>
              <a:buFont typeface="Wingdings" pitchFamily="2" charset="2"/>
              <a:buNone/>
            </a:pP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38200" y="2590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3300"/>
              </a:buClr>
              <a:buSzPct val="115000"/>
              <a:buFontTx/>
              <a:buChar char="•"/>
            </a:pPr>
            <a:r>
              <a:rPr lang="en-US" altLang="zh-CN" sz="3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Adverse effects</a:t>
            </a:r>
            <a:endParaRPr lang="en-US" altLang="zh-CN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371600" y="36576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The most common adverse event</a:t>
            </a:r>
          </a:p>
          <a:p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included gastrointestinal upset,</a:t>
            </a:r>
          </a:p>
          <a:p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hepatitis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</a:rPr>
              <a:t>Pyrazinamide</a:t>
            </a:r>
            <a:r>
              <a:rPr lang="en-US" altLang="zh-CN" sz="3200" b="1" dirty="0">
                <a:solidFill>
                  <a:schemeClr val="tx1"/>
                </a:solidFill>
              </a:rPr>
              <a:t> (PZA)        </a:t>
            </a:r>
            <a:r>
              <a:rPr lang="en-US" altLang="zh-CN" sz="3200" b="1" dirty="0">
                <a:solidFill>
                  <a:srgbClr val="FF3300"/>
                </a:solidFill>
              </a:rPr>
              <a:t>first-line drug</a:t>
            </a:r>
            <a:endParaRPr lang="en-US" altLang="zh-CN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zh-CN"/>
              <a:t> </a:t>
            </a: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Pyrazinamide is a major oral agent used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against  mycobacteria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It is an important bactericidal drug used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in short-course therapy for 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MTB can withstand weak disinfectants and survive in a dry state for weeks.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the bacterium can grow only within the cells of a host organism.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 M. tuberculosis can be cultured in the laboratory.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Advantage</a:t>
            </a:r>
            <a:endParaRPr lang="en-US" altLang="zh-CN"/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It is well absorbed after oral administration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The drug is used to kill intracellular tubercle   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bacillus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It  is  distributed  throghout  the  body,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excellent  in  CSF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Dosage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/>
              <a:t>              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15 to 30 mg/Kg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Streptomycin (SM)            </a:t>
            </a: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first-line drug</a:t>
            </a:r>
            <a:endParaRPr lang="en-US" altLang="zh-CN" dirty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62000" y="2276475"/>
            <a:ext cx="777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It  is frequently  used  in  developing 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country for its lower cost 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It  is administered only parenterally, </a:t>
            </a:r>
          </a:p>
          <a:p>
            <a:pPr>
              <a:buClr>
                <a:srgbClr val="FF3300"/>
              </a:buClr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intramuscular or intravenous</a:t>
            </a: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algn="l"/>
            <a:r>
              <a:rPr lang="en-US" altLang="zh-CN" sz="3200" b="1" dirty="0">
                <a:solidFill>
                  <a:schemeClr val="accent2"/>
                </a:solidFill>
              </a:rPr>
              <a:t>Dosage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>
              <a:buClr>
                <a:srgbClr val="FF3300"/>
              </a:buClr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The usual adult dose is 0.5-1.0 g ( 10 to 15 mg/kg)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daily or five times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weekly</a:t>
            </a: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</a:rPr>
              <a:t>Ethambutal</a:t>
            </a:r>
            <a:r>
              <a:rPr lang="en-US" altLang="zh-CN" sz="3200" b="1" dirty="0">
                <a:solidFill>
                  <a:schemeClr val="tx1"/>
                </a:solidFill>
              </a:rPr>
              <a:t>                 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1st-line </a:t>
            </a:r>
            <a:r>
              <a:rPr lang="en-US" altLang="zh-CN" sz="3200" b="1" dirty="0">
                <a:solidFill>
                  <a:srgbClr val="FF3300"/>
                </a:solidFill>
              </a:rPr>
              <a:t>drug</a:t>
            </a:r>
            <a:endParaRPr lang="en-US" altLang="zh-CN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72400" cy="4114800"/>
          </a:xfrm>
        </p:spPr>
        <p:txBody>
          <a:bodyPr>
            <a:normAutofit fontScale="92500"/>
          </a:bodyPr>
          <a:lstStyle/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It is used most often to protect against the       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emergency of drug resistance</a:t>
            </a:r>
          </a:p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Oral administration</a:t>
            </a:r>
          </a:p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The dosage is usually 25 mg/Kg</a:t>
            </a:r>
          </a:p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It will distributes throughout the body except 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CSF</a:t>
            </a:r>
          </a:p>
          <a:p>
            <a:pPr>
              <a:buClr>
                <a:srgbClr val="FF3300"/>
              </a:buClr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Retrobulbar optic neuritis is the most serious 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adverse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Treatment regimen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Initial treatment is with 4 drugs for 2 months ….. Including  combination of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Isoniazed</a:t>
            </a:r>
            <a:r>
              <a:rPr lang="en-US" dirty="0" smtClean="0"/>
              <a:t>      ( 5 mg / kg body weight )</a:t>
            </a:r>
          </a:p>
          <a:p>
            <a:r>
              <a:rPr lang="en-US" dirty="0" err="1" smtClean="0"/>
              <a:t>Rifampicin</a:t>
            </a:r>
            <a:r>
              <a:rPr lang="en-US" dirty="0" smtClean="0"/>
              <a:t>    ( 10 mg / kg body weight )</a:t>
            </a:r>
          </a:p>
          <a:p>
            <a:r>
              <a:rPr lang="en-US" dirty="0" err="1" smtClean="0"/>
              <a:t>ethambutol</a:t>
            </a:r>
            <a:r>
              <a:rPr lang="en-US" dirty="0" smtClean="0"/>
              <a:t>   ( 15 mg / kg body weight )</a:t>
            </a:r>
          </a:p>
          <a:p>
            <a:r>
              <a:rPr lang="en-US" dirty="0" err="1" smtClean="0"/>
              <a:t>pyrazenamide</a:t>
            </a:r>
            <a:r>
              <a:rPr lang="en-US" dirty="0" smtClean="0"/>
              <a:t> ( 25 mg / kg body weight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regimen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7 months treatment is with 3 drugs regimen</a:t>
            </a:r>
          </a:p>
          <a:p>
            <a:endParaRPr lang="en-US" dirty="0" smtClean="0"/>
          </a:p>
          <a:p>
            <a:r>
              <a:rPr lang="en-US" dirty="0" err="1" smtClean="0"/>
              <a:t>Isoniazed</a:t>
            </a:r>
            <a:r>
              <a:rPr lang="en-US" dirty="0" smtClean="0"/>
              <a:t>      ( 5 mg / kg body weight )</a:t>
            </a:r>
          </a:p>
          <a:p>
            <a:r>
              <a:rPr lang="en-US" dirty="0" err="1" smtClean="0"/>
              <a:t>Rifampicin</a:t>
            </a:r>
            <a:r>
              <a:rPr lang="en-US" dirty="0" smtClean="0"/>
              <a:t>    ( 10 mg / kg body weight )</a:t>
            </a:r>
          </a:p>
          <a:p>
            <a:r>
              <a:rPr lang="en-US" dirty="0" err="1" smtClean="0"/>
              <a:t>ethambutol</a:t>
            </a:r>
            <a:r>
              <a:rPr lang="en-US" dirty="0" smtClean="0"/>
              <a:t>   ( 15 mg / kg body weight 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surgery</a:t>
            </a:r>
            <a:endParaRPr lang="en-US" altLang="zh-CN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667000"/>
            <a:ext cx="6248400" cy="2895600"/>
          </a:xfrm>
        </p:spPr>
        <p:txBody>
          <a:bodyPr/>
          <a:lstStyle/>
          <a:p>
            <a:pPr algn="just">
              <a:buClr>
                <a:srgbClr val="FF3300"/>
              </a:buClr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Intervention 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FF3300"/>
              </a:buClr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cavity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FF3300"/>
              </a:buClr>
            </a:pPr>
            <a:r>
              <a:rPr lang="en-US" altLang="zh-CN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Tuberculoma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FF3300"/>
              </a:buClr>
            </a:pPr>
            <a:r>
              <a:rPr lang="en-US" altLang="zh-CN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empyema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rgbClr val="FF3300"/>
              </a:buClr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severe </a:t>
            </a:r>
            <a:r>
              <a:rPr lang="en-US" altLang="zh-CN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hemoptysis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just">
              <a:buClr>
                <a:srgbClr val="FF3300"/>
              </a:buClr>
            </a:pP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Prevention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zh-CN" sz="2800" b="1" dirty="0"/>
              <a:t>Prevention of Tuberculosis :Vaccination</a:t>
            </a:r>
          </a:p>
          <a:p>
            <a:pPr>
              <a:buClr>
                <a:schemeClr val="hlink"/>
              </a:buClr>
              <a:buFont typeface="Wingdings" pitchFamily="2" charset="2"/>
              <a:buChar char="Ø"/>
            </a:pPr>
            <a:endParaRPr lang="en-US" altLang="zh-CN" sz="2800" b="1" dirty="0" smtClean="0"/>
          </a:p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zh-CN" sz="2800" b="1" dirty="0" smtClean="0"/>
              <a:t>BCG </a:t>
            </a:r>
            <a:r>
              <a:rPr lang="en-US" altLang="zh-CN" sz="2800" b="1" dirty="0"/>
              <a:t>Vaccination can obtain immunity acquired for tubercle bacillus. </a:t>
            </a:r>
            <a:endParaRPr lang="en-US" altLang="zh-CN" sz="2800" b="1" dirty="0" smtClean="0"/>
          </a:p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zh-CN" sz="2800" b="1" dirty="0" smtClean="0"/>
              <a:t> </a:t>
            </a:r>
            <a:r>
              <a:rPr lang="en-US" altLang="zh-CN" sz="2800" b="1" dirty="0"/>
              <a:t>it is one of the most important tuberculosis prevention</a:t>
            </a:r>
          </a:p>
          <a:p>
            <a:pPr>
              <a:buClr>
                <a:schemeClr val="hlink"/>
              </a:buClr>
              <a:buFont typeface="Wingdings" pitchFamily="2" charset="2"/>
              <a:buChar char="Ø"/>
            </a:pPr>
            <a:r>
              <a:rPr lang="en-US" altLang="zh-CN" sz="2800" b="1" dirty="0"/>
              <a:t>Vaccination target: infants children and youngster of tuberculin negative (vaccination is of course  of no use in tuberculin-positive persons)</a:t>
            </a:r>
          </a:p>
          <a:p>
            <a:endParaRPr lang="en-US" altLang="zh-CN" sz="28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</a:rPr>
              <a:t>Prevention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u"/>
            </a:pPr>
            <a:r>
              <a:rPr lang="en-US" altLang="zh-CN" dirty="0" smtClean="0"/>
              <a:t>Identifying  </a:t>
            </a:r>
            <a:r>
              <a:rPr lang="en-US" altLang="zh-CN" dirty="0"/>
              <a:t>patients earlier</a:t>
            </a:r>
          </a:p>
          <a:p>
            <a:pPr>
              <a:buClr>
                <a:srgbClr val="FF3300"/>
              </a:buClr>
              <a:buFont typeface="Wingdings" pitchFamily="2" charset="2"/>
              <a:buChar char="u"/>
            </a:pPr>
            <a:r>
              <a:rPr lang="en-US" altLang="zh-CN" dirty="0" smtClean="0"/>
              <a:t>Prompt Treatment </a:t>
            </a:r>
            <a:r>
              <a:rPr lang="en-US" altLang="zh-CN" dirty="0"/>
              <a:t>and management </a:t>
            </a:r>
            <a:r>
              <a:rPr lang="en-US" altLang="zh-CN" dirty="0" smtClean="0"/>
              <a:t>of  </a:t>
            </a:r>
            <a:r>
              <a:rPr lang="en-US" altLang="zh-CN" dirty="0"/>
              <a:t>patients </a:t>
            </a:r>
          </a:p>
          <a:p>
            <a:pPr>
              <a:buClr>
                <a:srgbClr val="FF3300"/>
              </a:buClr>
              <a:buFont typeface="Wingdings" pitchFamily="2" charset="2"/>
              <a:buChar char="u"/>
            </a:pPr>
            <a:r>
              <a:rPr lang="en-US" altLang="zh-CN" dirty="0"/>
              <a:t>Prevention </a:t>
            </a:r>
            <a:r>
              <a:rPr lang="en-US" altLang="zh-CN" dirty="0" smtClean="0"/>
              <a:t>with combination </a:t>
            </a:r>
            <a:r>
              <a:rPr lang="en-US" altLang="zh-CN" smtClean="0"/>
              <a:t>of </a:t>
            </a:r>
            <a:r>
              <a:rPr lang="en-US" altLang="zh-CN" smtClean="0"/>
              <a:t>  </a:t>
            </a:r>
            <a:r>
              <a:rPr lang="en-US" altLang="zh-CN" dirty="0" smtClean="0"/>
              <a:t>medicines</a:t>
            </a:r>
          </a:p>
          <a:p>
            <a:pPr>
              <a:buClr>
                <a:srgbClr val="FF3300"/>
              </a:buClr>
              <a:buFont typeface="Wingdings" pitchFamily="2" charset="2"/>
              <a:buChar char="u"/>
            </a:pPr>
            <a:r>
              <a:rPr lang="en-US" altLang="zh-CN" dirty="0" smtClean="0"/>
              <a:t>Education of patient </a:t>
            </a:r>
            <a:endParaRPr lang="en-US" altLang="zh-CN" dirty="0"/>
          </a:p>
          <a:p>
            <a:pPr>
              <a:buClr>
                <a:srgbClr val="FF3300"/>
              </a:buClr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thank-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Scanning electron micrograph of Mycobacterium tuberculosis</a:t>
            </a:r>
            <a:endParaRPr lang="en-US" sz="2400" dirty="0"/>
          </a:p>
        </p:txBody>
      </p:sp>
      <p:pic>
        <p:nvPicPr>
          <p:cNvPr id="1026" name="Picture 2" descr="C:\Users\Dr. Khan\Desktop\Mycobacterium_tubercul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060848"/>
            <a:ext cx="54006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 Risk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HIV infection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Over-crowding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Malnutrition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Poverty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I/V Drug  abusers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Contact with T.B patient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Smoking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Silicosis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DM and </a:t>
            </a:r>
            <a:r>
              <a:rPr lang="en-US" dirty="0" err="1" smtClean="0"/>
              <a:t>Alcholism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96544"/>
          </a:xfrm>
        </p:spPr>
        <p:txBody>
          <a:bodyPr/>
          <a:lstStyle/>
          <a:p>
            <a:r>
              <a:rPr lang="en-US" dirty="0" smtClean="0"/>
              <a:t> People with active pulmonary TB cough, sneeze, speak, sing, or spit, they expel infectious  droplets 0.5 to 5.0 µm in diameter. </a:t>
            </a:r>
          </a:p>
          <a:p>
            <a:r>
              <a:rPr lang="en-US" dirty="0" smtClean="0"/>
              <a:t>A single sneeze can release up to 40,000 droplets.</a:t>
            </a:r>
          </a:p>
          <a:p>
            <a:r>
              <a:rPr lang="en-US" dirty="0" smtClean="0"/>
              <a:t>Each one of these droplets may transmit the disease.</a:t>
            </a:r>
          </a:p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infectious dose of tuberculosis is very low (the inhalation of fewer than 10 bacteria may cause an infection).</a:t>
            </a:r>
          </a:p>
          <a:p>
            <a:r>
              <a:rPr lang="en-US" dirty="0" smtClean="0"/>
              <a:t>A person with active but untreated tuberculosis may infect 10–15 (or more) other people per year.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The probability of transmission from one person to another depends upon several factors,</a:t>
            </a:r>
          </a:p>
          <a:p>
            <a:pPr>
              <a:buNone/>
            </a:pPr>
            <a:r>
              <a:rPr lang="en-US" dirty="0" smtClean="0"/>
              <a:t>    including </a:t>
            </a:r>
          </a:p>
          <a:p>
            <a:r>
              <a:rPr lang="en-US" dirty="0" smtClean="0"/>
              <a:t>the number of infectious droplets expelled by the carrier,</a:t>
            </a:r>
          </a:p>
          <a:p>
            <a:r>
              <a:rPr lang="en-US" dirty="0" smtClean="0"/>
              <a:t> the effectiveness of ventilation,</a:t>
            </a:r>
          </a:p>
          <a:p>
            <a:r>
              <a:rPr lang="en-US" dirty="0" smtClean="0"/>
              <a:t> the duration of exposure, </a:t>
            </a:r>
          </a:p>
          <a:p>
            <a:r>
              <a:rPr lang="en-US" dirty="0" smtClean="0"/>
              <a:t>the virulence of the M. tuberculosis strain,</a:t>
            </a:r>
          </a:p>
          <a:p>
            <a:r>
              <a:rPr lang="en-US" dirty="0" smtClean="0"/>
              <a:t> the level of immunity in the uninfected person.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1333</TotalTime>
  <Words>1482</Words>
  <Application>Microsoft Office PowerPoint</Application>
  <PresentationFormat>On-screen Show (4:3)</PresentationFormat>
  <Paragraphs>306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Flow</vt:lpstr>
      <vt:lpstr>PULMONARY  TUBERCULOSIS</vt:lpstr>
      <vt:lpstr>Slide 2</vt:lpstr>
      <vt:lpstr>General Considerations</vt:lpstr>
      <vt:lpstr>Etiology </vt:lpstr>
      <vt:lpstr>Slide 5</vt:lpstr>
      <vt:lpstr>Scanning electron micrograph of Mycobacterium tuberculosis</vt:lpstr>
      <vt:lpstr>  Risk factors </vt:lpstr>
      <vt:lpstr>Transmission </vt:lpstr>
      <vt:lpstr>Slide 9</vt:lpstr>
      <vt:lpstr>Slide 10</vt:lpstr>
      <vt:lpstr>Slide 11</vt:lpstr>
      <vt:lpstr>During the course of TB, there are three basic pathologic changes</vt:lpstr>
      <vt:lpstr>The result of the tuberculosis after infection</vt:lpstr>
      <vt:lpstr>There are five common clinical patterns of tuberculosis</vt:lpstr>
      <vt:lpstr>Clinical Manifestations</vt:lpstr>
      <vt:lpstr>Slide 16</vt:lpstr>
      <vt:lpstr>Laboratory and physical examinations</vt:lpstr>
      <vt:lpstr> Radiology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</vt:lpstr>
      <vt:lpstr>Sputum examination</vt:lpstr>
      <vt:lpstr> </vt:lpstr>
      <vt:lpstr>Slide 31</vt:lpstr>
      <vt:lpstr>PCR test to detect TB</vt:lpstr>
      <vt:lpstr>Bronchoscopy examination</vt:lpstr>
      <vt:lpstr>Slide 34</vt:lpstr>
      <vt:lpstr>Slide 35</vt:lpstr>
      <vt:lpstr> Differential Diagnosis         1 2 3 4</vt:lpstr>
      <vt:lpstr>Slide 37</vt:lpstr>
      <vt:lpstr>Slide 38</vt:lpstr>
      <vt:lpstr>Slide 39</vt:lpstr>
      <vt:lpstr>complications</vt:lpstr>
      <vt:lpstr>Therapy</vt:lpstr>
      <vt:lpstr> Treatment</vt:lpstr>
      <vt:lpstr>Slide 43</vt:lpstr>
      <vt:lpstr>Slide 44</vt:lpstr>
      <vt:lpstr>    Isoniazid (INH)                 first-line drug </vt:lpstr>
      <vt:lpstr>Dosage</vt:lpstr>
      <vt:lpstr> Rifampin (RFP)                first-line drug </vt:lpstr>
      <vt:lpstr>      Dosage</vt:lpstr>
      <vt:lpstr> Pyrazinamide (PZA)        first-line drug</vt:lpstr>
      <vt:lpstr>Slide 50</vt:lpstr>
      <vt:lpstr>Slide 51</vt:lpstr>
      <vt:lpstr>Dosage</vt:lpstr>
      <vt:lpstr> Ethambutal                 1st-line drug</vt:lpstr>
      <vt:lpstr>Treatment regimen</vt:lpstr>
      <vt:lpstr>Treatment regimen</vt:lpstr>
      <vt:lpstr> surgery</vt:lpstr>
      <vt:lpstr>Prevention</vt:lpstr>
      <vt:lpstr>Prevention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TUBERCULOSIS</dc:title>
  <dc:creator>钟鸣</dc:creator>
  <cp:lastModifiedBy>Dr. Khan</cp:lastModifiedBy>
  <cp:revision>257</cp:revision>
  <dcterms:created xsi:type="dcterms:W3CDTF">2001-09-11T00:18:53Z</dcterms:created>
  <dcterms:modified xsi:type="dcterms:W3CDTF">2013-06-09T18:00:01Z</dcterms:modified>
</cp:coreProperties>
</file>