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58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8" r:id="rId15"/>
    <p:sldId id="269" r:id="rId16"/>
    <p:sldId id="279" r:id="rId17"/>
    <p:sldId id="271" r:id="rId18"/>
    <p:sldId id="272" r:id="rId19"/>
    <p:sldId id="273" r:id="rId20"/>
    <p:sldId id="280" r:id="rId21"/>
    <p:sldId id="274" r:id="rId22"/>
    <p:sldId id="275" r:id="rId23"/>
    <p:sldId id="276" r:id="rId24"/>
    <p:sldId id="28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5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FA42-D279-47ED-9889-7049133A7E68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B743F-122E-421D-8A16-21CCC6819F6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FA42-D279-47ED-9889-7049133A7E68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B743F-122E-421D-8A16-21CCC6819F6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FA42-D279-47ED-9889-7049133A7E68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B743F-122E-421D-8A16-21CCC6819F6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FA42-D279-47ED-9889-7049133A7E68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B743F-122E-421D-8A16-21CCC6819F6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FA42-D279-47ED-9889-7049133A7E68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B743F-122E-421D-8A16-21CCC6819F6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FA42-D279-47ED-9889-7049133A7E68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B743F-122E-421D-8A16-21CCC6819F6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FA42-D279-47ED-9889-7049133A7E68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B743F-122E-421D-8A16-21CCC6819F6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FA42-D279-47ED-9889-7049133A7E68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B743F-122E-421D-8A16-21CCC6819F6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FA42-D279-47ED-9889-7049133A7E68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B743F-122E-421D-8A16-21CCC6819F6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FA42-D279-47ED-9889-7049133A7E68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B743F-122E-421D-8A16-21CCC6819F6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FA42-D279-47ED-9889-7049133A7E68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B743F-122E-421D-8A16-21CCC6819F6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8FA42-D279-47ED-9889-7049133A7E68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B743F-122E-421D-8A16-21CCC6819F6B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rriam-webster.com/dictionary/copious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tannica.com/technology/Internet" TargetMode="External"/><Relationship Id="rId2" Type="http://schemas.openxmlformats.org/officeDocument/2006/relationships/hyperlink" Target="https://www.britannica.com/art/television-in-the-United-States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357166"/>
            <a:ext cx="5786478" cy="1255711"/>
          </a:xfrm>
          <a:solidFill>
            <a:srgbClr val="FFFF00"/>
          </a:solidFill>
          <a:effectLst>
            <a:glow rad="139700">
              <a:schemeClr val="accent4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/>
              <a:t>YELLOW JOURNALISM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4429132"/>
            <a:ext cx="6400800" cy="1752600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SUNGAT BALOUCH</a:t>
            </a:r>
          </a:p>
          <a:p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ROLL NO # 01</a:t>
            </a:r>
          </a:p>
          <a:p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BS ‘SOCIOLOGY’ 4TH</a:t>
            </a: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images (1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1785926"/>
            <a:ext cx="4071966" cy="2357454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7758138" cy="113191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4-History of Yellow Journalism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>
                <a:latin typeface="+mn-lt"/>
              </a:rPr>
              <a:t>In the late eighteenth century America’s</a:t>
            </a:r>
          </a:p>
          <a:p>
            <a:pPr>
              <a:buNone/>
            </a:pPr>
            <a:r>
              <a:rPr lang="en-US" sz="2800" dirty="0" smtClean="0">
                <a:latin typeface="+mn-lt"/>
              </a:rPr>
              <a:t> “New York World” was owned by Joseph Pulitzer and the “New York Journal” was owned by Randolph Hearst</a:t>
            </a:r>
          </a:p>
          <a:p>
            <a:pPr>
              <a:buNone/>
            </a:pPr>
            <a:endParaRPr lang="en-US" sz="28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The term Yellow Journalism was first coined during the newspaper wars between these two leading newspapers in an attempt to increase sales.</a:t>
            </a:r>
          </a:p>
          <a:p>
            <a:endParaRPr lang="en-US" sz="2800" dirty="0" smtClean="0">
              <a:latin typeface="+mn-lt"/>
            </a:endParaRPr>
          </a:p>
          <a:p>
            <a:pPr>
              <a:buNone/>
            </a:pPr>
            <a:endParaRPr lang="en-US" sz="28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“</a:t>
            </a:r>
            <a:r>
              <a:rPr lang="en-US" b="1" dirty="0" smtClean="0">
                <a:latin typeface="+mn-lt"/>
              </a:rPr>
              <a:t>The New York World</a:t>
            </a:r>
            <a:r>
              <a:rPr lang="en-US" sz="2800" dirty="0" smtClean="0">
                <a:latin typeface="+mn-lt"/>
              </a:rPr>
              <a:t>” newspaper that used sensationalism exclusively and ran stories  that were –Crusades(standing behind a worthy cause) and –Stunts(when the reporter takes part in making news story happen)</a:t>
            </a:r>
          </a:p>
          <a:p>
            <a:r>
              <a:rPr lang="en-US" sz="2800" dirty="0" smtClean="0">
                <a:latin typeface="+mn-lt"/>
              </a:rPr>
              <a:t>Pulitzer ran an editorial page, which was his favorite part of newspaper.</a:t>
            </a:r>
          </a:p>
          <a:p>
            <a:r>
              <a:rPr lang="en-US" sz="2800" dirty="0" smtClean="0">
                <a:latin typeface="+mn-lt"/>
              </a:rPr>
              <a:t>He was very liberal and wrote editorial on many cases and showed crime  scenes, drawings and photos that were very large to get attention. </a:t>
            </a: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6758006" cy="106047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b="1" dirty="0" smtClean="0">
                <a:latin typeface="+mn-lt"/>
              </a:rPr>
              <a:t> The New York Journal</a:t>
            </a:r>
            <a:endParaRPr lang="en-US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latin typeface="+mn-lt"/>
              </a:rPr>
              <a:t>Owned by William </a:t>
            </a:r>
            <a:r>
              <a:rPr lang="en-US" sz="2800" dirty="0" err="1" smtClean="0">
                <a:latin typeface="+mn-lt"/>
              </a:rPr>
              <a:t>Rondolph</a:t>
            </a:r>
            <a:r>
              <a:rPr lang="en-US" sz="2800" dirty="0" smtClean="0">
                <a:latin typeface="+mn-lt"/>
              </a:rPr>
              <a:t> Hearst, a wealthy man from </a:t>
            </a:r>
            <a:r>
              <a:rPr lang="en-US" sz="2800" dirty="0" err="1" smtClean="0">
                <a:latin typeface="+mn-lt"/>
              </a:rPr>
              <a:t>california</a:t>
            </a:r>
            <a:r>
              <a:rPr lang="en-US" sz="2800" dirty="0" smtClean="0">
                <a:latin typeface="+mn-lt"/>
              </a:rPr>
              <a:t>.</a:t>
            </a:r>
          </a:p>
          <a:p>
            <a:r>
              <a:rPr lang="en-US" sz="2800" dirty="0" smtClean="0">
                <a:latin typeface="+mn-lt"/>
              </a:rPr>
              <a:t>Spent whatever it took to have the “best paper”.</a:t>
            </a:r>
          </a:p>
          <a:p>
            <a:r>
              <a:rPr lang="en-US" sz="2800" dirty="0" smtClean="0">
                <a:latin typeface="+mn-lt"/>
              </a:rPr>
              <a:t>Hired the best journalists at huge salaries.</a:t>
            </a:r>
          </a:p>
          <a:p>
            <a:r>
              <a:rPr lang="en-US" sz="2800" dirty="0">
                <a:latin typeface="+mn-lt"/>
              </a:rPr>
              <a:t> </a:t>
            </a:r>
            <a:r>
              <a:rPr lang="en-US" sz="2800" dirty="0" smtClean="0">
                <a:latin typeface="+mn-lt"/>
              </a:rPr>
              <a:t>used many drawing and photos.</a:t>
            </a:r>
          </a:p>
          <a:p>
            <a:r>
              <a:rPr lang="en-US" sz="2800" dirty="0" smtClean="0">
                <a:latin typeface="+mn-lt"/>
              </a:rPr>
              <a:t>Reported sports events around the country.</a:t>
            </a:r>
          </a:p>
          <a:p>
            <a:r>
              <a:rPr lang="en-US" sz="2800" dirty="0" smtClean="0">
                <a:latin typeface="+mn-lt"/>
              </a:rPr>
              <a:t>Sent two gold expeditions to Alaska.</a:t>
            </a:r>
          </a:p>
          <a:p>
            <a:r>
              <a:rPr lang="en-US" sz="2800" dirty="0" smtClean="0">
                <a:latin typeface="+mn-lt"/>
              </a:rPr>
              <a:t>Sent Mark Twain as a reporter to cover Queen </a:t>
            </a:r>
          </a:p>
          <a:p>
            <a:pPr>
              <a:buNone/>
            </a:pPr>
            <a:r>
              <a:rPr lang="en-US" sz="2800" dirty="0" smtClean="0">
                <a:latin typeface="+mn-lt"/>
              </a:rPr>
              <a:t>Victoria’s 75</a:t>
            </a:r>
            <a:r>
              <a:rPr lang="en-US" sz="2800" baseline="30000" dirty="0" smtClean="0">
                <a:latin typeface="+mn-lt"/>
              </a:rPr>
              <a:t>th</a:t>
            </a:r>
            <a:r>
              <a:rPr lang="en-US" sz="2800" dirty="0" smtClean="0">
                <a:latin typeface="+mn-lt"/>
              </a:rPr>
              <a:t> celebration.</a:t>
            </a: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b="1" dirty="0" smtClean="0">
                <a:latin typeface="+mn-lt"/>
              </a:rPr>
              <a:t> Competition between Hearst and Pulitzer </a:t>
            </a:r>
            <a:endParaRPr lang="en-US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>
                <a:latin typeface="+mn-lt"/>
              </a:rPr>
              <a:t>When Hearst started the World, he hired Pulitzer’s entire staff away from him for higher salaries.</a:t>
            </a:r>
          </a:p>
          <a:p>
            <a:pPr>
              <a:buNone/>
            </a:pPr>
            <a:endParaRPr lang="en-US" sz="2800" dirty="0" smtClean="0">
              <a:latin typeface="+mn-lt"/>
            </a:endParaRPr>
          </a:p>
          <a:p>
            <a:pPr>
              <a:buNone/>
            </a:pPr>
            <a:r>
              <a:rPr lang="en-US" sz="2800" dirty="0" smtClean="0">
                <a:latin typeface="+mn-lt"/>
              </a:rPr>
              <a:t>Pulitzer hired them back within a day.</a:t>
            </a:r>
          </a:p>
          <a:p>
            <a:pPr>
              <a:buNone/>
            </a:pPr>
            <a:endParaRPr lang="en-US" sz="2800" dirty="0" smtClean="0">
              <a:latin typeface="+mn-lt"/>
            </a:endParaRPr>
          </a:p>
          <a:p>
            <a:pPr>
              <a:buNone/>
            </a:pPr>
            <a:r>
              <a:rPr lang="en-US" sz="2800" dirty="0" smtClean="0">
                <a:latin typeface="+mn-lt"/>
              </a:rPr>
              <a:t>Afterwards Hearst raised that price and had hired back all Pulitzer’s employees within 24 hours.</a:t>
            </a:r>
          </a:p>
          <a:p>
            <a:pPr>
              <a:buNone/>
            </a:pPr>
            <a:endParaRPr lang="en-US" sz="2800" dirty="0" smtClean="0">
              <a:latin typeface="+mn-lt"/>
            </a:endParaRPr>
          </a:p>
          <a:p>
            <a:pPr>
              <a:buNone/>
            </a:pPr>
            <a:r>
              <a:rPr lang="en-US" sz="2800" dirty="0" smtClean="0">
                <a:latin typeface="+mn-lt"/>
              </a:rPr>
              <a:t>At the end they stayed with Hearst.</a:t>
            </a: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original-2044802-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714356"/>
            <a:ext cx="4572032" cy="5780556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29600" cy="114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600" b="1" dirty="0" smtClean="0">
                <a:latin typeface="+mn-lt"/>
              </a:rPr>
              <a:t> The First Famous cartoon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0066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latin typeface="+mn-lt"/>
              </a:rPr>
              <a:t>The Yellow Kid was drawn by Richard </a:t>
            </a:r>
            <a:r>
              <a:rPr lang="en-US" sz="2800" dirty="0" err="1" smtClean="0">
                <a:latin typeface="+mn-lt"/>
              </a:rPr>
              <a:t>Outcault</a:t>
            </a:r>
            <a:r>
              <a:rPr lang="en-US" sz="2800" dirty="0" smtClean="0">
                <a:latin typeface="+mn-lt"/>
              </a:rPr>
              <a:t> for Joseph’s World.</a:t>
            </a:r>
          </a:p>
          <a:p>
            <a:r>
              <a:rPr lang="en-US" sz="2800" dirty="0" smtClean="0">
                <a:latin typeface="+mn-lt"/>
              </a:rPr>
              <a:t>It was a little boy dressed in a yellow nightshirt that would comment on happenings in the city. People would buy The World just to read The Yellow </a:t>
            </a:r>
            <a:r>
              <a:rPr lang="en-US" sz="2800" dirty="0">
                <a:latin typeface="+mn-lt"/>
              </a:rPr>
              <a:t>K</a:t>
            </a:r>
            <a:r>
              <a:rPr lang="en-US" sz="2800" dirty="0" smtClean="0">
                <a:latin typeface="+mn-lt"/>
              </a:rPr>
              <a:t>id.</a:t>
            </a:r>
          </a:p>
          <a:p>
            <a:r>
              <a:rPr lang="en-US" sz="2800" dirty="0" smtClean="0">
                <a:latin typeface="+mn-lt"/>
              </a:rPr>
              <a:t>Hearst hired the Yellow </a:t>
            </a:r>
            <a:r>
              <a:rPr lang="en-US" sz="2800" dirty="0">
                <a:latin typeface="+mn-lt"/>
              </a:rPr>
              <a:t>K</a:t>
            </a:r>
            <a:r>
              <a:rPr lang="en-US" sz="2800" dirty="0" smtClean="0">
                <a:latin typeface="+mn-lt"/>
              </a:rPr>
              <a:t>id’s cartoon from Pulitzer. </a:t>
            </a:r>
          </a:p>
          <a:p>
            <a:r>
              <a:rPr lang="en-US" sz="2800" dirty="0" smtClean="0">
                <a:latin typeface="+mn-lt"/>
              </a:rPr>
              <a:t>Pulitzer hired another cartoonist to keep drawing the yellow kid for him, giving the New York two yellow kid cartoons at the same time.</a:t>
            </a:r>
          </a:p>
          <a:p>
            <a:r>
              <a:rPr lang="en-US" sz="2800" dirty="0" smtClean="0">
                <a:latin typeface="+mn-lt"/>
              </a:rPr>
              <a:t>The term “yellow journalism” comes from the competition of yellow kid cartoon.</a:t>
            </a:r>
          </a:p>
          <a:p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yellow ki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1071546"/>
            <a:ext cx="4286280" cy="4883153"/>
          </a:xfr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57874" cy="129697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600" b="1" dirty="0" smtClean="0">
                <a:latin typeface="+mn-lt"/>
              </a:rPr>
              <a:t> Nellie Bly, Stunt journalist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6329378" cy="4525963"/>
          </a:xfrm>
        </p:spPr>
        <p:txBody>
          <a:bodyPr>
            <a:normAutofit fontScale="92500" lnSpcReduction="10000"/>
          </a:bodyPr>
          <a:lstStyle/>
          <a:p>
            <a:endParaRPr lang="en-US" sz="2800" dirty="0" smtClean="0">
              <a:latin typeface="+mn-lt"/>
            </a:endParaRPr>
          </a:p>
          <a:p>
            <a:endParaRPr lang="en-US" sz="2800" dirty="0"/>
          </a:p>
          <a:p>
            <a:r>
              <a:rPr lang="en-US" sz="2800" dirty="0" smtClean="0">
                <a:latin typeface="+mn-lt"/>
              </a:rPr>
              <a:t>Pulitzer’s most famous reporter was a                        women name Elizabeth Cochran</a:t>
            </a:r>
          </a:p>
          <a:p>
            <a:r>
              <a:rPr lang="en-US" sz="2800" dirty="0" smtClean="0">
                <a:latin typeface="+mn-lt"/>
              </a:rPr>
              <a:t>Bly’s journalistic style was to write about the lives of ordinary people. She got her information by going undercover and pretending to be some one else.</a:t>
            </a:r>
          </a:p>
          <a:p>
            <a:pPr>
              <a:buNone/>
            </a:pPr>
            <a:endParaRPr lang="en-US" sz="28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This is called Stunt Journalism, when a reporter becomes part of the story.</a:t>
            </a:r>
          </a:p>
          <a:p>
            <a:endParaRPr lang="en-US" sz="2800" dirty="0">
              <a:latin typeface="+mn-lt"/>
            </a:endParaRPr>
          </a:p>
        </p:txBody>
      </p:sp>
      <p:pic>
        <p:nvPicPr>
          <p:cNvPr id="4" name="Picture 3" descr="images (1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578" y="1428735"/>
            <a:ext cx="1714511" cy="2701073"/>
          </a:xfrm>
          <a:prstGeom prst="rect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latin typeface="+mn-lt"/>
              </a:rPr>
              <a:t>She became a worker in a “sweet shop” and later committed herself to a mental institution for women which was said to be worst in New York.</a:t>
            </a:r>
          </a:p>
          <a:p>
            <a:pPr>
              <a:buNone/>
            </a:pPr>
            <a:endParaRPr lang="en-US" sz="28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After reading Jules Verne’s book, Around the World in Eighty Days in 1889, she attempted to break the record.</a:t>
            </a:r>
          </a:p>
          <a:p>
            <a:pPr>
              <a:buNone/>
            </a:pPr>
            <a:endParaRPr lang="en-US" sz="28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She broke the record in 72 days in 1890 in a competition held by newspaper.</a:t>
            </a: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600" b="1" dirty="0" smtClean="0">
                <a:latin typeface="+mn-lt"/>
              </a:rPr>
              <a:t> The Spanish-American War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latin typeface="+mn-lt"/>
              </a:rPr>
              <a:t>While not a part of decision directly, the two men are blamed by historians for drawing the United State into the War.</a:t>
            </a:r>
          </a:p>
          <a:p>
            <a:r>
              <a:rPr lang="en-US" sz="2800" dirty="0" smtClean="0">
                <a:latin typeface="+mn-lt"/>
              </a:rPr>
              <a:t>“Fake News” appears for the first time in America and leaves readers wondering whether journalists care more about selling  copies than reporting the truth.</a:t>
            </a:r>
          </a:p>
          <a:p>
            <a:r>
              <a:rPr lang="en-US" sz="2800" dirty="0" smtClean="0">
                <a:latin typeface="+mn-lt"/>
              </a:rPr>
              <a:t>The rumors were; congress demanded </a:t>
            </a:r>
            <a:r>
              <a:rPr lang="en-US" sz="2800" dirty="0" err="1" smtClean="0">
                <a:latin typeface="+mn-lt"/>
              </a:rPr>
              <a:t>spain</a:t>
            </a:r>
            <a:r>
              <a:rPr lang="en-US" sz="2800" dirty="0" smtClean="0">
                <a:latin typeface="+mn-lt"/>
              </a:rPr>
              <a:t> to leave </a:t>
            </a:r>
            <a:r>
              <a:rPr lang="en-US" sz="2800" dirty="0">
                <a:latin typeface="+mn-lt"/>
              </a:rPr>
              <a:t>C</a:t>
            </a:r>
            <a:r>
              <a:rPr lang="en-US" sz="2800" dirty="0" smtClean="0">
                <a:latin typeface="+mn-lt"/>
              </a:rPr>
              <a:t>uba and they refused then U.S started war with Spain.</a:t>
            </a:r>
          </a:p>
          <a:p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Yellow-Journalism-Spreading-Sensation-and-Exaggerating-Fact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928670"/>
            <a:ext cx="6786610" cy="4191003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7fc76381-0f7c-4ef4-93f0-0dc6338474a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285728"/>
            <a:ext cx="5143535" cy="3597269"/>
          </a:xfr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6" name="Picture 5" descr="973e32bf5c60db6f456769ace6ac978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8" y="2857496"/>
            <a:ext cx="2743200" cy="3557016"/>
          </a:xfrm>
          <a:prstGeom prst="rect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5-Impact of Yellow Journalism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+mn-lt"/>
              </a:rPr>
              <a:t>Permanently damages Newspapers creditability for reporting accurate news.</a:t>
            </a:r>
          </a:p>
          <a:p>
            <a:pPr>
              <a:buNone/>
            </a:pPr>
            <a:endParaRPr lang="en-US" sz="28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Some good did come from the Era though many ruthless businessmen and slick politician  were exposed for their injustices and rooting out corruption of power will be a trade mark of investigative journalism from now on.</a:t>
            </a: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6286544"/>
          </a:xfrm>
        </p:spPr>
        <p:txBody>
          <a:bodyPr>
            <a:noAutofit/>
          </a:bodyPr>
          <a:lstStyle/>
          <a:p>
            <a:pPr fontAlgn="base"/>
            <a:r>
              <a:rPr lang="en-US" sz="2800" dirty="0">
                <a:latin typeface="+mn-lt"/>
              </a:rPr>
              <a:t>The era of yellow journalism may be said to have ended shortly after the turn of the 20th century, with the </a:t>
            </a:r>
            <a:r>
              <a:rPr lang="en-US" sz="2800" i="1" dirty="0">
                <a:latin typeface="+mn-lt"/>
              </a:rPr>
              <a:t>World</a:t>
            </a:r>
            <a:r>
              <a:rPr lang="en-US" sz="2800" dirty="0">
                <a:latin typeface="+mn-lt"/>
              </a:rPr>
              <a:t>’s gradual retirement from the competition in sensationalism. </a:t>
            </a:r>
            <a:endParaRPr lang="en-US" sz="2800" dirty="0" smtClean="0">
              <a:latin typeface="+mn-lt"/>
            </a:endParaRPr>
          </a:p>
          <a:p>
            <a:pPr fontAlgn="base">
              <a:buNone/>
            </a:pPr>
            <a:endParaRPr lang="en-US" sz="2800" dirty="0" smtClean="0">
              <a:latin typeface="+mn-lt"/>
            </a:endParaRPr>
          </a:p>
          <a:p>
            <a:pPr fontAlgn="base"/>
            <a:r>
              <a:rPr lang="en-US" sz="2800" dirty="0" smtClean="0">
                <a:latin typeface="+mn-lt"/>
              </a:rPr>
              <a:t>Some </a:t>
            </a:r>
            <a:r>
              <a:rPr lang="en-US" sz="2800" dirty="0">
                <a:latin typeface="+mn-lt"/>
              </a:rPr>
              <a:t>techniques of the yellow journalism period, however, became more or less permanent and widespread, such as banner headlines, </a:t>
            </a:r>
            <a:r>
              <a:rPr lang="en-US" sz="2800" dirty="0" err="1">
                <a:latin typeface="+mn-lt"/>
              </a:rPr>
              <a:t>coloured</a:t>
            </a:r>
            <a:r>
              <a:rPr lang="en-US" sz="2800" dirty="0">
                <a:latin typeface="+mn-lt"/>
              </a:rPr>
              <a:t> comics, and </a:t>
            </a:r>
            <a:r>
              <a:rPr lang="en-US" sz="2800" dirty="0">
                <a:latin typeface="+mn-lt"/>
                <a:hlinkClick r:id="rId2"/>
              </a:rPr>
              <a:t>copious</a:t>
            </a:r>
            <a:r>
              <a:rPr lang="en-US" sz="2800" dirty="0">
                <a:latin typeface="+mn-lt"/>
              </a:rPr>
              <a:t> illustration. </a:t>
            </a:r>
            <a:endParaRPr lang="en-US" sz="2800" dirty="0" smtClean="0">
              <a:latin typeface="+mn-lt"/>
            </a:endParaRPr>
          </a:p>
          <a:p>
            <a:pPr fontAlgn="base"/>
            <a:endParaRPr lang="en-US" sz="2800" dirty="0"/>
          </a:p>
          <a:p>
            <a:pPr fontAlgn="base"/>
            <a:r>
              <a:rPr lang="en-US" sz="2800" dirty="0" smtClean="0">
                <a:latin typeface="+mn-lt"/>
              </a:rPr>
              <a:t>Yellow Journalism is still present perhaps in different shade.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928670"/>
            <a:ext cx="807249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800" dirty="0" smtClean="0">
                <a:latin typeface="+mn-lt"/>
              </a:rPr>
              <a:t>In other media, most notably </a:t>
            </a:r>
            <a:r>
              <a:rPr lang="en-US" sz="2800" dirty="0" smtClean="0">
                <a:latin typeface="+mn-lt"/>
                <a:hlinkClick r:id="rId2"/>
              </a:rPr>
              <a:t>television</a:t>
            </a:r>
            <a:r>
              <a:rPr lang="en-US" sz="2800" dirty="0" smtClean="0">
                <a:latin typeface="+mn-lt"/>
              </a:rPr>
              <a:t> and the </a:t>
            </a:r>
            <a:r>
              <a:rPr lang="en-US" sz="2800" dirty="0" smtClean="0">
                <a:latin typeface="+mn-lt"/>
                <a:hlinkClick r:id="rId3"/>
              </a:rPr>
              <a:t>Internet</a:t>
            </a:r>
            <a:r>
              <a:rPr lang="en-US" sz="2800" dirty="0" smtClean="0">
                <a:latin typeface="+mn-lt"/>
              </a:rPr>
              <a:t>, many of the sensationalist practices of yellow journalism became more commonplace.</a:t>
            </a:r>
          </a:p>
          <a:p>
            <a:pPr fontAlgn="base"/>
            <a:endParaRPr lang="en-US" sz="2800" dirty="0" smtClean="0">
              <a:latin typeface="+mn-lt"/>
            </a:endParaRPr>
          </a:p>
          <a:p>
            <a:pPr fontAlgn="base"/>
            <a:r>
              <a:rPr lang="en-US" sz="2800" dirty="0" smtClean="0">
                <a:latin typeface="+mn-lt"/>
              </a:rPr>
              <a:t>Most journalists claims that yellows journalism has now been replaced with informed, intelligent and unbiased reporting. </a:t>
            </a: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6-Yellow journalism in Pakistan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/>
              <a:t>SOME sections of the media in Pakistan operate in an ethics-free zone, crossing the line between fact and fiction with few compunctions, no matter how serious the possible consequences. </a:t>
            </a:r>
            <a:endParaRPr lang="en-US" sz="2800" dirty="0" smtClean="0"/>
          </a:p>
          <a:p>
            <a:r>
              <a:rPr lang="en-US" sz="2800" dirty="0" smtClean="0"/>
              <a:t>Indeed</a:t>
            </a:r>
            <a:r>
              <a:rPr lang="en-US" sz="2800" dirty="0"/>
              <a:t>, they seem to have taken on some of the worst aspects of an often sensationalist social media.</a:t>
            </a:r>
          </a:p>
          <a:p>
            <a:r>
              <a:rPr lang="en-US" sz="2800" dirty="0"/>
              <a:t>A recent example is the </a:t>
            </a:r>
            <a:r>
              <a:rPr lang="en-US" sz="2800" dirty="0" err="1"/>
              <a:t>Zainab</a:t>
            </a:r>
            <a:r>
              <a:rPr lang="en-US" sz="2800" dirty="0"/>
              <a:t> rape-murder case where some elements have propounded theories with such certitude that these could easily be misconstrued as fact</a:t>
            </a:r>
            <a:r>
              <a:rPr lang="en-US" sz="2800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3286148" cy="1131910"/>
          </a:xfrm>
        </p:spPr>
        <p:txBody>
          <a:bodyPr/>
          <a:lstStyle/>
          <a:p>
            <a:pPr marL="742950" indent="-742950">
              <a:buFont typeface="Wingdings" pitchFamily="2" charset="2"/>
              <a:buChar char="Ø"/>
            </a:pPr>
            <a:r>
              <a:rPr lang="en-US" dirty="0" smtClean="0"/>
              <a:t>Content: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dirty="0" smtClean="0">
                <a:latin typeface="+mn-lt"/>
              </a:rPr>
              <a:t>1-What is Yellow journalism?</a:t>
            </a:r>
          </a:p>
          <a:p>
            <a:pPr>
              <a:buNone/>
            </a:pPr>
            <a:r>
              <a:rPr lang="en-US" sz="2800" dirty="0" smtClean="0"/>
              <a:t>2-Sensationalism</a:t>
            </a:r>
          </a:p>
          <a:p>
            <a:pPr>
              <a:buNone/>
            </a:pPr>
            <a:r>
              <a:rPr lang="en-US" sz="2800" dirty="0" smtClean="0"/>
              <a:t>3-Purpose of Yellow journalism</a:t>
            </a:r>
          </a:p>
          <a:p>
            <a:pPr>
              <a:buNone/>
            </a:pPr>
            <a:r>
              <a:rPr lang="en-US" sz="2800" dirty="0" smtClean="0">
                <a:latin typeface="+mn-lt"/>
              </a:rPr>
              <a:t>4-History of yellow journalism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 “The New York World”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+mn-lt"/>
              </a:rPr>
              <a:t>“ The New York Journal”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+mn-lt"/>
              </a:rPr>
              <a:t>The First Famous cartoon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+mn-lt"/>
              </a:rPr>
              <a:t>Nellie Bly, Stunt journalist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+mn-lt"/>
              </a:rPr>
              <a:t>The Spanish-American War</a:t>
            </a:r>
          </a:p>
          <a:p>
            <a:pPr>
              <a:buNone/>
            </a:pPr>
            <a:r>
              <a:rPr lang="en-US" sz="2800" dirty="0" smtClean="0"/>
              <a:t>5-Impact of Yellow journalism</a:t>
            </a:r>
          </a:p>
          <a:p>
            <a:pPr>
              <a:buNone/>
            </a:pPr>
            <a:r>
              <a:rPr lang="en-US" sz="2800" dirty="0" smtClean="0"/>
              <a:t>6-Yellow journalism in Pakistan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>
              <a:latin typeface="+mn-lt"/>
            </a:endParaRPr>
          </a:p>
          <a:p>
            <a:pPr>
              <a:buNone/>
            </a:pPr>
            <a:endParaRPr lang="en-US" sz="2400" dirty="0"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/>
            <a:r>
              <a:rPr lang="en-US" sz="3600" b="1" dirty="0" smtClean="0"/>
              <a:t>1-What is Yellow journalism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+mn-lt"/>
              </a:rPr>
              <a:t>Definition:</a:t>
            </a:r>
          </a:p>
          <a:p>
            <a:pPr>
              <a:buNone/>
            </a:pPr>
            <a:endParaRPr lang="en-US" sz="2800" b="1" dirty="0" smtClean="0">
              <a:latin typeface="+mn-lt"/>
            </a:endParaRPr>
          </a:p>
          <a:p>
            <a:pPr>
              <a:buNone/>
            </a:pPr>
            <a:r>
              <a:rPr lang="en-US" sz="2800" dirty="0" smtClean="0">
                <a:latin typeface="+mn-lt"/>
              </a:rPr>
              <a:t>“Yellow journalism is an exaggerated, exploitative, sensational style of newspaper reporting.</a:t>
            </a:r>
            <a:endParaRPr lang="en-US" sz="2800" dirty="0"/>
          </a:p>
          <a:p>
            <a:pPr>
              <a:buNone/>
            </a:pPr>
            <a:endParaRPr lang="en-US" sz="28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It presents badly- searched news and eye catching headlined in order to sell as more information/newspapers as possible.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+mn-lt"/>
              </a:rPr>
              <a:t>I</a:t>
            </a:r>
            <a:r>
              <a:rPr lang="en-US" sz="2800" dirty="0" smtClean="0">
                <a:latin typeface="+mn-lt"/>
              </a:rPr>
              <a:t>t emerged at the end of nineteenth century when rival newspaper publishes competed for sales in the coverage of events leading to and during Spanish-Americans War in 1898.</a:t>
            </a:r>
          </a:p>
          <a:p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86634" cy="1143000"/>
          </a:xfrm>
        </p:spPr>
        <p:txBody>
          <a:bodyPr/>
          <a:lstStyle/>
          <a:p>
            <a:r>
              <a:rPr lang="en-US" sz="3600" b="1" dirty="0" smtClean="0"/>
              <a:t>2-Sensationalism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+mn-lt"/>
              </a:rPr>
              <a:t>Between 1895 and 1905 newspapers would do </a:t>
            </a:r>
            <a:r>
              <a:rPr lang="en-US" sz="2800" b="1" i="1" dirty="0" smtClean="0">
                <a:latin typeface="+mn-lt"/>
              </a:rPr>
              <a:t>ANYTHING </a:t>
            </a:r>
            <a:r>
              <a:rPr lang="en-US" sz="2800" dirty="0" smtClean="0">
                <a:latin typeface="+mn-lt"/>
              </a:rPr>
              <a:t>to sell papers.</a:t>
            </a:r>
          </a:p>
          <a:p>
            <a:pPr>
              <a:buNone/>
            </a:pPr>
            <a:endParaRPr lang="en-US" sz="28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Newspapers used readers emotions to get them to read stories. This is called </a:t>
            </a:r>
            <a:r>
              <a:rPr lang="en-US" sz="2800" b="1" dirty="0" smtClean="0">
                <a:latin typeface="+mn-lt"/>
              </a:rPr>
              <a:t>sensationalism</a:t>
            </a:r>
            <a:r>
              <a:rPr lang="en-US" sz="2800" dirty="0" smtClean="0">
                <a:latin typeface="+mn-lt"/>
              </a:rPr>
              <a:t>.</a:t>
            </a: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258072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Sensational News stories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+mn-lt"/>
              </a:rPr>
              <a:t>Are slanted to appear one way. They don not tell both sides, or all sides, of a story.</a:t>
            </a:r>
          </a:p>
          <a:p>
            <a:pPr>
              <a:buNone/>
            </a:pPr>
            <a:endParaRPr lang="en-US" sz="28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Focus on rich and famous people, crime and excess.</a:t>
            </a:r>
          </a:p>
          <a:p>
            <a:pPr>
              <a:buNone/>
            </a:pPr>
            <a:endParaRPr lang="en-US" sz="28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Don’t tell hard news, but focus on sensational angles of the story that are not really important.</a:t>
            </a:r>
          </a:p>
          <a:p>
            <a:pPr>
              <a:buNone/>
            </a:pPr>
            <a:endParaRPr lang="en-US" sz="28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Use quotes from unnamed people as facts.</a:t>
            </a: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3-Purpose of Yellow journalism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/>
          <a:lstStyle/>
          <a:p>
            <a:r>
              <a:rPr lang="en-US" sz="2800" b="1" dirty="0" smtClean="0">
                <a:latin typeface="+mn-lt"/>
              </a:rPr>
              <a:t>“Scare”</a:t>
            </a:r>
            <a:r>
              <a:rPr lang="en-US" sz="2800" dirty="0" smtClean="0">
                <a:latin typeface="+mn-lt"/>
              </a:rPr>
              <a:t> headlines with excessively large type, in </a:t>
            </a: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red</a:t>
            </a:r>
            <a:r>
              <a:rPr lang="en-US" sz="2800" dirty="0" smtClean="0">
                <a:latin typeface="+mn-lt"/>
              </a:rPr>
              <a:t> and black ink.</a:t>
            </a:r>
          </a:p>
          <a:p>
            <a:r>
              <a:rPr lang="en-US" sz="2800" dirty="0" smtClean="0">
                <a:latin typeface="+mn-lt"/>
              </a:rPr>
              <a:t>News not characterized by in-depth research just focus on entertaining people.</a:t>
            </a:r>
          </a:p>
          <a:p>
            <a:r>
              <a:rPr lang="en-US" sz="2800" dirty="0" smtClean="0">
                <a:latin typeface="+mn-lt"/>
              </a:rPr>
              <a:t>Purpose is to increase sales and to change mood of people.</a:t>
            </a:r>
          </a:p>
          <a:p>
            <a:r>
              <a:rPr lang="en-US" sz="2800" dirty="0" smtClean="0">
                <a:latin typeface="+mn-lt"/>
              </a:rPr>
              <a:t>Published in Tabloid form </a:t>
            </a:r>
          </a:p>
          <a:p>
            <a:r>
              <a:rPr lang="en-US" sz="2800" dirty="0" smtClean="0">
                <a:latin typeface="+mn-lt"/>
              </a:rPr>
              <a:t>Sunday color comics</a:t>
            </a: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5383219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>
                <a:latin typeface="+mn-lt"/>
              </a:rPr>
              <a:t>Continue..</a:t>
            </a:r>
          </a:p>
          <a:p>
            <a:pPr>
              <a:buNone/>
            </a:pPr>
            <a:endParaRPr lang="en-US" sz="2800" b="1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Covers soft News </a:t>
            </a:r>
          </a:p>
          <a:p>
            <a:r>
              <a:rPr lang="en-US" sz="2800" dirty="0" smtClean="0">
                <a:latin typeface="+mn-lt"/>
              </a:rPr>
              <a:t>It does not have much credibility</a:t>
            </a:r>
          </a:p>
          <a:p>
            <a:r>
              <a:rPr lang="en-US" sz="2800" dirty="0" smtClean="0">
                <a:latin typeface="+mn-lt"/>
              </a:rPr>
              <a:t>Made up stories, fake interviews, misleading headlines.</a:t>
            </a:r>
          </a:p>
          <a:p>
            <a:r>
              <a:rPr lang="en-US" sz="2800" dirty="0" smtClean="0">
                <a:latin typeface="+mn-lt"/>
              </a:rPr>
              <a:t>Campaigns for those who suffered abuse.</a:t>
            </a:r>
          </a:p>
          <a:p>
            <a:r>
              <a:rPr lang="en-US" sz="2800" dirty="0" smtClean="0">
                <a:latin typeface="+mn-lt"/>
              </a:rPr>
              <a:t>Most important character of Yellow Journalism is: </a:t>
            </a:r>
          </a:p>
          <a:p>
            <a:pPr>
              <a:buNone/>
            </a:pPr>
            <a:r>
              <a:rPr lang="en-US" sz="2800" dirty="0" smtClean="0">
                <a:latin typeface="+mn-lt"/>
              </a:rPr>
              <a:t> “The endless drive for circulation.”</a:t>
            </a: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1035</Words>
  <Application>Microsoft Office PowerPoint</Application>
  <PresentationFormat>On-screen Show (4:3)</PresentationFormat>
  <Paragraphs>114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YELLOW JOURNALISM</vt:lpstr>
      <vt:lpstr>Slide 2</vt:lpstr>
      <vt:lpstr>Content:</vt:lpstr>
      <vt:lpstr>1-What is Yellow journalism</vt:lpstr>
      <vt:lpstr>Slide 5</vt:lpstr>
      <vt:lpstr>2-Sensationalism </vt:lpstr>
      <vt:lpstr>Sensational News stories</vt:lpstr>
      <vt:lpstr>3-Purpose of Yellow journalism</vt:lpstr>
      <vt:lpstr>Slide 9</vt:lpstr>
      <vt:lpstr>4-History of Yellow Journalism</vt:lpstr>
      <vt:lpstr>Slide 11</vt:lpstr>
      <vt:lpstr> The New York Journal</vt:lpstr>
      <vt:lpstr> Competition between Hearst and Pulitzer </vt:lpstr>
      <vt:lpstr>Slide 14</vt:lpstr>
      <vt:lpstr> The First Famous cartoon</vt:lpstr>
      <vt:lpstr>Slide 16</vt:lpstr>
      <vt:lpstr> Nellie Bly, Stunt journalist</vt:lpstr>
      <vt:lpstr>Slide 18</vt:lpstr>
      <vt:lpstr> The Spanish-American War</vt:lpstr>
      <vt:lpstr>Slide 20</vt:lpstr>
      <vt:lpstr>5-Impact of Yellow Journalism</vt:lpstr>
      <vt:lpstr>Slide 22</vt:lpstr>
      <vt:lpstr>Slide 23</vt:lpstr>
      <vt:lpstr>6-Yellow journalism in Pakistan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YELLOW JOURNALISM</dc:title>
  <dc:creator>ismail - [2010]</dc:creator>
  <cp:lastModifiedBy>ismail - [2010]</cp:lastModifiedBy>
  <cp:revision>35</cp:revision>
  <dcterms:created xsi:type="dcterms:W3CDTF">2020-05-06T16:39:48Z</dcterms:created>
  <dcterms:modified xsi:type="dcterms:W3CDTF">2020-05-06T20:15:54Z</dcterms:modified>
</cp:coreProperties>
</file>