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59" r:id="rId5"/>
    <p:sldId id="263" r:id="rId6"/>
    <p:sldId id="261"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0" d="100"/>
          <a:sy n="60" d="100"/>
        </p:scale>
        <p:origin x="-594" y="-3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E28A821-BB16-4858-8C15-7E0A85614BAC}" type="datetimeFigureOut">
              <a:rPr lang="en-GB" smtClean="0"/>
              <a:pPr/>
              <a:t>12/11/2020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A9CE33-3827-4F64-BF17-A1305A444A39}" type="slidenum">
              <a:rPr lang="en-GB" smtClean="0"/>
              <a:pPr/>
              <a:t>‹#›</a:t>
            </a:fld>
            <a:endParaRPr lang="en-GB"/>
          </a:p>
        </p:txBody>
      </p:sp>
    </p:spTree>
    <p:extLst>
      <p:ext uri="{BB962C8B-B14F-4D97-AF65-F5344CB8AC3E}">
        <p14:creationId xmlns:p14="http://schemas.microsoft.com/office/powerpoint/2010/main" val="443996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28A821-BB16-4858-8C15-7E0A85614BAC}" type="datetimeFigureOut">
              <a:rPr lang="en-GB" smtClean="0"/>
              <a:pPr/>
              <a:t>12/11/2020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A9CE33-3827-4F64-BF17-A1305A444A39}" type="slidenum">
              <a:rPr lang="en-GB" smtClean="0"/>
              <a:pPr/>
              <a:t>‹#›</a:t>
            </a:fld>
            <a:endParaRPr lang="en-GB"/>
          </a:p>
        </p:txBody>
      </p:sp>
    </p:spTree>
    <p:extLst>
      <p:ext uri="{BB962C8B-B14F-4D97-AF65-F5344CB8AC3E}">
        <p14:creationId xmlns:p14="http://schemas.microsoft.com/office/powerpoint/2010/main" val="4131468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28A821-BB16-4858-8C15-7E0A85614BAC}" type="datetimeFigureOut">
              <a:rPr lang="en-GB" smtClean="0"/>
              <a:pPr/>
              <a:t>12/11/2020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A9CE33-3827-4F64-BF17-A1305A444A39}" type="slidenum">
              <a:rPr lang="en-GB" smtClean="0"/>
              <a:pPr/>
              <a:t>‹#›</a:t>
            </a:fld>
            <a:endParaRPr lang="en-GB"/>
          </a:p>
        </p:txBody>
      </p:sp>
    </p:spTree>
    <p:extLst>
      <p:ext uri="{BB962C8B-B14F-4D97-AF65-F5344CB8AC3E}">
        <p14:creationId xmlns:p14="http://schemas.microsoft.com/office/powerpoint/2010/main" val="3825123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28A821-BB16-4858-8C15-7E0A85614BAC}" type="datetimeFigureOut">
              <a:rPr lang="en-GB" smtClean="0"/>
              <a:pPr/>
              <a:t>12/11/2020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A9CE33-3827-4F64-BF17-A1305A444A39}" type="slidenum">
              <a:rPr lang="en-GB" smtClean="0"/>
              <a:pPr/>
              <a:t>‹#›</a:t>
            </a:fld>
            <a:endParaRPr lang="en-GB"/>
          </a:p>
        </p:txBody>
      </p:sp>
    </p:spTree>
    <p:extLst>
      <p:ext uri="{BB962C8B-B14F-4D97-AF65-F5344CB8AC3E}">
        <p14:creationId xmlns:p14="http://schemas.microsoft.com/office/powerpoint/2010/main" val="1721059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E28A821-BB16-4858-8C15-7E0A85614BAC}" type="datetimeFigureOut">
              <a:rPr lang="en-GB" smtClean="0"/>
              <a:pPr/>
              <a:t>12/11/2020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A9CE33-3827-4F64-BF17-A1305A444A39}" type="slidenum">
              <a:rPr lang="en-GB" smtClean="0"/>
              <a:pPr/>
              <a:t>‹#›</a:t>
            </a:fld>
            <a:endParaRPr lang="en-GB"/>
          </a:p>
        </p:txBody>
      </p:sp>
    </p:spTree>
    <p:extLst>
      <p:ext uri="{BB962C8B-B14F-4D97-AF65-F5344CB8AC3E}">
        <p14:creationId xmlns:p14="http://schemas.microsoft.com/office/powerpoint/2010/main" val="4030715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E28A821-BB16-4858-8C15-7E0A85614BAC}" type="datetimeFigureOut">
              <a:rPr lang="en-GB" smtClean="0"/>
              <a:pPr/>
              <a:t>12/11/2020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A9CE33-3827-4F64-BF17-A1305A444A39}" type="slidenum">
              <a:rPr lang="en-GB" smtClean="0"/>
              <a:pPr/>
              <a:t>‹#›</a:t>
            </a:fld>
            <a:endParaRPr lang="en-GB"/>
          </a:p>
        </p:txBody>
      </p:sp>
    </p:spTree>
    <p:extLst>
      <p:ext uri="{BB962C8B-B14F-4D97-AF65-F5344CB8AC3E}">
        <p14:creationId xmlns:p14="http://schemas.microsoft.com/office/powerpoint/2010/main" val="3757777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E28A821-BB16-4858-8C15-7E0A85614BAC}" type="datetimeFigureOut">
              <a:rPr lang="en-GB" smtClean="0"/>
              <a:pPr/>
              <a:t>12/11/2020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A9CE33-3827-4F64-BF17-A1305A444A39}" type="slidenum">
              <a:rPr lang="en-GB" smtClean="0"/>
              <a:pPr/>
              <a:t>‹#›</a:t>
            </a:fld>
            <a:endParaRPr lang="en-GB"/>
          </a:p>
        </p:txBody>
      </p:sp>
    </p:spTree>
    <p:extLst>
      <p:ext uri="{BB962C8B-B14F-4D97-AF65-F5344CB8AC3E}">
        <p14:creationId xmlns:p14="http://schemas.microsoft.com/office/powerpoint/2010/main" val="3679445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E28A821-BB16-4858-8C15-7E0A85614BAC}" type="datetimeFigureOut">
              <a:rPr lang="en-GB" smtClean="0"/>
              <a:pPr/>
              <a:t>12/11/2020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A9CE33-3827-4F64-BF17-A1305A444A39}" type="slidenum">
              <a:rPr lang="en-GB" smtClean="0"/>
              <a:pPr/>
              <a:t>‹#›</a:t>
            </a:fld>
            <a:endParaRPr lang="en-GB"/>
          </a:p>
        </p:txBody>
      </p:sp>
    </p:spTree>
    <p:extLst>
      <p:ext uri="{BB962C8B-B14F-4D97-AF65-F5344CB8AC3E}">
        <p14:creationId xmlns:p14="http://schemas.microsoft.com/office/powerpoint/2010/main" val="1091979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28A821-BB16-4858-8C15-7E0A85614BAC}" type="datetimeFigureOut">
              <a:rPr lang="en-GB" smtClean="0"/>
              <a:pPr/>
              <a:t>12/11/2020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A9CE33-3827-4F64-BF17-A1305A444A39}" type="slidenum">
              <a:rPr lang="en-GB" smtClean="0"/>
              <a:pPr/>
              <a:t>‹#›</a:t>
            </a:fld>
            <a:endParaRPr lang="en-GB"/>
          </a:p>
        </p:txBody>
      </p:sp>
    </p:spTree>
    <p:extLst>
      <p:ext uri="{BB962C8B-B14F-4D97-AF65-F5344CB8AC3E}">
        <p14:creationId xmlns:p14="http://schemas.microsoft.com/office/powerpoint/2010/main" val="2913347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E28A821-BB16-4858-8C15-7E0A85614BAC}" type="datetimeFigureOut">
              <a:rPr lang="en-GB" smtClean="0"/>
              <a:pPr/>
              <a:t>12/11/2020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A9CE33-3827-4F64-BF17-A1305A444A39}" type="slidenum">
              <a:rPr lang="en-GB" smtClean="0"/>
              <a:pPr/>
              <a:t>‹#›</a:t>
            </a:fld>
            <a:endParaRPr lang="en-GB"/>
          </a:p>
        </p:txBody>
      </p:sp>
    </p:spTree>
    <p:extLst>
      <p:ext uri="{BB962C8B-B14F-4D97-AF65-F5344CB8AC3E}">
        <p14:creationId xmlns:p14="http://schemas.microsoft.com/office/powerpoint/2010/main" val="65327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E28A821-BB16-4858-8C15-7E0A85614BAC}" type="datetimeFigureOut">
              <a:rPr lang="en-GB" smtClean="0"/>
              <a:pPr/>
              <a:t>12/11/2020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A9CE33-3827-4F64-BF17-A1305A444A39}" type="slidenum">
              <a:rPr lang="en-GB" smtClean="0"/>
              <a:pPr/>
              <a:t>‹#›</a:t>
            </a:fld>
            <a:endParaRPr lang="en-GB"/>
          </a:p>
        </p:txBody>
      </p:sp>
    </p:spTree>
    <p:extLst>
      <p:ext uri="{BB962C8B-B14F-4D97-AF65-F5344CB8AC3E}">
        <p14:creationId xmlns:p14="http://schemas.microsoft.com/office/powerpoint/2010/main" val="2582103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28A821-BB16-4858-8C15-7E0A85614BAC}" type="datetimeFigureOut">
              <a:rPr lang="en-GB" smtClean="0"/>
              <a:pPr/>
              <a:t>12/11/2020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A9CE33-3827-4F64-BF17-A1305A444A39}" type="slidenum">
              <a:rPr lang="en-GB" smtClean="0"/>
              <a:pPr/>
              <a:t>‹#›</a:t>
            </a:fld>
            <a:endParaRPr lang="en-GB"/>
          </a:p>
        </p:txBody>
      </p:sp>
    </p:spTree>
    <p:extLst>
      <p:ext uri="{BB962C8B-B14F-4D97-AF65-F5344CB8AC3E}">
        <p14:creationId xmlns:p14="http://schemas.microsoft.com/office/powerpoint/2010/main" val="2223433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b="1" i="1" dirty="0">
                <a:latin typeface="Arial" panose="020B0604020202020204" pitchFamily="34" charset="0"/>
                <a:ea typeface="Times New Roman" panose="02020603050405020304" pitchFamily="18" charset="0"/>
              </a:rPr>
              <a:t>Marketing Basics</a:t>
            </a:r>
            <a:endParaRPr lang="en-GB" dirty="0"/>
          </a:p>
        </p:txBody>
      </p:sp>
    </p:spTree>
    <p:extLst>
      <p:ext uri="{BB962C8B-B14F-4D97-AF65-F5344CB8AC3E}">
        <p14:creationId xmlns:p14="http://schemas.microsoft.com/office/powerpoint/2010/main" val="91567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4320"/>
            <a:ext cx="10515600" cy="5902643"/>
          </a:xfrm>
        </p:spPr>
        <p:txBody>
          <a:bodyPr>
            <a:normAutofit fontScale="92500" lnSpcReduction="10000"/>
          </a:bodyPr>
          <a:lstStyle/>
          <a:p>
            <a:pPr marL="0" lvl="0" indent="457200" algn="justLow" eaLnBrk="0" fontAlgn="base" hangingPunct="0">
              <a:lnSpc>
                <a:spcPct val="100000"/>
              </a:lnSpc>
              <a:spcBef>
                <a:spcPct val="0"/>
              </a:spcBef>
              <a:spcAft>
                <a:spcPct val="0"/>
              </a:spcAft>
              <a:buNone/>
              <a:tabLst>
                <a:tab pos="685800" algn="l"/>
              </a:tabLst>
            </a:pPr>
            <a:r>
              <a:rPr lang="en-US" altLang="en-US" b="1" i="1" dirty="0">
                <a:latin typeface="Arial" panose="020B0604020202020204" pitchFamily="34" charset="0"/>
                <a:ea typeface="Times New Roman" panose="02020603050405020304" pitchFamily="18" charset="0"/>
              </a:rPr>
              <a:t>2. Marketing Basics</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marL="0" lvl="0" indent="457200" algn="justLow" eaLnBrk="0" fontAlgn="base" hangingPunct="0">
              <a:lnSpc>
                <a:spcPct val="100000"/>
              </a:lnSpc>
              <a:spcBef>
                <a:spcPct val="0"/>
              </a:spcBef>
              <a:spcAft>
                <a:spcPct val="0"/>
              </a:spcAft>
              <a:buNone/>
              <a:tabLst>
                <a:tab pos="685800" algn="l"/>
              </a:tabLst>
            </a:pPr>
            <a:r>
              <a:rPr lang="en-US" altLang="en-US" dirty="0">
                <a:latin typeface="Arial" panose="020B0604020202020204" pitchFamily="34" charset="0"/>
                <a:ea typeface="Times New Roman" panose="02020603050405020304" pitchFamily="18" charset="0"/>
              </a:rPr>
              <a:t>Before getting into the core area of </a:t>
            </a:r>
            <a:r>
              <a:rPr lang="en-US" altLang="en-US" dirty="0" smtClean="0">
                <a:latin typeface="Arial" panose="020B0604020202020204" pitchFamily="34" charset="0"/>
                <a:ea typeface="Times New Roman" panose="02020603050405020304" pitchFamily="18" charset="0"/>
              </a:rPr>
              <a:t>marketing, </a:t>
            </a:r>
            <a:r>
              <a:rPr lang="en-US" altLang="en-US" dirty="0">
                <a:latin typeface="Arial" panose="020B0604020202020204" pitchFamily="34" charset="0"/>
                <a:ea typeface="Times New Roman" panose="02020603050405020304" pitchFamily="18" charset="0"/>
              </a:rPr>
              <a:t>it seems important to have an understanding / revision of marketing basics in brief.</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marL="0" lvl="0" indent="457200" algn="justLow" eaLnBrk="0" fontAlgn="base" hangingPunct="0">
              <a:lnSpc>
                <a:spcPct val="100000"/>
              </a:lnSpc>
              <a:spcBef>
                <a:spcPct val="0"/>
              </a:spcBef>
              <a:spcAft>
                <a:spcPct val="0"/>
              </a:spcAft>
              <a:buNone/>
              <a:tabLst>
                <a:tab pos="685800" algn="l"/>
              </a:tabLst>
            </a:pPr>
            <a:r>
              <a:rPr lang="en-US" altLang="en-US" i="1" dirty="0">
                <a:latin typeface="Arial" panose="020B0604020202020204" pitchFamily="34" charset="0"/>
                <a:ea typeface="Times New Roman" panose="02020603050405020304" pitchFamily="18" charset="0"/>
              </a:rPr>
              <a:t>2.1 Marketing Defined</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marL="0" lvl="0" indent="457200" algn="justLow" eaLnBrk="0" fontAlgn="base" hangingPunct="0">
              <a:lnSpc>
                <a:spcPct val="100000"/>
              </a:lnSpc>
              <a:spcBef>
                <a:spcPct val="0"/>
              </a:spcBef>
              <a:spcAft>
                <a:spcPct val="0"/>
              </a:spcAft>
              <a:buNone/>
              <a:tabLst>
                <a:tab pos="685800" algn="l"/>
              </a:tabLst>
            </a:pPr>
            <a:r>
              <a:rPr lang="en-US" altLang="en-US" dirty="0">
                <a:latin typeface="Arial" panose="020B0604020202020204" pitchFamily="34" charset="0"/>
                <a:ea typeface="Times New Roman" panose="02020603050405020304" pitchFamily="18" charset="0"/>
              </a:rPr>
              <a:t>Marketing has been defined differently by different experts. Kotler, a very renowned intellectual of the field of marketing defines the term marketing as, “Marketing deals with identifying and meeting human and social needs. One of the shortest definitions of marketing is ‘meeting needs profitably.’ ” Kotler has also quoted the definition of American Marketing Association, i.e., “marketing is an organizational function and a set of processes for creating, communicating, and delivering value to customers and for managing customer relationships in the ways that benefit the organization and stake holders.”</a:t>
            </a:r>
            <a:r>
              <a:rPr lang="en-US" altLang="en-US" baseline="30000" dirty="0">
                <a:latin typeface="Arial" panose="020B0604020202020204" pitchFamily="34" charset="0"/>
                <a:ea typeface="Times New Roman" panose="02020603050405020304" pitchFamily="18" charset="0"/>
              </a:rPr>
              <a:t> </a:t>
            </a:r>
            <a:r>
              <a:rPr lang="en-US" altLang="en-US" dirty="0" smtClean="0">
                <a:latin typeface="Arial" panose="020B0604020202020204" pitchFamily="34" charset="0"/>
                <a:ea typeface="Times New Roman" panose="02020603050405020304" pitchFamily="18" charset="0"/>
              </a:rPr>
              <a:t> </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marL="0" lvl="0" indent="457200" algn="justLow" eaLnBrk="0" fontAlgn="base" hangingPunct="0">
              <a:lnSpc>
                <a:spcPct val="100000"/>
              </a:lnSpc>
              <a:spcBef>
                <a:spcPct val="0"/>
              </a:spcBef>
              <a:spcAft>
                <a:spcPct val="0"/>
              </a:spcAft>
              <a:buNone/>
              <a:tabLst>
                <a:tab pos="685800" algn="l"/>
              </a:tabLst>
            </a:pPr>
            <a:r>
              <a:rPr lang="en-US" altLang="en-US" dirty="0">
                <a:latin typeface="Arial" panose="020B0604020202020204" pitchFamily="34" charset="0"/>
                <a:ea typeface="Times New Roman" panose="02020603050405020304" pitchFamily="18" charset="0"/>
              </a:rPr>
              <a:t>This definition shows that:</a:t>
            </a:r>
            <a:endParaRPr kumimoji="0" lang="en-GB" altLang="en-US" sz="2400" b="0" i="0" u="none" strike="noStrike" cap="none" normalizeH="0" baseline="0" dirty="0">
              <a:ln>
                <a:noFill/>
              </a:ln>
              <a:solidFill>
                <a:schemeClr val="tx1"/>
              </a:solidFill>
              <a:effectLst/>
              <a:latin typeface="Arial" panose="020B0604020202020204" pitchFamily="34" charset="0"/>
            </a:endParaRPr>
          </a:p>
          <a:p>
            <a:endParaRPr lang="en-GB" dirty="0"/>
          </a:p>
        </p:txBody>
      </p:sp>
    </p:spTree>
    <p:extLst>
      <p:ext uri="{BB962C8B-B14F-4D97-AF65-F5344CB8AC3E}">
        <p14:creationId xmlns:p14="http://schemas.microsoft.com/office/powerpoint/2010/main" val="841456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1266"/>
            <a:ext cx="10515600" cy="6612835"/>
          </a:xfrm>
        </p:spPr>
        <p:txBody>
          <a:bodyPr>
            <a:normAutofit/>
          </a:bodyPr>
          <a:lstStyle/>
          <a:p>
            <a:pPr marL="0" lvl="0" indent="457200" algn="justLow" eaLnBrk="0" fontAlgn="base" hangingPunct="0">
              <a:lnSpc>
                <a:spcPct val="100000"/>
              </a:lnSpc>
              <a:spcBef>
                <a:spcPct val="0"/>
              </a:spcBef>
              <a:spcAft>
                <a:spcPct val="0"/>
              </a:spcAft>
              <a:buFontTx/>
              <a:buChar char="•"/>
              <a:tabLst>
                <a:tab pos="685800" algn="l"/>
              </a:tabLst>
            </a:pPr>
            <a:r>
              <a:rPr lang="en-US" altLang="en-US" sz="1800" dirty="0">
                <a:latin typeface="Arial" panose="020B0604020202020204" pitchFamily="34" charset="0"/>
                <a:ea typeface="Times New Roman" panose="02020603050405020304" pitchFamily="18" charset="0"/>
              </a:rPr>
              <a:t>Marketing is fulfilling the human and social needs profitably. The term “</a:t>
            </a:r>
            <a:r>
              <a:rPr lang="en-US" altLang="en-US" sz="1800" i="1" dirty="0">
                <a:latin typeface="Arial" panose="020B0604020202020204" pitchFamily="34" charset="0"/>
                <a:ea typeface="Times New Roman" panose="02020603050405020304" pitchFamily="18" charset="0"/>
              </a:rPr>
              <a:t>Profitably” </a:t>
            </a:r>
            <a:r>
              <a:rPr lang="en-US" altLang="en-US" sz="1800" dirty="0">
                <a:latin typeface="Arial" panose="020B0604020202020204" pitchFamily="34" charset="0"/>
                <a:ea typeface="Times New Roman" panose="02020603050405020304" pitchFamily="18" charset="0"/>
              </a:rPr>
              <a:t>means that the value delivered to the customer is greater than the cost that the customer has paid to fulfill his / her particular need, at the customer’s end. On the other end, it means that the organization / company / seller has received the price of the product that is greater than the cost that the organization has spent on the product.</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lvl="0" indent="457200" algn="justLow" eaLnBrk="0" fontAlgn="base" hangingPunct="0">
              <a:lnSpc>
                <a:spcPct val="100000"/>
              </a:lnSpc>
              <a:spcBef>
                <a:spcPct val="0"/>
              </a:spcBef>
              <a:spcAft>
                <a:spcPct val="0"/>
              </a:spcAft>
              <a:buFontTx/>
              <a:buChar char="•"/>
              <a:tabLst>
                <a:tab pos="685800" algn="l"/>
              </a:tabLst>
            </a:pPr>
            <a:r>
              <a:rPr lang="en-US" altLang="en-US" sz="1800" dirty="0">
                <a:latin typeface="Arial" panose="020B0604020202020204" pitchFamily="34" charset="0"/>
                <a:ea typeface="Times New Roman" panose="02020603050405020304" pitchFamily="18" charset="0"/>
              </a:rPr>
              <a:t>Marketing starts with the identification of human and social needs.</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lvl="0" indent="457200" algn="justLow" eaLnBrk="0" fontAlgn="base" hangingPunct="0">
              <a:lnSpc>
                <a:spcPct val="100000"/>
              </a:lnSpc>
              <a:spcBef>
                <a:spcPct val="0"/>
              </a:spcBef>
              <a:spcAft>
                <a:spcPct val="0"/>
              </a:spcAft>
              <a:buFontTx/>
              <a:buChar char="•"/>
              <a:tabLst>
                <a:tab pos="685800" algn="l"/>
              </a:tabLst>
            </a:pPr>
            <a:r>
              <a:rPr lang="en-US" altLang="en-US" sz="1800" dirty="0">
                <a:latin typeface="Arial" panose="020B0604020202020204" pitchFamily="34" charset="0"/>
                <a:ea typeface="Times New Roman" panose="02020603050405020304" pitchFamily="18" charset="0"/>
              </a:rPr>
              <a:t>Meeting human needs is the ultimate goal of marketing process.</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lvl="0" indent="457200" algn="justLow" eaLnBrk="0" fontAlgn="base" hangingPunct="0">
              <a:lnSpc>
                <a:spcPct val="100000"/>
              </a:lnSpc>
              <a:spcBef>
                <a:spcPct val="0"/>
              </a:spcBef>
              <a:spcAft>
                <a:spcPct val="0"/>
              </a:spcAft>
              <a:buFontTx/>
              <a:buChar char="•"/>
              <a:tabLst>
                <a:tab pos="685800" algn="l"/>
              </a:tabLst>
            </a:pPr>
            <a:r>
              <a:rPr lang="en-US" altLang="en-US" sz="1800" dirty="0">
                <a:latin typeface="Arial" panose="020B0604020202020204" pitchFamily="34" charset="0"/>
                <a:ea typeface="Times New Roman" panose="02020603050405020304" pitchFamily="18" charset="0"/>
              </a:rPr>
              <a:t>Human and social needs are fulfilled through creating, communicating and delivering value to the customers through which the customers feel that their need has been satisfied.</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lvl="0" indent="457200" algn="justLow" eaLnBrk="0" fontAlgn="base" hangingPunct="0">
              <a:lnSpc>
                <a:spcPct val="100000"/>
              </a:lnSpc>
              <a:spcBef>
                <a:spcPct val="0"/>
              </a:spcBef>
              <a:spcAft>
                <a:spcPct val="0"/>
              </a:spcAft>
              <a:buFontTx/>
              <a:buChar char="•"/>
              <a:tabLst>
                <a:tab pos="685800" algn="l"/>
              </a:tabLst>
            </a:pPr>
            <a:r>
              <a:rPr lang="en-US" altLang="en-US" sz="1800" dirty="0">
                <a:latin typeface="Arial" panose="020B0604020202020204" pitchFamily="34" charset="0"/>
                <a:ea typeface="Times New Roman" panose="02020603050405020304" pitchFamily="18" charset="0"/>
              </a:rPr>
              <a:t>Marketing is a process which doesn’t end at one point, but it restarts the next circle.</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lvl="0" indent="457200" algn="justLow" eaLnBrk="0" fontAlgn="base" hangingPunct="0">
              <a:lnSpc>
                <a:spcPct val="100000"/>
              </a:lnSpc>
              <a:spcBef>
                <a:spcPct val="0"/>
              </a:spcBef>
              <a:spcAft>
                <a:spcPct val="0"/>
              </a:spcAft>
              <a:buFontTx/>
              <a:buChar char="•"/>
              <a:tabLst>
                <a:tab pos="685800" algn="l"/>
              </a:tabLst>
            </a:pPr>
            <a:r>
              <a:rPr lang="en-US" altLang="en-US" sz="1800" dirty="0">
                <a:latin typeface="Arial" panose="020B0604020202020204" pitchFamily="34" charset="0"/>
                <a:ea typeface="Times New Roman" panose="02020603050405020304" pitchFamily="18" charset="0"/>
              </a:rPr>
              <a:t>Marketing is a serial activity that is designed, implemented, reviewed, refined and implemented again.</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lvl="0" indent="457200" algn="justLow" eaLnBrk="0" fontAlgn="base" hangingPunct="0">
              <a:lnSpc>
                <a:spcPct val="100000"/>
              </a:lnSpc>
              <a:spcBef>
                <a:spcPct val="0"/>
              </a:spcBef>
              <a:spcAft>
                <a:spcPct val="0"/>
              </a:spcAft>
              <a:buFontTx/>
              <a:buChar char="•"/>
              <a:tabLst>
                <a:tab pos="685800" algn="l"/>
              </a:tabLst>
            </a:pPr>
            <a:r>
              <a:rPr lang="en-US" altLang="en-US" sz="1800" dirty="0">
                <a:latin typeface="Arial" panose="020B0604020202020204" pitchFamily="34" charset="0"/>
                <a:ea typeface="Times New Roman" panose="02020603050405020304" pitchFamily="18" charset="0"/>
              </a:rPr>
              <a:t>Strengthening the relationship and bonds among customers and the producers / organizations / companies / sellers is an integral part of marketing which is based on the protection of the interest and benefits of both.</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lvl="0" indent="457200" algn="justLow" eaLnBrk="0" fontAlgn="base" hangingPunct="0">
              <a:lnSpc>
                <a:spcPct val="100000"/>
              </a:lnSpc>
              <a:spcBef>
                <a:spcPct val="0"/>
              </a:spcBef>
              <a:spcAft>
                <a:spcPct val="0"/>
              </a:spcAft>
              <a:buNone/>
              <a:tabLst>
                <a:tab pos="685800" algn="l"/>
              </a:tabLst>
            </a:pPr>
            <a:r>
              <a:rPr lang="en-US" altLang="en-US" sz="1800" i="1" dirty="0">
                <a:latin typeface="Arial" panose="020B0604020202020204" pitchFamily="34" charset="0"/>
                <a:ea typeface="Times New Roman" panose="02020603050405020304" pitchFamily="18" charset="0"/>
              </a:rPr>
              <a:t>2.2 Some Basic Concepts and Terminology</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lvl="0" indent="457200" algn="justLow" eaLnBrk="0" fontAlgn="base" hangingPunct="0">
              <a:lnSpc>
                <a:spcPct val="100000"/>
              </a:lnSpc>
              <a:spcBef>
                <a:spcPct val="0"/>
              </a:spcBef>
              <a:spcAft>
                <a:spcPct val="0"/>
              </a:spcAft>
              <a:buNone/>
              <a:tabLst>
                <a:tab pos="685800" algn="l"/>
              </a:tabLst>
            </a:pPr>
            <a:r>
              <a:rPr lang="en-US" altLang="en-US" sz="1800" dirty="0">
                <a:latin typeface="Arial" panose="020B0604020202020204" pitchFamily="34" charset="0"/>
                <a:ea typeface="Times New Roman" panose="02020603050405020304" pitchFamily="18" charset="0"/>
              </a:rPr>
              <a:t>When thinking, talking or taking initiatives about marketing or any of its aspects, this is important that the identical basic concepts and terminology should be known and clarified. Following is a short list of terms that should be understood.</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lvl="0" indent="457200" algn="justLow" eaLnBrk="0" fontAlgn="base" hangingPunct="0">
              <a:lnSpc>
                <a:spcPct val="100000"/>
              </a:lnSpc>
              <a:spcBef>
                <a:spcPct val="0"/>
              </a:spcBef>
              <a:spcAft>
                <a:spcPct val="0"/>
              </a:spcAft>
              <a:buNone/>
              <a:tabLst>
                <a:tab pos="685800" algn="l"/>
              </a:tabLst>
            </a:pPr>
            <a:r>
              <a:rPr lang="en-US" altLang="en-US" sz="1800" i="1" dirty="0">
                <a:latin typeface="Arial" panose="020B0604020202020204" pitchFamily="34" charset="0"/>
                <a:ea typeface="Times New Roman" panose="02020603050405020304" pitchFamily="18" charset="0"/>
              </a:rPr>
              <a:t>Need:</a:t>
            </a:r>
            <a:r>
              <a:rPr lang="en-US" altLang="en-US" sz="1800" dirty="0">
                <a:latin typeface="Arial" panose="020B0604020202020204" pitchFamily="34" charset="0"/>
                <a:ea typeface="Times New Roman" panose="02020603050405020304" pitchFamily="18" charset="0"/>
              </a:rPr>
              <a:t> </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lvl="0" indent="457200" algn="justLow" eaLnBrk="0" fontAlgn="base" hangingPunct="0">
              <a:lnSpc>
                <a:spcPct val="100000"/>
              </a:lnSpc>
              <a:spcBef>
                <a:spcPct val="0"/>
              </a:spcBef>
              <a:spcAft>
                <a:spcPct val="0"/>
              </a:spcAft>
              <a:buNone/>
              <a:tabLst>
                <a:tab pos="685800" algn="l"/>
              </a:tabLst>
            </a:pPr>
            <a:r>
              <a:rPr lang="en-US" altLang="en-US" sz="1800" dirty="0">
                <a:latin typeface="Arial" panose="020B0604020202020204" pitchFamily="34" charset="0"/>
                <a:ea typeface="Times New Roman" panose="02020603050405020304" pitchFamily="18" charset="0"/>
              </a:rPr>
              <a:t>According to Merriam Webster Online Dictionary</a:t>
            </a:r>
            <a:r>
              <a:rPr lang="en-US" altLang="en-US" sz="1800" baseline="30000" dirty="0">
                <a:latin typeface="Arial" panose="020B0604020202020204" pitchFamily="34" charset="0"/>
                <a:ea typeface="Times New Roman" panose="02020603050405020304" pitchFamily="18" charset="0"/>
              </a:rPr>
              <a:t>10</a:t>
            </a:r>
            <a:r>
              <a:rPr lang="en-US" altLang="en-US" sz="1800" dirty="0">
                <a:latin typeface="Arial" panose="020B0604020202020204" pitchFamily="34" charset="0"/>
                <a:ea typeface="Times New Roman" panose="02020603050405020304" pitchFamily="18" charset="0"/>
              </a:rPr>
              <a:t> </a:t>
            </a:r>
            <a:r>
              <a:rPr lang="en-US" altLang="en-US" sz="1800" i="1" dirty="0">
                <a:latin typeface="Arial" panose="020B0604020202020204" pitchFamily="34" charset="0"/>
                <a:ea typeface="Times New Roman" panose="02020603050405020304" pitchFamily="18" charset="0"/>
              </a:rPr>
              <a:t>need </a:t>
            </a:r>
            <a:r>
              <a:rPr lang="en-US" altLang="en-US" sz="1800" dirty="0">
                <a:latin typeface="Arial" panose="020B0604020202020204" pitchFamily="34" charset="0"/>
                <a:ea typeface="Times New Roman" panose="02020603050405020304" pitchFamily="18" charset="0"/>
              </a:rPr>
              <a:t>is</a:t>
            </a:r>
            <a:r>
              <a:rPr lang="en-US" altLang="en-US" sz="1800" b="1" dirty="0">
                <a:latin typeface="Arial" panose="020B0604020202020204" pitchFamily="34" charset="0"/>
                <a:ea typeface="Times New Roman" panose="02020603050405020304" pitchFamily="18" charset="0"/>
              </a:rPr>
              <a:t>:</a:t>
            </a:r>
            <a:endParaRPr kumimoji="0" lang="en-GB" altLang="en-US" sz="1800" b="0" i="0" u="none" strike="noStrike" cap="none" normalizeH="0" baseline="0" dirty="0">
              <a:ln>
                <a:noFill/>
              </a:ln>
              <a:solidFill>
                <a:schemeClr val="tx1"/>
              </a:solidFill>
              <a:effectLst/>
              <a:latin typeface="Arial" panose="020B0604020202020204" pitchFamily="34" charset="0"/>
            </a:endParaRPr>
          </a:p>
          <a:p>
            <a:endParaRPr lang="en-GB" sz="1800" dirty="0"/>
          </a:p>
        </p:txBody>
      </p:sp>
    </p:spTree>
    <p:extLst>
      <p:ext uri="{BB962C8B-B14F-4D97-AF65-F5344CB8AC3E}">
        <p14:creationId xmlns:p14="http://schemas.microsoft.com/office/powerpoint/2010/main" val="2397708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1635" y="132986"/>
            <a:ext cx="10532165" cy="6296233"/>
          </a:xfrm>
        </p:spPr>
        <p:txBody>
          <a:bodyPr>
            <a:normAutofit fontScale="85000" lnSpcReduction="20000"/>
          </a:bodyPr>
          <a:lstStyle/>
          <a:p>
            <a:pPr lvl="0" indent="457200" algn="justLow" eaLnBrk="0" fontAlgn="base" hangingPunct="0">
              <a:spcBef>
                <a:spcPct val="0"/>
              </a:spcBef>
              <a:spcAft>
                <a:spcPct val="0"/>
              </a:spcAft>
              <a:buFontTx/>
              <a:buChar char="•"/>
              <a:tabLst>
                <a:tab pos="685800" algn="l"/>
              </a:tabLst>
            </a:pPr>
            <a:r>
              <a:rPr lang="en-US" altLang="en-US" dirty="0">
                <a:latin typeface="Arial" panose="020B0604020202020204" pitchFamily="34" charset="0"/>
                <a:ea typeface="Times New Roman" panose="02020603050405020304" pitchFamily="18" charset="0"/>
              </a:rPr>
              <a:t>a lack of something requisite, desirable, or useful </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buFontTx/>
              <a:buChar char="•"/>
              <a:tabLst>
                <a:tab pos="685800" algn="l"/>
              </a:tabLst>
            </a:pPr>
            <a:r>
              <a:rPr lang="en-US" altLang="en-US" dirty="0">
                <a:latin typeface="Arial" panose="020B0604020202020204" pitchFamily="34" charset="0"/>
                <a:ea typeface="Times New Roman" panose="02020603050405020304" pitchFamily="18" charset="0"/>
              </a:rPr>
              <a:t>a physiological or psychological requirement for the well-being of an organism</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buFontTx/>
              <a:buChar char="•"/>
              <a:tabLst>
                <a:tab pos="685800" algn="l"/>
              </a:tabLst>
            </a:pPr>
            <a:r>
              <a:rPr lang="en-US" altLang="en-US" dirty="0">
                <a:latin typeface="Arial" panose="020B0604020202020204" pitchFamily="34" charset="0"/>
                <a:ea typeface="Times New Roman" panose="02020603050405020304" pitchFamily="18" charset="0"/>
              </a:rPr>
              <a:t>a condition requiring supply or relief</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buFontTx/>
              <a:buChar char="•"/>
              <a:tabLst>
                <a:tab pos="685800" algn="l"/>
              </a:tabLst>
            </a:pPr>
            <a:r>
              <a:rPr lang="en-US" altLang="en-US" dirty="0">
                <a:latin typeface="Arial" panose="020B0604020202020204" pitchFamily="34" charset="0"/>
                <a:ea typeface="Times New Roman" panose="02020603050405020304" pitchFamily="18" charset="0"/>
              </a:rPr>
              <a:t>lack of the means of subsistence</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dirty="0">
                <a:latin typeface="Arial" panose="020B0604020202020204" pitchFamily="34" charset="0"/>
                <a:ea typeface="Times New Roman" panose="02020603050405020304" pitchFamily="18" charset="0"/>
              </a:rPr>
              <a:t>It means that a need is something missing in the human life and is felt by the human being as to be deprived of and to be fulfilled. Food, clothing and housing were formerly taken to be as basic needs of the human body, while currently, in addition to these, knowledge and information are taken to be the basic needs of human spirit and mind.</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i="1" dirty="0">
                <a:latin typeface="Arial" panose="020B0604020202020204" pitchFamily="34" charset="0"/>
                <a:ea typeface="Times New Roman" panose="02020603050405020304" pitchFamily="18" charset="0"/>
              </a:rPr>
              <a:t>Want</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dirty="0">
                <a:latin typeface="Arial" panose="020B0604020202020204" pitchFamily="34" charset="0"/>
                <a:ea typeface="Times New Roman" panose="02020603050405020304" pitchFamily="18" charset="0"/>
              </a:rPr>
              <a:t>Want means the way that the human being likes to fulfill the need. There are different ways by different groups of people to fulfill the same need. For example, people in Pakistan like to fulfill their need of food by rice, wheat or any other grain, but the people in USA may like to fulfill same need by hamburger or any other fast food. </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i="1" dirty="0">
                <a:latin typeface="Arial" panose="020B0604020202020204" pitchFamily="34" charset="0"/>
                <a:ea typeface="Times New Roman" panose="02020603050405020304" pitchFamily="18" charset="0"/>
              </a:rPr>
              <a:t>Demand</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dirty="0">
                <a:latin typeface="Arial" panose="020B0604020202020204" pitchFamily="34" charset="0"/>
                <a:ea typeface="Times New Roman" panose="02020603050405020304" pitchFamily="18" charset="0"/>
              </a:rPr>
              <a:t>Demand means the desire, power and wish to purchase some product or commodity to fulfill one’s need at certain price. The demand for the product is created by the customers and determines the required quantity of the product.</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i="1" dirty="0">
                <a:latin typeface="Arial" panose="020B0604020202020204" pitchFamily="34" charset="0"/>
                <a:ea typeface="Times New Roman" panose="02020603050405020304" pitchFamily="18" charset="0"/>
              </a:rPr>
              <a:t>Supply</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dirty="0">
                <a:latin typeface="Arial" panose="020B0604020202020204" pitchFamily="34" charset="0"/>
                <a:ea typeface="Times New Roman" panose="02020603050405020304" pitchFamily="18" charset="0"/>
              </a:rPr>
              <a:t>Supply means the quantity of a product or commodity that producers are willing to provide to the market at a given price. </a:t>
            </a:r>
            <a:endParaRPr kumimoji="0" lang="en-GB"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637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lvl="0" indent="457200" algn="justLow" eaLnBrk="0" fontAlgn="base" hangingPunct="0">
              <a:spcBef>
                <a:spcPct val="0"/>
              </a:spcBef>
              <a:spcAft>
                <a:spcPct val="0"/>
              </a:spcAft>
              <a:tabLst>
                <a:tab pos="685800" algn="l"/>
              </a:tabLst>
            </a:pPr>
            <a:r>
              <a:rPr lang="en-US" altLang="en-US" i="1" dirty="0" smtClean="0">
                <a:latin typeface="Arial" panose="020B0604020202020204" pitchFamily="34" charset="0"/>
                <a:ea typeface="Times New Roman" panose="02020603050405020304" pitchFamily="18" charset="0"/>
              </a:rPr>
              <a:t>Product</a:t>
            </a:r>
            <a:endParaRPr lang="en-GB" altLang="en-US" sz="2400" dirty="0" smtClean="0">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dirty="0" smtClean="0">
                <a:latin typeface="Arial" panose="020B0604020202020204" pitchFamily="34" charset="0"/>
                <a:ea typeface="Times New Roman" panose="02020603050405020304" pitchFamily="18" charset="0"/>
              </a:rPr>
              <a:t>Product means any thing that is offered by the producers or sellers on certain price to the customers to fulfill particular need/s and/or want/s of the customers. There are two types of products; one, tangible products which are called goods, e.g., a suit of clothes, car, hamburger, pen, computer hardware etc. The other type is intangible, which is called service, e.g., stay in hotel, air ticketing, traveling, delivery of post, computer software etc.</a:t>
            </a:r>
            <a:endParaRPr lang="en-GB" altLang="en-US" sz="2400" dirty="0" smtClean="0">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i="1" dirty="0" smtClean="0">
                <a:latin typeface="Arial" panose="020B0604020202020204" pitchFamily="34" charset="0"/>
                <a:ea typeface="Times New Roman" panose="02020603050405020304" pitchFamily="18" charset="0"/>
              </a:rPr>
              <a:t>Transaction</a:t>
            </a:r>
            <a:endParaRPr lang="en-GB" altLang="en-US" sz="2400" dirty="0" smtClean="0">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dirty="0" smtClean="0">
                <a:latin typeface="Arial" panose="020B0604020202020204" pitchFamily="34" charset="0"/>
                <a:ea typeface="Times New Roman" panose="02020603050405020304" pitchFamily="18" charset="0"/>
              </a:rPr>
              <a:t>Transaction means activity of selling/purchasing a product or commodity at a given price after paying/receiving the price and taking away / availing the proprietorship of good / service. </a:t>
            </a:r>
            <a:endParaRPr lang="en-GB" altLang="en-US" sz="2400" dirty="0" smtClean="0">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i="1" dirty="0" smtClean="0">
                <a:latin typeface="Arial" panose="020B0604020202020204" pitchFamily="34" charset="0"/>
                <a:ea typeface="Times New Roman" panose="02020603050405020304" pitchFamily="18" charset="0"/>
              </a:rPr>
              <a:t>Transfer</a:t>
            </a:r>
            <a:endParaRPr lang="en-GB" altLang="en-US" sz="2400" dirty="0" smtClean="0">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dirty="0" smtClean="0">
                <a:latin typeface="Arial" panose="020B0604020202020204" pitchFamily="34" charset="0"/>
                <a:ea typeface="Times New Roman" panose="02020603050405020304" pitchFamily="18" charset="0"/>
              </a:rPr>
              <a:t>Transfer means the change in ownership of product (either good or service) that takes place after the transaction.</a:t>
            </a:r>
            <a:endParaRPr lang="en-GB" altLang="en-US" sz="2400" dirty="0" smtClean="0">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i="1" dirty="0" smtClean="0">
                <a:latin typeface="Arial" panose="020B0604020202020204" pitchFamily="34" charset="0"/>
                <a:ea typeface="Times New Roman" panose="02020603050405020304" pitchFamily="18" charset="0"/>
              </a:rPr>
              <a:t>Cost</a:t>
            </a:r>
            <a:endParaRPr lang="en-GB" altLang="en-US" sz="2400" dirty="0" smtClean="0">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dirty="0" smtClean="0">
                <a:latin typeface="Arial" panose="020B0604020202020204" pitchFamily="34" charset="0"/>
                <a:ea typeface="Times New Roman" panose="02020603050405020304" pitchFamily="18" charset="0"/>
              </a:rPr>
              <a:t>Cost is the total amount of money that has been spent to produce / make available a product for customers. It includes money, time labor and all alike inputs to produce any product and to deliver the product to fulfill customer needs, wants or demand. There are two types of cost; One is fixed cost and the other is the variable cost. Fixed cost is that cost which is fixed and it remains constant regardless of any other factors, e.g., rent of a factory, office or a production unit and salary of permanent employees will remain same whether you have utilized them or not. On the other hand the variable cost varies with the change in business activity, e.g., utility bills will be as much as you have used the utilities or the wages of employees working on daily/hourly wages and overtime utilization of permanent employees.</a:t>
            </a:r>
            <a:endParaRPr lang="en-GB" altLang="en-US" sz="2400" dirty="0" smtClean="0">
              <a:latin typeface="Arial" panose="020B0604020202020204" pitchFamily="34" charset="0"/>
            </a:endParaRPr>
          </a:p>
          <a:p>
            <a:endParaRPr lang="en-GB"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lvl="0" indent="457200" algn="justLow" eaLnBrk="0" fontAlgn="base" hangingPunct="0">
              <a:spcBef>
                <a:spcPct val="0"/>
              </a:spcBef>
              <a:spcAft>
                <a:spcPct val="0"/>
              </a:spcAft>
              <a:tabLst>
                <a:tab pos="685800" algn="l"/>
              </a:tabLst>
            </a:pPr>
            <a:r>
              <a:rPr lang="en-US" altLang="en-US" i="1" dirty="0">
                <a:latin typeface="Arial" panose="020B0604020202020204" pitchFamily="34" charset="0"/>
                <a:ea typeface="Times New Roman" panose="02020603050405020304" pitchFamily="18" charset="0"/>
              </a:rPr>
              <a:t>Price</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dirty="0">
                <a:latin typeface="Arial" panose="020B0604020202020204" pitchFamily="34" charset="0"/>
                <a:ea typeface="Times New Roman" panose="02020603050405020304" pitchFamily="18" charset="0"/>
              </a:rPr>
              <a:t>Price is the amount of money for a product that a seller charges from the customer as a return for the value or benefits that the customer has got from the product. Thus the price is in fact the total cost of the product + total profit that the seller/s receive/s from the customer/s.</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i="1" dirty="0">
                <a:latin typeface="Arial" panose="020B0604020202020204" pitchFamily="34" charset="0"/>
                <a:ea typeface="Times New Roman" panose="02020603050405020304" pitchFamily="18" charset="0"/>
              </a:rPr>
              <a:t>Customer Cost</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dirty="0">
                <a:latin typeface="Arial" panose="020B0604020202020204" pitchFamily="34" charset="0"/>
                <a:ea typeface="Times New Roman" panose="02020603050405020304" pitchFamily="18" charset="0"/>
              </a:rPr>
              <a:t>Customer cost is the sum of price + access cost (the time, money, exertion and other alike value that a customer has to spend to avail a good or service). For example, a customer wants to purchase an online air ticket from internet. The customer will connect to the internet, search the most suitable option, pay online and get the ticket printed out. This way, the customer has spent his time, energy, internet connection charges, depreciation of machines, banking charges (if any), and printing cost in addition to the ticket price.</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i="1" dirty="0">
                <a:latin typeface="Arial" panose="020B0604020202020204" pitchFamily="34" charset="0"/>
                <a:ea typeface="Times New Roman" panose="02020603050405020304" pitchFamily="18" charset="0"/>
              </a:rPr>
              <a:t>Customer &amp; Consumer</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dirty="0">
                <a:latin typeface="Arial" panose="020B0604020202020204" pitchFamily="34" charset="0"/>
                <a:ea typeface="Times New Roman" panose="02020603050405020304" pitchFamily="18" charset="0"/>
              </a:rPr>
              <a:t>Some times customer and consumer are two or more than two different persons. Customer is the one who purchases or makes decision of purchasing a product, while the consumer is the one who consumes or utilizes that product. For example, if some one is going to purchase a gift for some one else, the customer would the presenter of that gift and the consumer is one who is receiving the gift. Same is the case in many of kids’ products, where the customers are parents and the consumers are kids. This is necessary to understand the psychology of both the customers and the consumers in this type of cases, because both of them influence the decision making process.</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i="1" dirty="0">
                <a:latin typeface="Arial" panose="020B0604020202020204" pitchFamily="34" charset="0"/>
                <a:ea typeface="Times New Roman" panose="02020603050405020304" pitchFamily="18" charset="0"/>
              </a:rPr>
              <a:t>Customer Value</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dirty="0">
                <a:latin typeface="Arial" panose="020B0604020202020204" pitchFamily="34" charset="0"/>
                <a:ea typeface="Times New Roman" panose="02020603050405020304" pitchFamily="18" charset="0"/>
              </a:rPr>
              <a:t>Customer value means the sum of the all benefits that a customer has been promised and offered by the product, whether a good or a service on a given and agreed price.</a:t>
            </a:r>
            <a:endParaRPr kumimoji="0" lang="en-GB" altLang="en-US" sz="2400" b="0" i="0" u="none" strike="noStrike" cap="none" normalizeH="0" baseline="0" dirty="0">
              <a:ln>
                <a:noFill/>
              </a:ln>
              <a:solidFill>
                <a:schemeClr val="tx1"/>
              </a:solidFill>
              <a:effectLst/>
              <a:latin typeface="Arial" panose="020B0604020202020204" pitchFamily="34" charset="0"/>
            </a:endParaRPr>
          </a:p>
          <a:p>
            <a:endParaRPr lang="en-GB" dirty="0"/>
          </a:p>
        </p:txBody>
      </p:sp>
    </p:spTree>
    <p:extLst>
      <p:ext uri="{BB962C8B-B14F-4D97-AF65-F5344CB8AC3E}">
        <p14:creationId xmlns:p14="http://schemas.microsoft.com/office/powerpoint/2010/main" val="1670857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1635" y="318052"/>
            <a:ext cx="10532165" cy="5858911"/>
          </a:xfrm>
        </p:spPr>
        <p:txBody>
          <a:bodyPr>
            <a:normAutofit lnSpcReduction="10000"/>
          </a:bodyPr>
          <a:lstStyle/>
          <a:p>
            <a:pPr lvl="0" indent="457200" algn="justLow" eaLnBrk="0" fontAlgn="base" hangingPunct="0">
              <a:spcBef>
                <a:spcPct val="0"/>
              </a:spcBef>
              <a:spcAft>
                <a:spcPct val="0"/>
              </a:spcAft>
              <a:tabLst>
                <a:tab pos="685800" algn="l"/>
              </a:tabLst>
            </a:pPr>
            <a:r>
              <a:rPr lang="en-US" altLang="en-US" i="1" dirty="0">
                <a:latin typeface="Arial" panose="020B0604020202020204" pitchFamily="34" charset="0"/>
                <a:ea typeface="Times New Roman" panose="02020603050405020304" pitchFamily="18" charset="0"/>
              </a:rPr>
              <a:t>Customer Satisfaction</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dirty="0">
                <a:latin typeface="Arial" panose="020B0604020202020204" pitchFamily="34" charset="0"/>
                <a:ea typeface="Times New Roman" panose="02020603050405020304" pitchFamily="18" charset="0"/>
              </a:rPr>
              <a:t>Customer satisfaction means the value delivered to the customer by the product is excessive or at least equal to the value that customer expected from the product against the customer cost that s/he has paid for.</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i="1" dirty="0">
                <a:latin typeface="Arial" panose="020B0604020202020204" pitchFamily="34" charset="0"/>
                <a:ea typeface="Times New Roman" panose="02020603050405020304" pitchFamily="18" charset="0"/>
              </a:rPr>
              <a:t>Customer Loyalty</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indent="457200" algn="justLow" eaLnBrk="0" fontAlgn="base" hangingPunct="0">
              <a:spcBef>
                <a:spcPct val="0"/>
              </a:spcBef>
              <a:spcAft>
                <a:spcPct val="0"/>
              </a:spcAft>
              <a:tabLst>
                <a:tab pos="685800" algn="l"/>
              </a:tabLst>
            </a:pPr>
            <a:r>
              <a:rPr lang="en-US" altLang="en-US" dirty="0">
                <a:latin typeface="Arial" panose="020B0604020202020204" pitchFamily="34" charset="0"/>
                <a:ea typeface="Times New Roman" panose="02020603050405020304" pitchFamily="18" charset="0"/>
              </a:rPr>
              <a:t>Customer loyalty is perhaps the most important part and ultimate goal of all the marketing activity and process. Customer loyalty means the customer is delighted with the company and repeats the activity of product purchase from same company /seller every time that he needs the product. This is also called repeat customer or customer retention. This is only possible when the customer is satisfied with the company’s offerings. Thus the previous customers are retained and new customers are targeted to increase the customer base and maximize the profits.</a:t>
            </a:r>
            <a:endParaRPr kumimoji="0" lang="en-US" altLang="en-US" sz="4000" b="0" i="0" u="none" strike="noStrike" cap="none" normalizeH="0" baseline="0" dirty="0">
              <a:ln>
                <a:noFill/>
              </a:ln>
              <a:solidFill>
                <a:schemeClr val="tx1"/>
              </a:solidFill>
              <a:effectLst/>
              <a:latin typeface="Arial" panose="020B0604020202020204" pitchFamily="34" charset="0"/>
            </a:endParaRPr>
          </a:p>
          <a:p>
            <a:endParaRPr lang="en-GB" dirty="0"/>
          </a:p>
        </p:txBody>
      </p:sp>
    </p:spTree>
    <p:extLst>
      <p:ext uri="{BB962C8B-B14F-4D97-AF65-F5344CB8AC3E}">
        <p14:creationId xmlns:p14="http://schemas.microsoft.com/office/powerpoint/2010/main" val="1519255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1937</TotalTime>
  <Words>1419</Words>
  <Application>Microsoft Office PowerPoint</Application>
  <PresentationFormat>Custom</PresentationFormat>
  <Paragraphs>48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Marketing Basics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University Centeral Library</dc:creator>
  <cp:lastModifiedBy>Haroon</cp:lastModifiedBy>
  <cp:revision>315</cp:revision>
  <dcterms:created xsi:type="dcterms:W3CDTF">2016-10-06T06:32:00Z</dcterms:created>
  <dcterms:modified xsi:type="dcterms:W3CDTF">2020-11-13T05:20:37Z</dcterms:modified>
</cp:coreProperties>
</file>