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311650-0EE8-4CC2-AD07-C7ACBC82CFBD}" type="slidenum">
              <a:rPr lang="en-US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US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6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8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0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57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9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5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0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8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4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7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C034627-DF87-4221-8C25-905A45D33843}" type="datetimeFigureOut">
              <a:rPr lang="en-US" smtClean="0">
                <a:solidFill>
                  <a:srgbClr val="564B3C"/>
                </a:solidFill>
              </a:rPr>
              <a:pPr/>
              <a:t>5/5/2020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311650-0EE8-4CC2-AD07-C7ACBC82CFBD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2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Regulation of salt contents of shoot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809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/>
              <a:t>Regulation of Salt Content in Shoots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5791200" cy="4114800"/>
          </a:xfrm>
        </p:spPr>
        <p:txBody>
          <a:bodyPr/>
          <a:lstStyle/>
          <a:p>
            <a:pPr eaLnBrk="1" hangingPunct="1"/>
            <a:r>
              <a:rPr lang="en-US" b="1" dirty="0" smtClean="0"/>
              <a:t>Secretion of salts</a:t>
            </a:r>
          </a:p>
          <a:p>
            <a:pPr lvl="1" eaLnBrk="1" hangingPunct="1"/>
            <a:r>
              <a:rPr lang="en-US" dirty="0" smtClean="0"/>
              <a:t>Salt exported via active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   transport mechanism</a:t>
            </a:r>
          </a:p>
          <a:p>
            <a:pPr lvl="1" eaLnBrk="1" hangingPunct="1"/>
            <a:r>
              <a:rPr lang="en-US" dirty="0" smtClean="0"/>
              <a:t>Excretion includes Na+ and </a:t>
            </a:r>
            <a:r>
              <a:rPr lang="en-US" dirty="0" err="1" smtClean="0"/>
              <a:t>Cl</a:t>
            </a:r>
            <a:r>
              <a:rPr lang="en-US" dirty="0" smtClean="0"/>
              <a:t>- as well as inorganic ions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3316" name="Picture 4" descr="\\Www_serv1\www-docs\people\hosier\BIE\bieimages\slides\Tamarixsaltgl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160587"/>
            <a:ext cx="133508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239000" y="2160587"/>
            <a:ext cx="1905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  <a:latin typeface="Franklin Gothic Medium" pitchFamily="34" charset="0"/>
              </a:rPr>
              <a:t>Leaf surface containing salt gland of </a:t>
            </a:r>
            <a:r>
              <a:rPr lang="en-US" sz="1600" dirty="0" smtClean="0">
                <a:solidFill>
                  <a:prstClr val="black"/>
                </a:solidFill>
                <a:latin typeface="Franklin Gothic Medium" pitchFamily="34" charset="0"/>
              </a:rPr>
              <a:t>Salt cedar </a:t>
            </a:r>
            <a:r>
              <a:rPr lang="en-US" sz="1600" dirty="0">
                <a:solidFill>
                  <a:prstClr val="black"/>
                </a:solidFill>
                <a:latin typeface="Franklin Gothic Medium" pitchFamily="34" charset="0"/>
              </a:rPr>
              <a:t>(</a:t>
            </a:r>
            <a:r>
              <a:rPr lang="en-US" sz="1600" i="1" dirty="0" err="1">
                <a:solidFill>
                  <a:prstClr val="black"/>
                </a:solidFill>
                <a:latin typeface="Franklin Gothic Medium" pitchFamily="34" charset="0"/>
              </a:rPr>
              <a:t>Tamarix</a:t>
            </a:r>
            <a:r>
              <a:rPr lang="en-US" sz="1600" i="1" dirty="0">
                <a:solidFill>
                  <a:prstClr val="black"/>
                </a:solidFill>
                <a:latin typeface="Franklin Gothic Medium" pitchFamily="34" charset="0"/>
              </a:rPr>
              <a:t> </a:t>
            </a:r>
            <a:r>
              <a:rPr lang="en-US" sz="1600" i="1" dirty="0" err="1">
                <a:solidFill>
                  <a:prstClr val="black"/>
                </a:solidFill>
                <a:latin typeface="Franklin Gothic Medium" pitchFamily="34" charset="0"/>
              </a:rPr>
              <a:t>ramiosissima</a:t>
            </a:r>
            <a:r>
              <a:rPr lang="en-US" sz="1600" dirty="0">
                <a:solidFill>
                  <a:prstClr val="black"/>
                </a:solidFill>
                <a:latin typeface="Franklin Gothic Medium" pitchFamily="34" charset="0"/>
              </a:rPr>
              <a:t>)</a:t>
            </a:r>
          </a:p>
        </p:txBody>
      </p:sp>
      <p:pic>
        <p:nvPicPr>
          <p:cNvPr id="13318" name="Picture 6" descr="\\Www_serv1\www-docs\people\hosier\BIE\bieimages\figsdiagrams\Aeluropus Litoralis 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232410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\\Www_serv1\www-docs\people\hosier\BIE\bieimages\figsdiagrams\Aeluropus Litoralis schematic draw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91000"/>
            <a:ext cx="25146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 descr="\\Www_serv1\www-docs\people\hosier\BIE\bieimages\figsdiagrams\Spartina townsendi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86200"/>
            <a:ext cx="21717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334000" y="6094412"/>
            <a:ext cx="3048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Franklin Gothic Medium" pitchFamily="34" charset="0"/>
              </a:rPr>
              <a:t>Two celled salt gland of </a:t>
            </a:r>
            <a:r>
              <a:rPr lang="en-US" sz="1600" i="1" dirty="0" err="1">
                <a:solidFill>
                  <a:prstClr val="black"/>
                </a:solidFill>
                <a:latin typeface="Franklin Gothic Medium" pitchFamily="34" charset="0"/>
              </a:rPr>
              <a:t>Spartina</a:t>
            </a:r>
            <a:endParaRPr lang="en-US" sz="1600" i="1" dirty="0">
              <a:solidFill>
                <a:prstClr val="black"/>
              </a:solidFill>
              <a:latin typeface="Franklin Gothic Medium" pitchFamily="34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81000" y="6081423"/>
            <a:ext cx="4724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prstClr val="black"/>
                </a:solidFill>
                <a:latin typeface="Franklin Gothic Medium" pitchFamily="34" charset="0"/>
              </a:rPr>
              <a:t>Photograph and schematic diagram of salt gland of </a:t>
            </a:r>
            <a:r>
              <a:rPr lang="en-US" sz="1600" i="1" dirty="0" err="1">
                <a:solidFill>
                  <a:prstClr val="black"/>
                </a:solidFill>
                <a:latin typeface="Franklin Gothic Medium" pitchFamily="34" charset="0"/>
              </a:rPr>
              <a:t>Aeluropus</a:t>
            </a:r>
            <a:r>
              <a:rPr lang="en-US" sz="1600" i="1" dirty="0">
                <a:solidFill>
                  <a:prstClr val="black"/>
                </a:solidFill>
                <a:latin typeface="Franklin Gothic Medium" pitchFamily="34" charset="0"/>
              </a:rPr>
              <a:t> </a:t>
            </a:r>
            <a:r>
              <a:rPr lang="en-US" sz="1600" i="1" dirty="0" err="1">
                <a:solidFill>
                  <a:prstClr val="black"/>
                </a:solidFill>
                <a:latin typeface="Franklin Gothic Medium" pitchFamily="34" charset="0"/>
              </a:rPr>
              <a:t>litoralis</a:t>
            </a:r>
            <a:endParaRPr lang="en-US" sz="1600" i="1" dirty="0">
              <a:solidFill>
                <a:prstClr val="black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/>
              <a:t>Regulation of Salt Content in Shoots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Salt leaching</a:t>
            </a:r>
          </a:p>
          <a:p>
            <a:pPr lvl="1" eaLnBrk="1" hangingPunct="1"/>
            <a:r>
              <a:rPr lang="en-US" dirty="0" smtClean="0"/>
              <a:t>Not well understood, but results from transport of salts to the near epidermis of leaves; precipitation leaches salts</a:t>
            </a:r>
          </a:p>
          <a:p>
            <a:pPr eaLnBrk="1" hangingPunct="1"/>
            <a:r>
              <a:rPr lang="en-US" b="1" dirty="0" smtClean="0"/>
              <a:t>Salt-saturated leaf fall</a:t>
            </a:r>
          </a:p>
          <a:p>
            <a:pPr lvl="1" eaLnBrk="1" hangingPunct="1"/>
            <a:r>
              <a:rPr lang="en-US" dirty="0" smtClean="0"/>
              <a:t>Leaves shed after accumulation of salts</a:t>
            </a:r>
          </a:p>
          <a:p>
            <a:pPr lvl="1" eaLnBrk="1" hangingPunct="1"/>
            <a:r>
              <a:rPr lang="en-US" dirty="0" smtClean="0"/>
              <a:t>Occurs in </a:t>
            </a:r>
            <a:r>
              <a:rPr lang="en-US" dirty="0" err="1" smtClean="0"/>
              <a:t>Hydrocotyle</a:t>
            </a:r>
            <a:r>
              <a:rPr lang="en-US" dirty="0" smtClean="0"/>
              <a:t> </a:t>
            </a:r>
            <a:r>
              <a:rPr lang="en-US" dirty="0" err="1" smtClean="0"/>
              <a:t>bonariensis</a:t>
            </a:r>
            <a:r>
              <a:rPr lang="en-US" dirty="0" smtClean="0"/>
              <a:t> and others</a:t>
            </a:r>
          </a:p>
        </p:txBody>
      </p:sp>
    </p:spTree>
    <p:extLst>
      <p:ext uri="{BB962C8B-B14F-4D97-AF65-F5344CB8AC3E}">
        <p14:creationId xmlns:p14="http://schemas.microsoft.com/office/powerpoint/2010/main" val="244260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Responses to Increased Salts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Succulence</a:t>
            </a:r>
            <a:r>
              <a:rPr lang="en-US" smtClean="0"/>
              <a:t>  Plant organs are thickened due to increased cellular water content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Increased growth</a:t>
            </a:r>
            <a:r>
              <a:rPr lang="en-US" smtClean="0"/>
              <a:t>  Reduces cellular solute concentrations</a:t>
            </a:r>
          </a:p>
        </p:txBody>
      </p:sp>
      <p:pic>
        <p:nvPicPr>
          <p:cNvPr id="15364" name="Picture 5" descr="\\Www_serv1\www-docs\people\hosier\BIE\bieimages\salicornia virginic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14800"/>
            <a:ext cx="25908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\\Www_serv1\www-docs\people\hosier\BIE\bieimages\slides\bat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419600"/>
            <a:ext cx="24384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38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/>
              <a:t>Seed Dispersal in Halophytes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Most seeds of halophytes are buoyant</a:t>
            </a:r>
          </a:p>
          <a:p>
            <a:pPr lvl="1" eaLnBrk="1" hangingPunct="1"/>
            <a:r>
              <a:rPr lang="en-US" dirty="0" smtClean="0"/>
              <a:t>Examples are glasswort (</a:t>
            </a:r>
            <a:r>
              <a:rPr lang="en-US" dirty="0" err="1" smtClean="0"/>
              <a:t>Salicornia</a:t>
            </a:r>
            <a:r>
              <a:rPr lang="en-US" dirty="0" smtClean="0"/>
              <a:t> sp.), coconut (</a:t>
            </a:r>
            <a:r>
              <a:rPr lang="en-US" dirty="0" err="1" smtClean="0"/>
              <a:t>Cocos</a:t>
            </a:r>
            <a:r>
              <a:rPr lang="en-US" dirty="0" smtClean="0"/>
              <a:t> </a:t>
            </a:r>
            <a:r>
              <a:rPr lang="en-US" dirty="0" err="1" smtClean="0"/>
              <a:t>nucifera</a:t>
            </a:r>
            <a:r>
              <a:rPr lang="en-US" dirty="0" smtClean="0"/>
              <a:t>), sea rocket (</a:t>
            </a:r>
            <a:r>
              <a:rPr lang="en-US" dirty="0" err="1" smtClean="0"/>
              <a:t>Cakile</a:t>
            </a:r>
            <a:r>
              <a:rPr lang="en-US" dirty="0" smtClean="0"/>
              <a:t> sp.), and </a:t>
            </a:r>
            <a:r>
              <a:rPr lang="en-US" dirty="0" err="1" smtClean="0"/>
              <a:t>suaeda</a:t>
            </a:r>
            <a:r>
              <a:rPr lang="en-US" dirty="0" smtClean="0"/>
              <a:t> (</a:t>
            </a:r>
            <a:r>
              <a:rPr lang="en-US" dirty="0" err="1" smtClean="0"/>
              <a:t>Suaeda</a:t>
            </a:r>
            <a:r>
              <a:rPr lang="en-US" dirty="0" smtClean="0"/>
              <a:t> </a:t>
            </a:r>
            <a:r>
              <a:rPr lang="en-US" dirty="0" err="1" smtClean="0"/>
              <a:t>maritima</a:t>
            </a:r>
            <a:r>
              <a:rPr lang="en-US" dirty="0" smtClean="0"/>
              <a:t>)</a:t>
            </a:r>
          </a:p>
          <a:p>
            <a:pPr marL="411480" lvl="1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b="1" dirty="0" smtClean="0"/>
              <a:t>Marine angiosperm seeds are not buoyant </a:t>
            </a:r>
          </a:p>
          <a:p>
            <a:pPr lvl="1" eaLnBrk="1" hangingPunct="1"/>
            <a:r>
              <a:rPr lang="en-US" dirty="0" smtClean="0"/>
              <a:t>Examples are </a:t>
            </a:r>
            <a:r>
              <a:rPr lang="en-US" dirty="0" err="1" smtClean="0"/>
              <a:t>Thalassia</a:t>
            </a:r>
            <a:r>
              <a:rPr lang="en-US" dirty="0" smtClean="0"/>
              <a:t> and </a:t>
            </a:r>
            <a:r>
              <a:rPr lang="en-US" dirty="0" err="1" smtClean="0"/>
              <a:t>Halophila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048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Germination in Halophytes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Germination inhibited by high salt </a:t>
            </a:r>
            <a:r>
              <a:rPr lang="en-US" dirty="0" smtClean="0"/>
              <a:t>concentrations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Chlorides are very toxic to germinating plants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Optimum </a:t>
            </a:r>
            <a:r>
              <a:rPr lang="en-US" dirty="0" smtClean="0"/>
              <a:t>germination is in freshwater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Germination </a:t>
            </a:r>
            <a:r>
              <a:rPr lang="en-US" dirty="0" smtClean="0"/>
              <a:t>response in salt water not necessarily correlated to later growth of a plant species under saline conditions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Higher </a:t>
            </a:r>
            <a:r>
              <a:rPr lang="en-US" dirty="0" smtClean="0"/>
              <a:t>temperatures slow germination in salt water</a:t>
            </a:r>
          </a:p>
        </p:txBody>
      </p:sp>
    </p:spTree>
    <p:extLst>
      <p:ext uri="{BB962C8B-B14F-4D97-AF65-F5344CB8AC3E}">
        <p14:creationId xmlns:p14="http://schemas.microsoft.com/office/powerpoint/2010/main" val="339508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/>
              <a:t>Physiological Response in Halophytes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Switch from Carbon-3 photosynthesis to CAM (crassulacean acid metabolism)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Stomates closed during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the 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CO2 fixation during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the night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Sugars accumulate in cells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Decrease osmotic pressure with organic ions (proteins)</a:t>
            </a:r>
          </a:p>
        </p:txBody>
      </p:sp>
      <p:pic>
        <p:nvPicPr>
          <p:cNvPr id="18436" name="Picture 4" descr="\\Www_serv1\www-docs\people\hosier\BIE\bieimages\slides\leafstructu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00600"/>
            <a:ext cx="277336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986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Regulation of salt contents of shoot</vt:lpstr>
      <vt:lpstr>Regulation of Salt Content in Shoots</vt:lpstr>
      <vt:lpstr>Regulation of Salt Content in Shoots</vt:lpstr>
      <vt:lpstr>Responses to Increased Salts</vt:lpstr>
      <vt:lpstr>Seed Dispersal in Halophytes</vt:lpstr>
      <vt:lpstr>Germination in Halophytes</vt:lpstr>
      <vt:lpstr>Physiological Response in Halophytes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Salt Content in Shoots</dc:title>
  <dc:creator>hp</dc:creator>
  <cp:lastModifiedBy>hp</cp:lastModifiedBy>
  <cp:revision>2</cp:revision>
  <dcterms:created xsi:type="dcterms:W3CDTF">2020-03-12T04:19:51Z</dcterms:created>
  <dcterms:modified xsi:type="dcterms:W3CDTF">2020-05-05T06:39:28Z</dcterms:modified>
</cp:coreProperties>
</file>