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1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9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6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26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7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2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1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BFE-1870-47F0-8586-98B74D69D340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75789-8F76-47CB-9F61-2124DF47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1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15911" y="115910"/>
                <a:ext cx="11900078" cy="64987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/>
                  <a:t>Energy in Magnetic fields</a:t>
                </a:r>
              </a:p>
              <a:p>
                <a:pPr algn="just"/>
                <a:r>
                  <a:rPr lang="en-US" b="0" i="0" u="none" strike="noStrike" baseline="0" dirty="0" smtClean="0"/>
                  <a:t>It takes a certain amount of energy to start a current flowing in a circuit. I’m not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talking about the energy delivered to the resistors and converted into heat—that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is irretrievably lost, as far as the circuit is concerned, and can be large or small,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depending on how long you let the current run. What I am concerned with, rather,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is the work you must do </a:t>
                </a:r>
                <a:r>
                  <a:rPr lang="en-US" b="0" i="1" u="none" strike="noStrike" baseline="0" dirty="0" smtClean="0"/>
                  <a:t>against the back </a:t>
                </a:r>
                <a:r>
                  <a:rPr lang="en-US" b="0" i="1" u="none" strike="noStrike" baseline="0" dirty="0" err="1" smtClean="0"/>
                  <a:t>emf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to get the current going. This is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a </a:t>
                </a:r>
                <a:r>
                  <a:rPr lang="en-US" b="0" i="1" u="none" strike="noStrike" baseline="0" dirty="0" smtClean="0"/>
                  <a:t>fixed </a:t>
                </a:r>
                <a:r>
                  <a:rPr lang="en-US" b="0" i="0" u="none" strike="noStrike" baseline="0" dirty="0" smtClean="0"/>
                  <a:t>amount, and it is </a:t>
                </a:r>
                <a:r>
                  <a:rPr lang="en-US" b="0" i="1" u="none" strike="noStrike" baseline="0" dirty="0" smtClean="0"/>
                  <a:t>recoverable</a:t>
                </a:r>
                <a:r>
                  <a:rPr lang="en-US" b="0" i="0" u="none" strike="noStrike" baseline="0" dirty="0" smtClean="0"/>
                  <a:t>: you get it back when the current is turned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off. In the meantime, it represents energy latent in the circuit; as we’ll see in a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moment, it can be regarded as energy stored in the magnetic field.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work done on a unit charge, against the back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, in one trip around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circuit is −</a:t>
                </a:r>
                <a:r>
                  <a:rPr lang="el-GR" b="0" i="1" u="none" strike="noStrike" baseline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ε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(the minus sign records the fact that this is the work done </a:t>
                </a:r>
                <a:r>
                  <a:rPr lang="en-US" b="0" i="1" u="none" strike="noStrike" baseline="0" dirty="0" smtClean="0"/>
                  <a:t>by you</a:t>
                </a:r>
                <a:r>
                  <a:rPr lang="en-US" b="0" i="1" u="none" strike="noStrike" dirty="0" smtClean="0"/>
                  <a:t> </a:t>
                </a:r>
                <a:r>
                  <a:rPr lang="en-US" b="0" i="1" u="none" strike="noStrike" baseline="0" dirty="0" smtClean="0"/>
                  <a:t>against </a:t>
                </a:r>
                <a:r>
                  <a:rPr lang="en-US" b="0" i="0" u="none" strike="noStrike" baseline="0" dirty="0" smtClean="0"/>
                  <a:t>the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, not the work done by the </a:t>
                </a:r>
                <a:r>
                  <a:rPr lang="en-US" b="0" i="0" u="none" strike="noStrike" baseline="0" dirty="0" err="1" smtClean="0"/>
                  <a:t>emf</a:t>
                </a:r>
                <a:r>
                  <a:rPr lang="en-US" b="0" i="0" u="none" strike="noStrike" baseline="0" dirty="0" smtClean="0"/>
                  <a:t>). The amount of charge per unit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time passing down the wire is </a:t>
                </a:r>
                <a:r>
                  <a:rPr lang="en-US" b="1" i="1" u="none" strike="noStrike" baseline="0" dirty="0" smtClean="0"/>
                  <a:t>I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. So the total work done per unit time is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𝐿𝐼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b="0" i="0" u="none" strike="noStrike" baseline="0" dirty="0" smtClean="0"/>
                  <a:t>If we start with zero current and build it up to a final value </a:t>
                </a:r>
                <a:r>
                  <a:rPr lang="en-US" b="0" i="1" u="none" strike="noStrike" baseline="0" dirty="0" smtClean="0"/>
                  <a:t>I </a:t>
                </a:r>
                <a:r>
                  <a:rPr lang="en-US" b="0" i="0" u="none" strike="noStrike" baseline="0" dirty="0" smtClean="0"/>
                  <a:t>, the work done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(integrating the last equation over time) is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b="0" i="0" u="none" strike="noStrike" baseline="0" dirty="0" smtClean="0"/>
                  <a:t>It does not depend on how </a:t>
                </a:r>
                <a:r>
                  <a:rPr lang="en-US" b="0" i="1" u="none" strike="noStrike" baseline="0" dirty="0" smtClean="0"/>
                  <a:t>long </a:t>
                </a:r>
                <a:r>
                  <a:rPr lang="en-US" b="0" i="0" u="none" strike="noStrike" baseline="0" dirty="0" smtClean="0"/>
                  <a:t>we take to crank up the current, only on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geometry of the loop (in the form of </a:t>
                </a:r>
                <a:r>
                  <a:rPr lang="en-US" b="1" i="1" u="none" strike="noStrike" baseline="0" dirty="0" smtClean="0"/>
                  <a:t>L</a:t>
                </a:r>
                <a:r>
                  <a:rPr lang="en-US" b="0" i="0" u="none" strike="noStrike" baseline="0" dirty="0" smtClean="0"/>
                  <a:t>) and the final current </a:t>
                </a:r>
                <a:r>
                  <a:rPr lang="en-US" b="1" i="1" u="none" strike="noStrike" baseline="0" dirty="0" smtClean="0"/>
                  <a:t>I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.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There is a nicer way to write </a:t>
                </a:r>
                <a:r>
                  <a:rPr lang="en-US" b="1" i="1" u="none" strike="noStrike" baseline="0" dirty="0" smtClean="0"/>
                  <a:t>W</a:t>
                </a:r>
                <a:r>
                  <a:rPr lang="en-US" b="0" i="0" u="none" strike="noStrike" baseline="0" dirty="0" smtClean="0"/>
                  <a:t>, which has the advantage that it is readily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generalized to surface and volume currents. Remember that the flux </a:t>
                </a:r>
                <a:r>
                  <a:rPr lang="en-US" b="0" i="1" u="none" strike="noStrike" baseline="0" dirty="0" smtClean="0"/>
                  <a:t> </a:t>
                </a:r>
                <a:r>
                  <a:rPr lang="en-US" b="0" i="0" u="none" strike="noStrike" baseline="0" dirty="0" smtClean="0"/>
                  <a:t>through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loop is equal to </a:t>
                </a:r>
                <a:r>
                  <a:rPr lang="en-US" b="1" i="1" u="none" strike="noStrike" baseline="0" dirty="0" smtClean="0"/>
                  <a:t>LI</a:t>
                </a:r>
                <a:r>
                  <a:rPr lang="en-US" b="0" i="1" u="none" strike="noStrike" baseline="0" dirty="0" smtClean="0"/>
                  <a:t>. </a:t>
                </a:r>
                <a:r>
                  <a:rPr lang="en-US" b="0" i="0" u="none" strike="noStrike" baseline="0" dirty="0" smtClean="0"/>
                  <a:t>On the other hand,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∇×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nary>
                                <m:naryPr>
                                  <m:chr m:val="∮"/>
                                  <m:limLoc m:val="undOvr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𝑑𝑙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:r>
                  <a:rPr lang="en-US" b="0" i="0" u="none" strike="noStrike" baseline="0" dirty="0" smtClean="0"/>
                  <a:t>where the line integral is around the perimeter of the loop. Thus</a:t>
                </a:r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∮"/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𝑑𝑙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11" y="115910"/>
                <a:ext cx="11900078" cy="6498702"/>
              </a:xfrm>
              <a:prstGeom prst="rect">
                <a:avLst/>
              </a:prstGeom>
              <a:blipFill rotWithShape="0">
                <a:blip r:embed="rId2"/>
                <a:stretch>
                  <a:fillRect l="-410" t="-469" r="-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8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360608"/>
            <a:ext cx="1187432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Therefore,</a:t>
            </a:r>
          </a:p>
          <a:p>
            <a:endParaRPr lang="en-US" dirty="0" smtClean="0"/>
          </a:p>
          <a:p>
            <a:r>
              <a:rPr lang="en-US" b="0" i="0" u="none" strike="noStrike" baseline="0" dirty="0" smtClean="0"/>
              <a:t>In this form, the generalization to volume currents is obvious:											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									</a:t>
            </a:r>
          </a:p>
          <a:p>
            <a:pPr algn="just"/>
            <a:r>
              <a:rPr lang="en-US" b="0" i="0" u="none" strike="noStrike" baseline="0" dirty="0" smtClean="0"/>
              <a:t>But we can do even better, and express </a:t>
            </a:r>
            <a:r>
              <a:rPr lang="en-US" b="0" i="1" u="none" strike="noStrike" baseline="0" dirty="0" smtClean="0"/>
              <a:t>W </a:t>
            </a:r>
            <a:r>
              <a:rPr lang="en-US" b="0" i="0" u="none" strike="noStrike" baseline="0" dirty="0" smtClean="0"/>
              <a:t>entirely in terms of the magnetic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field: Ampère’s law, </a:t>
            </a:r>
            <a:r>
              <a:rPr lang="en-US" b="1" i="0" u="none" strike="noStrike" baseline="0" dirty="0" smtClean="0"/>
              <a:t>∇ </a:t>
            </a:r>
            <a:r>
              <a:rPr lang="en-US" b="0" i="0" u="none" strike="noStrike" baseline="0" dirty="0" smtClean="0"/>
              <a:t>× </a:t>
            </a:r>
            <a:r>
              <a:rPr lang="en-US" b="1" i="0" u="none" strike="noStrike" baseline="0" dirty="0" smtClean="0"/>
              <a:t>B </a:t>
            </a:r>
            <a:r>
              <a:rPr lang="en-US" b="0" i="0" u="none" strike="noStrike" baseline="0" dirty="0" smtClean="0"/>
              <a:t>= </a:t>
            </a:r>
            <a:r>
              <a:rPr lang="en-US" b="0" i="1" u="none" strike="noStrike" baseline="0" dirty="0" smtClean="0"/>
              <a:t>μ</a:t>
            </a:r>
            <a:r>
              <a:rPr lang="en-US" sz="800" b="0" i="0" u="none" strike="noStrike" baseline="0" dirty="0" smtClean="0"/>
              <a:t>0</a:t>
            </a:r>
            <a:r>
              <a:rPr lang="en-US" b="1" i="0" u="none" strike="noStrike" baseline="0" dirty="0" smtClean="0"/>
              <a:t>J</a:t>
            </a:r>
            <a:r>
              <a:rPr lang="en-US" b="0" i="0" u="none" strike="noStrike" baseline="0" dirty="0" smtClean="0"/>
              <a:t>, lets us eliminate </a:t>
            </a:r>
            <a:r>
              <a:rPr lang="en-US" b="1" i="0" u="none" strike="noStrike" baseline="0" dirty="0" smtClean="0"/>
              <a:t>J</a:t>
            </a:r>
            <a:r>
              <a:rPr lang="en-US" b="0" i="0" u="none" strike="noStrike" baseline="0" dirty="0" smtClean="0"/>
              <a:t>: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r>
              <a:rPr lang="en-US" b="0" i="0" u="none" strike="noStrike" baseline="0" dirty="0" smtClean="0"/>
              <a:t>Integration by parts transfers the derivative from </a:t>
            </a:r>
            <a:r>
              <a:rPr lang="en-US" b="1" i="0" u="none" strike="noStrike" baseline="0" dirty="0" smtClean="0"/>
              <a:t>B </a:t>
            </a:r>
            <a:r>
              <a:rPr lang="en-US" b="0" i="0" u="none" strike="noStrike" baseline="0" dirty="0" smtClean="0"/>
              <a:t>to </a:t>
            </a:r>
            <a:r>
              <a:rPr lang="en-US" b="1" i="0" u="none" strike="noStrike" baseline="0" dirty="0" smtClean="0"/>
              <a:t>A</a:t>
            </a:r>
            <a:r>
              <a:rPr lang="en-US" b="0" i="0" u="none" strike="noStrike" baseline="0" dirty="0" smtClean="0"/>
              <a:t>; specifically, product rule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6 (Ch#1) states that</a:t>
            </a:r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	</a:t>
            </a:r>
            <a:r>
              <a:rPr lang="en-US" dirty="0" smtClean="0"/>
              <a:t>																																		</a:t>
            </a:r>
            <a:endParaRPr lang="en-US" dirty="0"/>
          </a:p>
          <a:p>
            <a:pPr algn="just"/>
            <a:r>
              <a:rPr lang="en-US" dirty="0" smtClean="0"/>
              <a:t>Consequently,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																								</a:t>
            </a:r>
          </a:p>
          <a:p>
            <a:pPr algn="just"/>
            <a:endParaRPr lang="en-US" b="0" i="0" u="none" strike="noStrike" baseline="0" dirty="0" smtClean="0">
              <a:latin typeface="Times-Roman"/>
            </a:endParaRPr>
          </a:p>
          <a:p>
            <a:pPr algn="just"/>
            <a:r>
              <a:rPr lang="en-US" b="0" i="0" u="none" strike="noStrike" baseline="0" dirty="0" smtClean="0">
                <a:latin typeface="Times-Roman"/>
              </a:rPr>
              <a:t>where </a:t>
            </a:r>
            <a:r>
              <a:rPr lang="en-US" b="0" i="1" u="none" strike="noStrike" baseline="0" dirty="0" smtClean="0"/>
              <a:t>S </a:t>
            </a:r>
            <a:r>
              <a:rPr lang="en-US" b="0" i="0" u="none" strike="noStrike" baseline="0" dirty="0" smtClean="0"/>
              <a:t>is the surface bounding the volume </a:t>
            </a:r>
            <a:r>
              <a:rPr lang="en-US" b="0" i="1" u="none" strike="noStrike" baseline="0" dirty="0" smtClean="0"/>
              <a:t>V</a:t>
            </a:r>
            <a:r>
              <a:rPr lang="en-US" b="0" i="0" u="none" strike="noStrike" baseline="0" dirty="0" smtClean="0"/>
              <a:t>.</a:t>
            </a:r>
            <a:r>
              <a:rPr lang="en-US" dirty="0" smtClean="0"/>
              <a:t>							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542" y="360608"/>
            <a:ext cx="3454103" cy="6729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625" y="1287966"/>
            <a:ext cx="2048890" cy="72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5193" y="2288074"/>
            <a:ext cx="2855754" cy="65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2449" y="3220475"/>
            <a:ext cx="4161242" cy="1127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2586" y="4700943"/>
            <a:ext cx="4260967" cy="153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7528" y="167425"/>
                <a:ext cx="11964472" cy="414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0" i="0" u="none" strike="noStrike" baseline="0" dirty="0" smtClean="0"/>
                  <a:t>Now, the integration in Eq. 7.32 is to be taken over the </a:t>
                </a:r>
                <a:r>
                  <a:rPr lang="en-US" b="0" i="1" u="none" strike="noStrike" baseline="0" dirty="0" smtClean="0"/>
                  <a:t>entire volume occupied</a:t>
                </a:r>
                <a:r>
                  <a:rPr lang="en-US" b="0" i="1" u="none" strike="noStrike" dirty="0" smtClean="0"/>
                  <a:t> </a:t>
                </a:r>
                <a:r>
                  <a:rPr lang="en-US" b="0" i="1" u="none" strike="noStrike" baseline="0" dirty="0" smtClean="0"/>
                  <a:t>by the current</a:t>
                </a:r>
                <a:r>
                  <a:rPr lang="en-US" b="0" i="0" u="none" strike="noStrike" baseline="0" dirty="0" smtClean="0"/>
                  <a:t>. But any region </a:t>
                </a:r>
                <a:r>
                  <a:rPr lang="en-US" b="0" i="1" u="none" strike="noStrike" baseline="0" dirty="0" smtClean="0"/>
                  <a:t>larger </a:t>
                </a:r>
                <a:r>
                  <a:rPr lang="en-US" b="0" i="0" u="none" strike="noStrike" baseline="0" dirty="0" smtClean="0"/>
                  <a:t>than this will do just as well, for </a:t>
                </a:r>
                <a:r>
                  <a:rPr lang="en-US" b="1" i="0" u="none" strike="noStrike" baseline="0" dirty="0" smtClean="0"/>
                  <a:t>J </a:t>
                </a:r>
                <a:r>
                  <a:rPr lang="en-US" b="0" i="0" u="none" strike="noStrike" baseline="0" dirty="0" smtClean="0"/>
                  <a:t>is zero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out there anyway. In Eq. 7.34, the larger the region we pick the greater is the</a:t>
                </a:r>
                <a:r>
                  <a:rPr lang="en-US" dirty="0"/>
                  <a:t> </a:t>
                </a:r>
                <a:r>
                  <a:rPr lang="en-US" b="0" i="0" u="none" strike="noStrike" baseline="0" dirty="0" smtClean="0"/>
                  <a:t>contribution from the volume integral, and therefore the smaller is that of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surface integral (this makes sense: as the surface gets farther from the current,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both </a:t>
                </a:r>
                <a:r>
                  <a:rPr lang="en-US" b="1" i="0" u="none" strike="noStrike" baseline="0" dirty="0" smtClean="0"/>
                  <a:t>A </a:t>
                </a:r>
                <a:r>
                  <a:rPr lang="en-US" b="0" i="0" u="none" strike="noStrike" baseline="0" dirty="0" smtClean="0"/>
                  <a:t>and </a:t>
                </a:r>
                <a:r>
                  <a:rPr lang="en-US" b="1" i="0" u="none" strike="noStrike" baseline="0" dirty="0" smtClean="0"/>
                  <a:t>B </a:t>
                </a:r>
                <a:r>
                  <a:rPr lang="en-US" b="0" i="0" u="none" strike="noStrike" baseline="0" dirty="0" smtClean="0"/>
                  <a:t>decrease). In particular, if we agree to integrate over </a:t>
                </a:r>
                <a:r>
                  <a:rPr lang="en-US" b="0" i="1" u="none" strike="noStrike" baseline="0" dirty="0" smtClean="0"/>
                  <a:t>all </a:t>
                </a:r>
                <a:r>
                  <a:rPr lang="en-US" b="0" i="0" u="none" strike="noStrike" baseline="0" dirty="0" smtClean="0"/>
                  <a:t>space, then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surface integral goes to zero, and we are left with</a:t>
                </a:r>
              </a:p>
              <a:p>
                <a:pPr algn="just"/>
                <a:r>
                  <a:rPr lang="en-US" dirty="0"/>
                  <a:t>	</a:t>
                </a:r>
                <a:r>
                  <a:rPr lang="en-US" dirty="0" smtClean="0"/>
                  <a:t>													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        (Over all space)</a:t>
                </a:r>
              </a:p>
              <a:p>
                <a:pPr algn="just"/>
                <a:endParaRPr lang="en-US" dirty="0"/>
              </a:p>
              <a:p>
                <a:pPr algn="just"/>
                <a:r>
                  <a:rPr lang="en-US" b="0" i="0" u="none" strike="noStrike" baseline="0" dirty="0" smtClean="0"/>
                  <a:t>In view of this result, we say the energy is “stored in the magnetic field,” in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the amount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u="none" strike="noStrike" baseline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0" i="0" u="none" strike="noStrike" baseline="0" dirty="0" smtClean="0"/>
                  <a:t>) per unit volume. This is a nice way to think of it, though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someone looking at Eq. 7.32 might prefer to say that the energy is stored in the</a:t>
                </a:r>
                <a:r>
                  <a:rPr lang="en-US" b="0" i="0" u="none" strike="noStrike" dirty="0" smtClean="0"/>
                  <a:t> </a:t>
                </a:r>
                <a:r>
                  <a:rPr lang="en-US" b="0" i="1" u="none" strike="noStrike" baseline="0" dirty="0" smtClean="0"/>
                  <a:t>current distribution</a:t>
                </a:r>
                <a:r>
                  <a:rPr lang="en-US" b="0" i="0" u="none" strike="noStrike" baseline="0" dirty="0" smtClean="0"/>
                  <a:t>, in the amount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u="none" strike="noStrike" baseline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𝐽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="0" i="0" u="none" strike="noStrike" baseline="0" dirty="0" smtClean="0"/>
                  <a:t> per unit volume. The distinction is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one of bookkeeping; the important quantity is the total energy </a:t>
                </a:r>
                <a:r>
                  <a:rPr lang="en-US" b="0" i="1" u="none" strike="noStrike" baseline="0" dirty="0" smtClean="0"/>
                  <a:t>W</a:t>
                </a:r>
                <a:r>
                  <a:rPr lang="en-US" b="0" i="0" u="none" strike="noStrike" baseline="0" dirty="0" smtClean="0"/>
                  <a:t>, and we need</a:t>
                </a:r>
                <a:r>
                  <a:rPr lang="en-US" b="0" i="0" u="none" strike="noStrike" dirty="0" smtClean="0"/>
                  <a:t> </a:t>
                </a:r>
                <a:r>
                  <a:rPr lang="en-US" b="0" i="0" u="none" strike="noStrike" baseline="0" dirty="0" smtClean="0"/>
                  <a:t>not worry about where (if anywhere) the energy is “located.”</a:t>
                </a:r>
                <a:r>
                  <a:rPr lang="en-US" b="0" i="0" u="none" strike="noStrike" dirty="0" smtClean="0"/>
                  <a:t> </a:t>
                </a:r>
              </a:p>
              <a:p>
                <a:pPr algn="just"/>
                <a:r>
                  <a:rPr lang="en-US" baseline="0" dirty="0"/>
                  <a:t>	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28" y="167425"/>
                <a:ext cx="11964472" cy="4146648"/>
              </a:xfrm>
              <a:prstGeom prst="rect">
                <a:avLst/>
              </a:prstGeom>
              <a:blipFill rotWithShape="0">
                <a:blip r:embed="rId2"/>
                <a:stretch>
                  <a:fillRect l="-408" t="-734" r="-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855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10" y="309093"/>
            <a:ext cx="11887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dirty="0">
                <a:solidFill>
                  <a:prstClr val="black"/>
                </a:solidFill>
              </a:rPr>
              <a:t>You might find it strange that it takes energy to set up a magnetic field—after all, magnetic fields </a:t>
            </a:r>
            <a:r>
              <a:rPr lang="en-US" i="1" dirty="0">
                <a:solidFill>
                  <a:prstClr val="black"/>
                </a:solidFill>
              </a:rPr>
              <a:t>themselves </a:t>
            </a:r>
            <a:r>
              <a:rPr lang="en-US" dirty="0">
                <a:solidFill>
                  <a:prstClr val="black"/>
                </a:solidFill>
              </a:rPr>
              <a:t>do no work. The point is that producing a magnetic field, where previously there was none, requires </a:t>
            </a:r>
            <a:r>
              <a:rPr lang="en-US" i="1" dirty="0">
                <a:solidFill>
                  <a:prstClr val="black"/>
                </a:solidFill>
              </a:rPr>
              <a:t>changing </a:t>
            </a:r>
            <a:r>
              <a:rPr lang="en-US" dirty="0">
                <a:solidFill>
                  <a:prstClr val="black"/>
                </a:solidFill>
              </a:rPr>
              <a:t>the field, and a changing </a:t>
            </a:r>
            <a:r>
              <a:rPr lang="en-US" b="1" dirty="0">
                <a:solidFill>
                  <a:prstClr val="black"/>
                </a:solidFill>
              </a:rPr>
              <a:t>B</a:t>
            </a:r>
            <a:r>
              <a:rPr lang="en-US" dirty="0">
                <a:solidFill>
                  <a:prstClr val="black"/>
                </a:solidFill>
              </a:rPr>
              <a:t>-field, according to Faraday, induces an </a:t>
            </a:r>
            <a:r>
              <a:rPr lang="en-US" i="1" dirty="0">
                <a:solidFill>
                  <a:prstClr val="black"/>
                </a:solidFill>
              </a:rPr>
              <a:t>electric </a:t>
            </a:r>
            <a:r>
              <a:rPr lang="en-US" dirty="0">
                <a:solidFill>
                  <a:prstClr val="black"/>
                </a:solidFill>
              </a:rPr>
              <a:t>field. The latter, of course, </a:t>
            </a:r>
            <a:r>
              <a:rPr lang="en-US" i="1" dirty="0">
                <a:solidFill>
                  <a:prstClr val="black"/>
                </a:solidFill>
              </a:rPr>
              <a:t>can </a:t>
            </a:r>
            <a:r>
              <a:rPr lang="en-US" dirty="0">
                <a:solidFill>
                  <a:prstClr val="black"/>
                </a:solidFill>
              </a:rPr>
              <a:t>do work. In the beginning, there is no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, and at the end there is no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; but in between, while </a:t>
            </a:r>
            <a:r>
              <a:rPr lang="en-US" b="1" dirty="0">
                <a:solidFill>
                  <a:prstClr val="black"/>
                </a:solidFill>
              </a:rPr>
              <a:t>B </a:t>
            </a:r>
            <a:r>
              <a:rPr lang="en-US" dirty="0">
                <a:solidFill>
                  <a:prstClr val="black"/>
                </a:solidFill>
              </a:rPr>
              <a:t>is building up, there </a:t>
            </a:r>
            <a:r>
              <a:rPr lang="en-US" i="1" dirty="0">
                <a:solidFill>
                  <a:prstClr val="black"/>
                </a:solidFill>
              </a:rPr>
              <a:t>is </a:t>
            </a:r>
            <a:r>
              <a:rPr lang="en-US" dirty="0">
                <a:solidFill>
                  <a:prstClr val="black"/>
                </a:solidFill>
              </a:rPr>
              <a:t>an </a:t>
            </a:r>
            <a:r>
              <a:rPr lang="en-US" b="1" dirty="0">
                <a:solidFill>
                  <a:prstClr val="black"/>
                </a:solidFill>
              </a:rPr>
              <a:t>E</a:t>
            </a:r>
            <a:r>
              <a:rPr lang="en-US" dirty="0">
                <a:solidFill>
                  <a:prstClr val="black"/>
                </a:solidFill>
              </a:rPr>
              <a:t>, and it is against </a:t>
            </a:r>
            <a:r>
              <a:rPr lang="en-US" i="1" dirty="0">
                <a:solidFill>
                  <a:prstClr val="black"/>
                </a:solidFill>
              </a:rPr>
              <a:t>this </a:t>
            </a:r>
            <a:r>
              <a:rPr lang="en-US" dirty="0">
                <a:solidFill>
                  <a:prstClr val="black"/>
                </a:solidFill>
              </a:rPr>
              <a:t>that the work is done. (You see why I could not calculate the energy stored in a </a:t>
            </a:r>
            <a:r>
              <a:rPr lang="en-US" dirty="0" err="1">
                <a:solidFill>
                  <a:prstClr val="black"/>
                </a:solidFill>
              </a:rPr>
              <a:t>magnetostatic</a:t>
            </a:r>
            <a:r>
              <a:rPr lang="en-US" dirty="0">
                <a:solidFill>
                  <a:prstClr val="black"/>
                </a:solidFill>
              </a:rPr>
              <a:t> field back in Chapter 5.) In the light of this, it is extraordinary how similar the magnetic energy formulas are to their electrostatic counterparts</a:t>
            </a:r>
          </a:p>
          <a:p>
            <a:pPr lvl="0" algn="just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4115" y="3074202"/>
            <a:ext cx="4016188" cy="16368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4675" y="3110557"/>
            <a:ext cx="275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2.43 and 2.45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274675" y="4250028"/>
            <a:ext cx="330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7.32 and 7.35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9658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" y="463639"/>
            <a:ext cx="119773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u="none" strike="noStrike" baseline="0" dirty="0" smtClean="0"/>
              <a:t>MAXWELL’S EQUATIONS</a:t>
            </a:r>
            <a:r>
              <a:rPr lang="en-US" dirty="0" smtClean="0"/>
              <a:t>: Set of Equations describing the Curl and Divergence of Electric and Magnetic Field.</a:t>
            </a:r>
          </a:p>
          <a:p>
            <a:endParaRPr lang="en-US" dirty="0" smtClean="0"/>
          </a:p>
          <a:p>
            <a:r>
              <a:rPr lang="en-US" b="1" i="0" u="none" strike="noStrike" baseline="0" dirty="0" smtClean="0"/>
              <a:t>Electrodynamics Before Maxwell</a:t>
            </a:r>
          </a:p>
          <a:p>
            <a:r>
              <a:rPr lang="en-US" b="0" i="0" u="none" strike="noStrike" baseline="0" dirty="0" smtClean="0"/>
              <a:t>So far, we have encountered the following laws, specifying the divergence and</a:t>
            </a:r>
          </a:p>
          <a:p>
            <a:pPr algn="just"/>
            <a:r>
              <a:rPr lang="en-US" b="0" i="0" u="none" strike="noStrike" baseline="0" dirty="0" smtClean="0"/>
              <a:t>curl of electric and magnetic fields</a:t>
            </a:r>
            <a:r>
              <a:rPr lang="en-US" dirty="0"/>
              <a:t>	</a:t>
            </a:r>
            <a:r>
              <a:rPr lang="en-US" dirty="0" smtClean="0"/>
              <a:t>																																																																																																							</a:t>
            </a:r>
            <a:r>
              <a:rPr lang="en-US" smtClean="0"/>
              <a:t>	</a:t>
            </a:r>
          </a:p>
          <a:p>
            <a:pPr algn="just"/>
            <a:r>
              <a:rPr lang="en-US" b="0" i="0" u="none" strike="noStrike" baseline="0" smtClean="0"/>
              <a:t>These </a:t>
            </a:r>
            <a:r>
              <a:rPr lang="en-US" b="0" i="0" u="none" strike="noStrike" baseline="0" dirty="0" smtClean="0"/>
              <a:t>equations represent the state of electromagnetic theory in the mid-nineteenth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century, when Maxwell began his work. They were not written in so compact a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form, in those days, but their physical content was familiar. Now, it happens that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there is a fatal inconsistency in these formulas. It has to do with the old rule that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divergence of curl is always zero. If you apply the divergence to number (iii),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everything works out:</a:t>
            </a:r>
            <a:r>
              <a:rPr lang="en-US" dirty="0" smtClean="0"/>
              <a:t>																																																			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722" y="1920638"/>
            <a:ext cx="4790940" cy="216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8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542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Times-Roman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Akhtar-PC</dc:creator>
  <cp:lastModifiedBy>Akhtar-PC</cp:lastModifiedBy>
  <cp:revision>13</cp:revision>
  <dcterms:created xsi:type="dcterms:W3CDTF">2020-05-10T11:37:05Z</dcterms:created>
  <dcterms:modified xsi:type="dcterms:W3CDTF">2020-05-10T12:28:11Z</dcterms:modified>
</cp:coreProperties>
</file>