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61" r:id="rId5"/>
    <p:sldId id="281" r:id="rId6"/>
    <p:sldId id="274" r:id="rId7"/>
    <p:sldId id="275" r:id="rId8"/>
    <p:sldId id="263" r:id="rId9"/>
    <p:sldId id="264" r:id="rId10"/>
    <p:sldId id="279" r:id="rId11"/>
    <p:sldId id="276" r:id="rId12"/>
    <p:sldId id="267" r:id="rId13"/>
    <p:sldId id="268" r:id="rId14"/>
    <p:sldId id="278" r:id="rId15"/>
    <p:sldId id="270" r:id="rId16"/>
    <p:sldId id="265"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0D9F8-ADC3-4AB7-BB45-89094D663A02}" type="datetimeFigureOut">
              <a:rPr lang="en-US" smtClean="0"/>
              <a:pPr/>
              <a:t>16-May-21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F5B2F-6B60-49DC-A4B2-6DE6E6D0E80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7FF5B2F-6B60-49DC-A4B2-6DE6E6D0E801}"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D7DC28F-CB1D-4CEF-A8B4-587ECC4E4319}" type="datetimeFigureOut">
              <a:rPr lang="en-US" smtClean="0"/>
              <a:pPr/>
              <a:t>16-May-21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CC72C6E-CF9E-4A12-8C01-E9301A0080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DC28F-CB1D-4CEF-A8B4-587ECC4E4319}" type="datetimeFigureOut">
              <a:rPr lang="en-US" smtClean="0"/>
              <a:pPr/>
              <a:t>16-May-21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DC28F-CB1D-4CEF-A8B4-587ECC4E4319}" type="datetimeFigureOut">
              <a:rPr lang="en-US" smtClean="0"/>
              <a:pPr/>
              <a:t>16-May-21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DC28F-CB1D-4CEF-A8B4-587ECC4E4319}" type="datetimeFigureOut">
              <a:rPr lang="en-US" smtClean="0"/>
              <a:pPr/>
              <a:t>16-May-21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7DC28F-CB1D-4CEF-A8B4-587ECC4E4319}" type="datetimeFigureOut">
              <a:rPr lang="en-US" smtClean="0"/>
              <a:pPr/>
              <a:t>16-May-21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7DC28F-CB1D-4CEF-A8B4-587ECC4E4319}" type="datetimeFigureOut">
              <a:rPr lang="en-US" smtClean="0"/>
              <a:pPr/>
              <a:t>16-May-21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D7DC28F-CB1D-4CEF-A8B4-587ECC4E4319}" type="datetimeFigureOut">
              <a:rPr lang="en-US" smtClean="0"/>
              <a:pPr/>
              <a:t>16-May-21</a:t>
            </a:fld>
            <a:endParaRPr lang="en-US"/>
          </a:p>
        </p:txBody>
      </p:sp>
      <p:sp>
        <p:nvSpPr>
          <p:cNvPr id="27" name="Slide Number Placeholder 26"/>
          <p:cNvSpPr>
            <a:spLocks noGrp="1"/>
          </p:cNvSpPr>
          <p:nvPr>
            <p:ph type="sldNum" sz="quarter" idx="11"/>
          </p:nvPr>
        </p:nvSpPr>
        <p:spPr/>
        <p:txBody>
          <a:bodyPr rtlCol="0"/>
          <a:lstStyle/>
          <a:p>
            <a:fld id="{6CC72C6E-CF9E-4A12-8C01-E9301A0080B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D7DC28F-CB1D-4CEF-A8B4-587ECC4E4319}" type="datetimeFigureOut">
              <a:rPr lang="en-US" smtClean="0"/>
              <a:pPr/>
              <a:t>16-May-21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CC72C6E-CF9E-4A12-8C01-E9301A0080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DC28F-CB1D-4CEF-A8B4-587ECC4E4319}" type="datetimeFigureOut">
              <a:rPr lang="en-US" smtClean="0"/>
              <a:pPr/>
              <a:t>16-May-21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7DC28F-CB1D-4CEF-A8B4-587ECC4E4319}" type="datetimeFigureOut">
              <a:rPr lang="en-US" smtClean="0"/>
              <a:pPr/>
              <a:t>16-May-21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7DC28F-CB1D-4CEF-A8B4-587ECC4E4319}" type="datetimeFigureOut">
              <a:rPr lang="en-US" smtClean="0"/>
              <a:pPr/>
              <a:t>16-May-21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72C6E-CF9E-4A12-8C01-E9301A0080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D7DC28F-CB1D-4CEF-A8B4-587ECC4E4319}" type="datetimeFigureOut">
              <a:rPr lang="en-US" smtClean="0"/>
              <a:pPr/>
              <a:t>16-May-21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CC72C6E-CF9E-4A12-8C01-E9301A0080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smtClean="0"/>
          </a:p>
          <a:p>
            <a:r>
              <a:rPr lang="en-US" dirty="0" smtClean="0"/>
              <a:t>Rights of people in constitution of Pakistan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lstStyle/>
          <a:p>
            <a:pPr>
              <a:buNone/>
            </a:pPr>
            <a:r>
              <a:rPr lang="en-US" b="1" dirty="0" smtClean="0"/>
              <a:t>17.Freedom of association</a:t>
            </a:r>
          </a:p>
          <a:p>
            <a:r>
              <a:rPr lang="en-US" dirty="0" smtClean="0"/>
              <a:t>Every citizen shall have the right to form associations or unions and also every citizen, not being in the service of Pakistan, shall have the right to form or be a member of a political party, subject to any reasonable restrictions imposed by law in the interest of the sovereignty or integrity of Pakistan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fontScale="77500" lnSpcReduction="20000"/>
          </a:bodyPr>
          <a:lstStyle/>
          <a:p>
            <a:pPr>
              <a:buNone/>
            </a:pPr>
            <a:r>
              <a:rPr lang="en-US" b="1" dirty="0" smtClean="0">
                <a:solidFill>
                  <a:srgbClr val="00B050"/>
                </a:solidFill>
              </a:rPr>
              <a:t>According to article </a:t>
            </a:r>
            <a:r>
              <a:rPr lang="en-US" b="1" dirty="0" smtClean="0">
                <a:solidFill>
                  <a:srgbClr val="FF0000"/>
                </a:solidFill>
              </a:rPr>
              <a:t>18</a:t>
            </a:r>
            <a:r>
              <a:rPr lang="en-US" b="1" dirty="0" smtClean="0">
                <a:solidFill>
                  <a:srgbClr val="00B050"/>
                </a:solidFill>
              </a:rPr>
              <a:t>.Freedom of trade, business or profession.</a:t>
            </a:r>
          </a:p>
          <a:p>
            <a:pPr>
              <a:buNone/>
            </a:pPr>
            <a:endParaRPr lang="en-US" b="1" dirty="0" smtClean="0">
              <a:solidFill>
                <a:srgbClr val="00B050"/>
              </a:solidFill>
            </a:endParaRPr>
          </a:p>
          <a:p>
            <a:r>
              <a:rPr lang="en-US" dirty="0" smtClean="0"/>
              <a:t>Subject to such qualifications, if any, as may be prescribed by law, every citizen shall have the right to enter upon any lawful profession or occupation, and to conduct any lawful trade or business: Provided that nothing in this Article shall prevent:- </a:t>
            </a:r>
          </a:p>
          <a:p>
            <a:endParaRPr lang="en-US" dirty="0" smtClean="0"/>
          </a:p>
          <a:p>
            <a:r>
              <a:rPr lang="en-US" dirty="0" smtClean="0"/>
              <a:t>(a) the regulation of any trade or profession by a licensing system; or </a:t>
            </a:r>
          </a:p>
          <a:p>
            <a:endParaRPr lang="en-US" dirty="0" smtClean="0"/>
          </a:p>
          <a:p>
            <a:r>
              <a:rPr lang="en-US" dirty="0" smtClean="0"/>
              <a:t>(b) the regulation of trade, commerce or industry in the interest of free competition therein; or </a:t>
            </a:r>
          </a:p>
          <a:p>
            <a:endParaRPr lang="en-US" dirty="0" smtClean="0"/>
          </a:p>
          <a:p>
            <a:r>
              <a:rPr lang="en-US" dirty="0" smtClean="0"/>
              <a:t>(c) the carrying on, by the Federal Government or a Provincial Government, or by a corporation controlled by any such Government, of any trade, business, industry or service, to the exclusion, complete or partial, of other persons.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a:lnSpc>
                <a:spcPct val="120000"/>
              </a:lnSpc>
              <a:buNone/>
            </a:pPr>
            <a:endParaRPr lang="en-US" dirty="0" smtClean="0">
              <a:latin typeface="Times New Roman" pitchFamily="18" charset="0"/>
              <a:cs typeface="Times New Roman" pitchFamily="18" charset="0"/>
            </a:endParaRPr>
          </a:p>
          <a:p>
            <a:pPr>
              <a:lnSpc>
                <a:spcPct val="120000"/>
              </a:lnSpc>
              <a:buNone/>
            </a:pPr>
            <a:r>
              <a:rPr lang="en-US" b="1" dirty="0" smtClean="0">
                <a:solidFill>
                  <a:srgbClr val="00B050"/>
                </a:solidFill>
                <a:latin typeface="Times New Roman" pitchFamily="18" charset="0"/>
                <a:cs typeface="Times New Roman" pitchFamily="18" charset="0"/>
              </a:rPr>
              <a:t>According to article 19 Freedom of speech, etc.</a:t>
            </a:r>
          </a:p>
          <a:p>
            <a:pPr>
              <a:lnSpc>
                <a:spcPct val="120000"/>
              </a:lnSpc>
              <a:buNone/>
            </a:pPr>
            <a:r>
              <a:rPr lang="en-US" dirty="0" smtClean="0">
                <a:latin typeface="Times New Roman" pitchFamily="18" charset="0"/>
                <a:cs typeface="Times New Roman" pitchFamily="18" charset="0"/>
              </a:rPr>
              <a:t>Every citizen shall have the right to freedom of speech and expression, and there shall be freedom of the press, subject to any reasonable restrictions imposed by law in the interest of the glory of Islam or the integrity, security or defense of Pakistan or any part thereof, friendly relations with foreign States, public order, decency or morality, or in relation to contempt of court, or incitement to an offence.</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92500" lnSpcReduction="20000"/>
          </a:bodyPr>
          <a:lstStyle/>
          <a:p>
            <a:pPr>
              <a:buNone/>
            </a:pPr>
            <a:r>
              <a:rPr lang="en-US" b="1" dirty="0" smtClean="0">
                <a:solidFill>
                  <a:srgbClr val="00B050"/>
                </a:solidFill>
              </a:rPr>
              <a:t>According to article 20.Freedom to profess religion and to manage religious institutions.</a:t>
            </a:r>
          </a:p>
          <a:p>
            <a:pPr>
              <a:buNone/>
            </a:pPr>
            <a:r>
              <a:rPr lang="en-US" dirty="0" smtClean="0"/>
              <a:t>Subject to law, public order and morality:- </a:t>
            </a:r>
          </a:p>
          <a:p>
            <a:pPr>
              <a:buNone/>
            </a:pPr>
            <a:r>
              <a:rPr lang="en-US" dirty="0" smtClean="0"/>
              <a:t>	(a) every citizen shall have the right to profess,</a:t>
            </a:r>
          </a:p>
          <a:p>
            <a:pPr>
              <a:buNone/>
            </a:pPr>
            <a:r>
              <a:rPr lang="en-US" dirty="0" smtClean="0"/>
              <a:t>          practice and propagate his religion; and </a:t>
            </a:r>
          </a:p>
          <a:p>
            <a:pPr>
              <a:buNone/>
            </a:pPr>
            <a:r>
              <a:rPr lang="en-US" dirty="0" smtClean="0"/>
              <a:t>	(b) every religious denomination and every sect</a:t>
            </a:r>
          </a:p>
          <a:p>
            <a:pPr>
              <a:buNone/>
            </a:pPr>
            <a:r>
              <a:rPr lang="en-US" dirty="0" smtClean="0"/>
              <a:t>         thereof shall have the right to establish, maintain</a:t>
            </a:r>
          </a:p>
          <a:p>
            <a:pPr>
              <a:buNone/>
            </a:pPr>
            <a:r>
              <a:rPr lang="en-US" dirty="0" smtClean="0"/>
              <a:t>          and manage its religious institutions. </a:t>
            </a:r>
          </a:p>
          <a:p>
            <a:pPr>
              <a:buNone/>
            </a:pPr>
            <a:endParaRPr lang="en-US" dirty="0" smtClean="0"/>
          </a:p>
          <a:p>
            <a:pPr>
              <a:buNone/>
            </a:pPr>
            <a:r>
              <a:rPr lang="en-US" b="1" dirty="0" smtClean="0">
                <a:solidFill>
                  <a:srgbClr val="00B050"/>
                </a:solidFill>
              </a:rPr>
              <a:t>According to article 21.Safeguard against taxation for purposes of any particular religion.</a:t>
            </a:r>
          </a:p>
          <a:p>
            <a:r>
              <a:rPr lang="en-US" dirty="0" smtClean="0"/>
              <a:t>No person shall be compelled to pay any special tax the proceeds of which are to be spent on the propagation or maintenance of any religion other than his own.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a:buNone/>
            </a:pPr>
            <a:r>
              <a:rPr lang="en-US" b="1" dirty="0" smtClean="0">
                <a:solidFill>
                  <a:srgbClr val="00B050"/>
                </a:solidFill>
              </a:rPr>
              <a:t>23 Provision as to property.</a:t>
            </a:r>
          </a:p>
          <a:p>
            <a:r>
              <a:rPr lang="en-US" dirty="0" smtClean="0"/>
              <a:t>Every citizen shall have the right to acquire, hold and dispose of property in any part of Pakistan, subject to the Constitution and any reasonable restrictions imposed by law in the public interest.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pPr>
              <a:lnSpc>
                <a:spcPct val="120000"/>
              </a:lnSpc>
              <a:buNone/>
            </a:pPr>
            <a:r>
              <a:rPr lang="en-US" b="1" dirty="0" smtClean="0">
                <a:solidFill>
                  <a:srgbClr val="00B050"/>
                </a:solidFill>
                <a:latin typeface="Times New Roman" pitchFamily="18" charset="0"/>
                <a:cs typeface="Times New Roman" pitchFamily="18" charset="0"/>
              </a:rPr>
              <a:t>According to article 25. Equality of citizens.</a:t>
            </a:r>
          </a:p>
          <a:p>
            <a:pPr>
              <a:lnSpc>
                <a:spcPct val="120000"/>
              </a:lnSpc>
              <a:buNone/>
            </a:pPr>
            <a:endParaRPr lang="en-US" b="1" dirty="0" smtClean="0">
              <a:solidFill>
                <a:srgbClr val="00B050"/>
              </a:solidFill>
              <a:latin typeface="Times New Roman" pitchFamily="18" charset="0"/>
              <a:cs typeface="Times New Roman" pitchFamily="18" charset="0"/>
            </a:endParaRPr>
          </a:p>
          <a:p>
            <a:pPr>
              <a:lnSpc>
                <a:spcPct val="120000"/>
              </a:lnSpc>
              <a:buNone/>
            </a:pPr>
            <a:r>
              <a:rPr lang="en-US" dirty="0" smtClean="0">
                <a:latin typeface="Times New Roman" pitchFamily="18" charset="0"/>
                <a:cs typeface="Times New Roman" pitchFamily="18" charset="0"/>
              </a:rPr>
              <a:t>1) All citizens are equal before law and are entitled to equal protection of law. </a:t>
            </a:r>
          </a:p>
          <a:p>
            <a:pPr>
              <a:lnSpc>
                <a:spcPct val="120000"/>
              </a:lnSpc>
              <a:buNone/>
            </a:pPr>
            <a:r>
              <a:rPr lang="en-US" dirty="0" smtClean="0">
                <a:latin typeface="Times New Roman" pitchFamily="18" charset="0"/>
                <a:cs typeface="Times New Roman" pitchFamily="18" charset="0"/>
              </a:rPr>
              <a:t>2) There shall be no discrimination on the basis of sex alone. </a:t>
            </a:r>
          </a:p>
          <a:p>
            <a:pPr>
              <a:lnSpc>
                <a:spcPct val="120000"/>
              </a:lnSpc>
              <a:buNone/>
            </a:pPr>
            <a:r>
              <a:rPr lang="en-US" dirty="0" smtClean="0">
                <a:latin typeface="Times New Roman" pitchFamily="18" charset="0"/>
                <a:cs typeface="Times New Roman" pitchFamily="18" charset="0"/>
              </a:rPr>
              <a:t>3) Nothing in this Article shall prevent the State from making any special provision for the protection of women and children.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fontScale="92500" lnSpcReduction="10000"/>
          </a:bodyPr>
          <a:lstStyle/>
          <a:p>
            <a:pPr>
              <a:buNone/>
            </a:pPr>
            <a:r>
              <a:rPr lang="en-US" sz="2400" b="1" dirty="0" smtClean="0">
                <a:solidFill>
                  <a:srgbClr val="00B050"/>
                </a:solidFill>
              </a:rPr>
              <a:t>According to article (26) Non-discrimination in respect of access to public places.</a:t>
            </a:r>
          </a:p>
          <a:p>
            <a:pPr>
              <a:buNone/>
            </a:pPr>
            <a:endParaRPr lang="en-US" sz="2400" b="1" dirty="0" smtClean="0">
              <a:solidFill>
                <a:srgbClr val="00B050"/>
              </a:solidFill>
            </a:endParaRPr>
          </a:p>
          <a:p>
            <a:pPr>
              <a:buNone/>
            </a:pPr>
            <a:r>
              <a:rPr lang="en-US" dirty="0" smtClean="0"/>
              <a:t>1) </a:t>
            </a:r>
            <a:r>
              <a:rPr lang="en-US" dirty="0" smtClean="0">
                <a:latin typeface="Times New Roman" pitchFamily="18" charset="0"/>
                <a:cs typeface="Times New Roman" pitchFamily="18" charset="0"/>
              </a:rPr>
              <a:t>In respect of access to places of public entertainment or resort not intended for religious purposes only, there shall be no discrimination against any citizen on the ground only of race, religion, caste, sex, residence or place of birth. </a:t>
            </a:r>
          </a:p>
          <a:p>
            <a:pPr marL="624078" indent="-514350">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2) Nothing in clause shall prevent the State from making any special provision for women and children.</a:t>
            </a:r>
          </a:p>
          <a:p>
            <a:endParaRPr lang="en-US" dirty="0" smtClean="0">
              <a:latin typeface="Times New Roman" pitchFamily="18" charset="0"/>
              <a:cs typeface="Times New Roman" pitchFamily="18" charset="0"/>
            </a:endParaRPr>
          </a:p>
          <a:p>
            <a:pPr>
              <a:buNone/>
            </a:pPr>
            <a:r>
              <a:rPr lang="en-US" b="1" dirty="0" smtClean="0">
                <a:solidFill>
                  <a:srgbClr val="00B050"/>
                </a:solidFill>
                <a:latin typeface="Times New Roman" pitchFamily="18" charset="0"/>
                <a:cs typeface="Times New Roman" pitchFamily="18" charset="0"/>
              </a:rPr>
              <a:t>According to article (9) Security of person.</a:t>
            </a:r>
          </a:p>
          <a:p>
            <a:r>
              <a:rPr lang="en-US" dirty="0" smtClean="0">
                <a:latin typeface="Times New Roman" pitchFamily="18" charset="0"/>
                <a:cs typeface="Times New Roman" pitchFamily="18" charset="0"/>
              </a:rPr>
              <a:t>No person shall be deprived of life or liberty save in accordance with law.</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lstStyle/>
          <a:p>
            <a:pPr>
              <a:buNone/>
            </a:pPr>
            <a:r>
              <a:rPr lang="en-US" b="1" dirty="0" smtClean="0">
                <a:solidFill>
                  <a:srgbClr val="00B050"/>
                </a:solidFill>
              </a:rPr>
              <a:t>28. Preservation of language, script and culture.</a:t>
            </a:r>
          </a:p>
          <a:p>
            <a:r>
              <a:rPr lang="en-US" dirty="0" smtClean="0"/>
              <a:t>Subject to Article 251 any section of citizens having a distinct language, script or culture shall have the right to preserve and promote the same and subject to law, establish institutions for that purpose.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Constitution</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 In the broadest sense a constitution is </a:t>
            </a:r>
            <a:r>
              <a:rPr lang="en-US" dirty="0" smtClean="0">
                <a:solidFill>
                  <a:srgbClr val="FF0000"/>
                </a:solidFill>
              </a:rPr>
              <a:t>a body of rules governing the affairs</a:t>
            </a:r>
            <a:r>
              <a:rPr lang="en-US" dirty="0" smtClean="0"/>
              <a:t> of an organized group.</a:t>
            </a:r>
          </a:p>
          <a:p>
            <a:endParaRPr lang="en-US" dirty="0" smtClean="0"/>
          </a:p>
          <a:p>
            <a:r>
              <a:rPr lang="en-US" dirty="0" smtClean="0"/>
              <a:t>A constitution is a fundamental law of a state, which provides a </a:t>
            </a:r>
            <a:r>
              <a:rPr lang="en-US" dirty="0" smtClean="0">
                <a:solidFill>
                  <a:srgbClr val="FF0000"/>
                </a:solidFill>
              </a:rPr>
              <a:t>basic framework </a:t>
            </a:r>
            <a:r>
              <a:rPr lang="en-US" dirty="0" smtClean="0"/>
              <a:t>for legislation and policy formulation. </a:t>
            </a:r>
          </a:p>
          <a:p>
            <a:endParaRPr lang="en-US" dirty="0" smtClean="0"/>
          </a:p>
          <a:p>
            <a:r>
              <a:rPr lang="en-US" dirty="0" smtClean="0"/>
              <a:t>It </a:t>
            </a:r>
            <a:r>
              <a:rPr lang="en-US" dirty="0" smtClean="0">
                <a:solidFill>
                  <a:srgbClr val="FF0000"/>
                </a:solidFill>
              </a:rPr>
              <a:t>reflects the cultural values</a:t>
            </a:r>
            <a:r>
              <a:rPr lang="en-US" dirty="0" smtClean="0"/>
              <a:t>, aspirations, traditions and historical outlook of the people that it represents.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Constitutions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Every </a:t>
            </a:r>
            <a:r>
              <a:rPr lang="en-US" dirty="0" smtClean="0"/>
              <a:t>state has a constitution, at least in the sense that it operates its important institutions according to some fundamental body of rules.</a:t>
            </a:r>
          </a:p>
          <a:p>
            <a:endParaRPr lang="en-US" dirty="0" smtClean="0"/>
          </a:p>
          <a:p>
            <a:r>
              <a:rPr lang="en-US" dirty="0" smtClean="0"/>
              <a:t> In this sense the only conceivable alternative to a constitution is the condition of anarchy.</a:t>
            </a:r>
          </a:p>
          <a:p>
            <a:endParaRPr lang="en-US" dirty="0" smtClean="0"/>
          </a:p>
          <a:p>
            <a:r>
              <a:rPr lang="en-US" dirty="0" smtClean="0"/>
              <a:t> Constitutions may be </a:t>
            </a:r>
            <a:r>
              <a:rPr lang="en-US" dirty="0" smtClean="0">
                <a:solidFill>
                  <a:srgbClr val="FF0000"/>
                </a:solidFill>
              </a:rPr>
              <a:t>written or unwritten</a:t>
            </a:r>
            <a:r>
              <a:rPr lang="en-US" dirty="0" smtClean="0"/>
              <a:t>, complex or simple, and may provide for vastly different patterns of governance, but there is </a:t>
            </a:r>
            <a:r>
              <a:rPr lang="en-US" dirty="0" smtClean="0">
                <a:solidFill>
                  <a:srgbClr val="FF0000"/>
                </a:solidFill>
              </a:rPr>
              <a:t>no concept of a state without a constitution.</a:t>
            </a:r>
            <a:endParaRPr 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209800"/>
            <a:ext cx="7772400" cy="2667000"/>
          </a:xfrm>
        </p:spPr>
        <p:txBody>
          <a:bodyPr>
            <a:normAutofit/>
          </a:bodyPr>
          <a:lstStyle/>
          <a:p>
            <a:pPr algn="ctr">
              <a:lnSpc>
                <a:spcPct val="150000"/>
              </a:lnSpc>
            </a:pPr>
            <a:r>
              <a:rPr lang="en-US" sz="2800" b="1" dirty="0" smtClean="0"/>
              <a:t>The following Articles are covered in great detail. These are your Rights and supported by the Constitution of Pakistan.</a:t>
            </a:r>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92500" lnSpcReduction="10000"/>
          </a:bodyPr>
          <a:lstStyle/>
          <a:p>
            <a:pPr>
              <a:buNone/>
            </a:pPr>
            <a:r>
              <a:rPr lang="en-US" b="1" dirty="0" smtClean="0"/>
              <a:t>10. Safeguards as to arrest and detention</a:t>
            </a:r>
          </a:p>
          <a:p>
            <a:r>
              <a:rPr lang="en-US" dirty="0" smtClean="0"/>
              <a:t>No person who is arrested shall be detained in custody without being informed, </a:t>
            </a:r>
          </a:p>
          <a:p>
            <a:endParaRPr lang="en-US" dirty="0" smtClean="0"/>
          </a:p>
          <a:p>
            <a:r>
              <a:rPr lang="en-US" dirty="0" smtClean="0"/>
              <a:t>nor shall he be </a:t>
            </a:r>
            <a:r>
              <a:rPr lang="en-US" dirty="0" smtClean="0">
                <a:solidFill>
                  <a:srgbClr val="FF0000"/>
                </a:solidFill>
              </a:rPr>
              <a:t>denied the right to consult </a:t>
            </a:r>
            <a:r>
              <a:rPr lang="en-US" dirty="0" smtClean="0"/>
              <a:t>and be defended by a legal practitioner of his choice</a:t>
            </a:r>
          </a:p>
          <a:p>
            <a:endParaRPr lang="en-US" dirty="0" smtClean="0"/>
          </a:p>
          <a:p>
            <a:r>
              <a:rPr lang="en-US" dirty="0" smtClean="0"/>
              <a:t>Every person who is arrested and detained in custody shall be produced before a magistrate within a period of </a:t>
            </a:r>
            <a:r>
              <a:rPr lang="en-US" dirty="0" smtClean="0">
                <a:solidFill>
                  <a:srgbClr val="FF0000"/>
                </a:solidFill>
              </a:rPr>
              <a:t>twenty-four hours </a:t>
            </a:r>
            <a:r>
              <a:rPr lang="en-US" dirty="0" smtClean="0"/>
              <a:t>of such arrest, excluding the time necessary for the </a:t>
            </a:r>
            <a:r>
              <a:rPr lang="en-US" dirty="0" smtClean="0">
                <a:solidFill>
                  <a:srgbClr val="FF0000"/>
                </a:solidFill>
              </a:rPr>
              <a:t>journey from the place of arrest</a:t>
            </a:r>
            <a:r>
              <a:rPr lang="en-US" dirty="0" smtClean="0"/>
              <a:t> to the court of the nearest magistrate, and no such person shall be detained in custody beyond the said period without the authority of a magistrate.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a:buNone/>
            </a:pPr>
            <a:r>
              <a:rPr lang="en-US" b="1" dirty="0" smtClean="0">
                <a:solidFill>
                  <a:srgbClr val="00B050"/>
                </a:solidFill>
              </a:rPr>
              <a:t>According to article 11. Slavery, forced labor, etc. prohibited</a:t>
            </a:r>
            <a:r>
              <a:rPr lang="en-US" dirty="0" smtClean="0">
                <a:solidFill>
                  <a:srgbClr val="00B050"/>
                </a:solidFill>
              </a:rPr>
              <a:t>. </a:t>
            </a:r>
          </a:p>
          <a:p>
            <a:endParaRPr lang="en-US" dirty="0" smtClean="0"/>
          </a:p>
          <a:p>
            <a:pPr>
              <a:buNone/>
            </a:pPr>
            <a:r>
              <a:rPr lang="en-US" dirty="0" smtClean="0"/>
              <a:t>1. Slavery is </a:t>
            </a:r>
            <a:r>
              <a:rPr lang="en-US" smtClean="0"/>
              <a:t>non-existent </a:t>
            </a:r>
            <a:r>
              <a:rPr lang="en-US" smtClean="0"/>
              <a:t>&amp;</a:t>
            </a:r>
            <a:r>
              <a:rPr lang="en-US" smtClean="0"/>
              <a:t> </a:t>
            </a:r>
            <a:r>
              <a:rPr lang="en-US" dirty="0" smtClean="0"/>
              <a:t>forbidden and no law shall permit or facilitate its introduction into Pakistan in any form. </a:t>
            </a:r>
          </a:p>
          <a:p>
            <a:endParaRPr lang="en-US" dirty="0" smtClean="0"/>
          </a:p>
          <a:p>
            <a:pPr>
              <a:buNone/>
            </a:pPr>
            <a:r>
              <a:rPr lang="en-US" dirty="0" smtClean="0"/>
              <a:t>2. All forms of forced labor and traffic in human beings are prohibited. </a:t>
            </a:r>
          </a:p>
          <a:p>
            <a:pPr>
              <a:buNone/>
            </a:pPr>
            <a:endParaRPr lang="en-US" dirty="0" smtClean="0"/>
          </a:p>
          <a:p>
            <a:pPr marL="624078" indent="-514350">
              <a:buNone/>
            </a:pPr>
            <a:r>
              <a:rPr lang="en-US" dirty="0" smtClean="0"/>
              <a:t>3. No child below the age of fourteen years shall be engaged in any factory or mine or any other hazardous employment. </a:t>
            </a:r>
          </a:p>
          <a:p>
            <a:pPr marL="624078" indent="-514350">
              <a:buAutoNum type="arabicPeriod" startAt="3"/>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669536"/>
          </a:xfrm>
        </p:spPr>
        <p:txBody>
          <a:bodyPr>
            <a:normAutofit fontScale="85000" lnSpcReduction="10000"/>
          </a:bodyPr>
          <a:lstStyle/>
          <a:p>
            <a:pPr>
              <a:buNone/>
            </a:pPr>
            <a:r>
              <a:rPr lang="en-US" b="1" dirty="0" smtClean="0">
                <a:solidFill>
                  <a:srgbClr val="00B050"/>
                </a:solidFill>
              </a:rPr>
              <a:t>According to article </a:t>
            </a:r>
            <a:r>
              <a:rPr lang="en-US" sz="4200" b="1" dirty="0" smtClean="0">
                <a:solidFill>
                  <a:srgbClr val="00B050"/>
                </a:solidFill>
              </a:rPr>
              <a:t>12.</a:t>
            </a:r>
            <a:r>
              <a:rPr lang="en-US" b="1" dirty="0" smtClean="0">
                <a:solidFill>
                  <a:srgbClr val="00B050"/>
                </a:solidFill>
              </a:rPr>
              <a:t>Protection against retrospective punishment.</a:t>
            </a:r>
          </a:p>
          <a:p>
            <a:pPr>
              <a:buNone/>
            </a:pPr>
            <a:endParaRPr lang="en-US" dirty="0" smtClean="0"/>
          </a:p>
          <a:p>
            <a:pPr>
              <a:buNone/>
            </a:pPr>
            <a:r>
              <a:rPr lang="en-US" dirty="0" smtClean="0"/>
              <a:t>1. No law shall authorize the punishment of a person:- </a:t>
            </a:r>
          </a:p>
          <a:p>
            <a:pPr>
              <a:buNone/>
            </a:pPr>
            <a:r>
              <a:rPr lang="en-US" dirty="0" smtClean="0"/>
              <a:t>       (a) for an act or omission that was not punishable by</a:t>
            </a:r>
          </a:p>
          <a:p>
            <a:pPr>
              <a:buNone/>
            </a:pPr>
            <a:r>
              <a:rPr lang="en-US" dirty="0" smtClean="0"/>
              <a:t>              law at the time of the act or omission; or </a:t>
            </a:r>
          </a:p>
          <a:p>
            <a:pPr>
              <a:buNone/>
            </a:pPr>
            <a:endParaRPr lang="en-US" dirty="0" smtClean="0"/>
          </a:p>
          <a:p>
            <a:pPr algn="just">
              <a:buNone/>
            </a:pPr>
            <a:r>
              <a:rPr lang="en-US" dirty="0" smtClean="0"/>
              <a:t>        (b) for an offence by a penalty greater than, or of a</a:t>
            </a:r>
          </a:p>
          <a:p>
            <a:pPr algn="just">
              <a:buNone/>
            </a:pPr>
            <a:r>
              <a:rPr lang="en-US" dirty="0" smtClean="0"/>
              <a:t>               kind different from, the penalty prescribed by</a:t>
            </a:r>
          </a:p>
          <a:p>
            <a:pPr algn="just">
              <a:buNone/>
            </a:pPr>
            <a:r>
              <a:rPr lang="en-US" dirty="0" smtClean="0"/>
              <a:t>               law for that offence at the time the offence was</a:t>
            </a:r>
          </a:p>
          <a:p>
            <a:pPr algn="just">
              <a:buNone/>
            </a:pPr>
            <a:r>
              <a:rPr lang="en-US" dirty="0" smtClean="0"/>
              <a:t>               committed. </a:t>
            </a:r>
          </a:p>
          <a:p>
            <a:pPr>
              <a:buNone/>
            </a:pP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lnSpcReduction="10000"/>
          </a:bodyPr>
          <a:lstStyle/>
          <a:p>
            <a:r>
              <a:rPr lang="en-US" b="1" dirty="0" smtClean="0">
                <a:solidFill>
                  <a:srgbClr val="00B050"/>
                </a:solidFill>
              </a:rPr>
              <a:t>According to article 13. Protection against double punishment and self incrimination.</a:t>
            </a:r>
          </a:p>
          <a:p>
            <a:pPr marL="624078" indent="-514350">
              <a:buAutoNum type="alphaLcParenBoth"/>
            </a:pPr>
            <a:r>
              <a:rPr lang="en-US" dirty="0" smtClean="0"/>
              <a:t>No person shall be punished for the same offence more than once; or </a:t>
            </a:r>
          </a:p>
          <a:p>
            <a:pPr>
              <a:buNone/>
            </a:pPr>
            <a:r>
              <a:rPr lang="en-US" dirty="0" smtClean="0"/>
              <a:t>(b) No person shall, when accused of an offence, be compelled to be a witness against himself. </a:t>
            </a:r>
          </a:p>
          <a:p>
            <a:pPr>
              <a:buNone/>
            </a:pPr>
            <a:endParaRPr lang="en-US" dirty="0" smtClean="0"/>
          </a:p>
          <a:p>
            <a:pPr>
              <a:buNone/>
            </a:pPr>
            <a:r>
              <a:rPr lang="en-US" b="1" dirty="0" smtClean="0">
                <a:solidFill>
                  <a:srgbClr val="00B050"/>
                </a:solidFill>
              </a:rPr>
              <a:t>According to article 14. Inviolability of dignity of man, etc.</a:t>
            </a:r>
          </a:p>
          <a:p>
            <a:pPr>
              <a:buNone/>
            </a:pPr>
            <a:r>
              <a:rPr lang="en-US" dirty="0" smtClean="0"/>
              <a:t>(1) The dignity of man and, subject to law, the privacy of home, shall be inviolable. </a:t>
            </a:r>
          </a:p>
          <a:p>
            <a:pPr>
              <a:buNone/>
            </a:pPr>
            <a:r>
              <a:rPr lang="en-US" dirty="0" smtClean="0"/>
              <a:t>(2) No person shall be subjected to torture for the purpose of extracting evidence.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lnSpcReduction="10000"/>
          </a:bodyPr>
          <a:lstStyle/>
          <a:p>
            <a:pPr>
              <a:buNone/>
            </a:pPr>
            <a:r>
              <a:rPr lang="en-US" b="1" dirty="0" smtClean="0">
                <a:solidFill>
                  <a:srgbClr val="00B050"/>
                </a:solidFill>
              </a:rPr>
              <a:t>According to article 15. Freedom of movement, etc.</a:t>
            </a:r>
          </a:p>
          <a:p>
            <a:r>
              <a:rPr lang="en-US" dirty="0" smtClean="0"/>
              <a:t>Every citizen shall have the right to remain in, and, subject to any reasonable restriction imposed by law in the public interest, enter and move freely throughout Pakistan and to reside and settle in any part thereof. </a:t>
            </a:r>
          </a:p>
          <a:p>
            <a:endParaRPr lang="en-US" dirty="0" smtClean="0"/>
          </a:p>
          <a:p>
            <a:pPr>
              <a:buNone/>
            </a:pPr>
            <a:r>
              <a:rPr lang="en-US" b="1" dirty="0" smtClean="0">
                <a:solidFill>
                  <a:srgbClr val="00B050"/>
                </a:solidFill>
              </a:rPr>
              <a:t>According to article 16. Freedom of assembly.</a:t>
            </a:r>
          </a:p>
          <a:p>
            <a:r>
              <a:rPr lang="en-US" dirty="0" smtClean="0"/>
              <a:t>Every citizen shall have the right to assemble peacefully and without arms, subject to any reasonable restrictions imposed by law in the interest of public order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1581</TotalTime>
  <Words>1197</Words>
  <Application>Microsoft Office PowerPoint</Application>
  <PresentationFormat>On-screen Show (4:3)</PresentationFormat>
  <Paragraphs>93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Slide 1</vt:lpstr>
      <vt:lpstr>What is Constitution</vt:lpstr>
      <vt:lpstr>Why Constitutions</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47</cp:revision>
  <dcterms:created xsi:type="dcterms:W3CDTF">2020-04-16T06:01:31Z</dcterms:created>
  <dcterms:modified xsi:type="dcterms:W3CDTF">2021-05-16T04:47:48Z</dcterms:modified>
</cp:coreProperties>
</file>