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72" r:id="rId14"/>
    <p:sldId id="273" r:id="rId15"/>
    <p:sldId id="268" r:id="rId16"/>
    <p:sldId id="277" r:id="rId17"/>
    <p:sldId id="269" r:id="rId18"/>
    <p:sldId id="270" r:id="rId19"/>
    <p:sldId id="271"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915581F-3E67-45AC-9C44-F0A07F795011}">
          <p14:sldIdLst>
            <p14:sldId id="256"/>
            <p14:sldId id="257"/>
            <p14:sldId id="258"/>
            <p14:sldId id="259"/>
            <p14:sldId id="260"/>
            <p14:sldId id="261"/>
            <p14:sldId id="262"/>
            <p14:sldId id="266"/>
            <p14:sldId id="263"/>
            <p14:sldId id="264"/>
            <p14:sldId id="265"/>
            <p14:sldId id="267"/>
            <p14:sldId id="272"/>
            <p14:sldId id="273"/>
            <p14:sldId id="268"/>
            <p14:sldId id="277"/>
            <p14:sldId id="269"/>
            <p14:sldId id="270"/>
            <p14:sldId id="271"/>
            <p14:sldId id="274"/>
            <p14:sldId id="275"/>
            <p14:sldId id="27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876B958C-91EB-45CA-89CD-0E6DE2BF79A9}" type="datetimeFigureOut">
              <a:rPr lang="en-US" smtClean="0"/>
              <a:t>4/28/2020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71A62D-879C-4CF6-810A-7D88F3DD4B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6B958C-91EB-45CA-89CD-0E6DE2BF79A9}"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6B958C-91EB-45CA-89CD-0E6DE2BF79A9}"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6B958C-91EB-45CA-89CD-0E6DE2BF79A9}"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76B958C-91EB-45CA-89CD-0E6DE2BF79A9}"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6B958C-91EB-45CA-89CD-0E6DE2BF79A9}"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876B958C-91EB-45CA-89CD-0E6DE2BF79A9}" type="datetimeFigureOut">
              <a:rPr lang="en-US" smtClean="0"/>
              <a:t>4/28/2020</a:t>
            </a:fld>
            <a:endParaRPr lang="en-US"/>
          </a:p>
        </p:txBody>
      </p:sp>
      <p:sp>
        <p:nvSpPr>
          <p:cNvPr id="27" name="Slide Number Placeholder 26"/>
          <p:cNvSpPr>
            <a:spLocks noGrp="1"/>
          </p:cNvSpPr>
          <p:nvPr>
            <p:ph type="sldNum" sz="quarter" idx="11"/>
          </p:nvPr>
        </p:nvSpPr>
        <p:spPr/>
        <p:txBody>
          <a:bodyPr rtlCol="0"/>
          <a:lstStyle/>
          <a:p>
            <a:fld id="{C571A62D-879C-4CF6-810A-7D88F3DD4BE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876B958C-91EB-45CA-89CD-0E6DE2BF79A9}" type="datetimeFigureOut">
              <a:rPr lang="en-US" smtClean="0"/>
              <a:t>4/28/2020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71A62D-879C-4CF6-810A-7D88F3DD4B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958C-91EB-45CA-89CD-0E6DE2BF79A9}"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76B958C-91EB-45CA-89CD-0E6DE2BF79A9}"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76B958C-91EB-45CA-89CD-0E6DE2BF79A9}"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1A62D-879C-4CF6-810A-7D88F3DD4B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6B958C-91EB-45CA-89CD-0E6DE2BF79A9}" type="datetimeFigureOut">
              <a:rPr lang="en-US" smtClean="0"/>
              <a:t>4/28/2020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71A62D-879C-4CF6-810A-7D88F3DD4B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apsofworld.com/pakistan/" TargetMode="External"/><Relationship Id="rId3" Type="http://schemas.openxmlformats.org/officeDocument/2006/relationships/hyperlink" Target="https://www.mapsofworld.com/bangladesh/" TargetMode="External"/><Relationship Id="rId7" Type="http://schemas.openxmlformats.org/officeDocument/2006/relationships/hyperlink" Target="https://www.mapsofworld.com/nepal/" TargetMode="External"/><Relationship Id="rId2" Type="http://schemas.openxmlformats.org/officeDocument/2006/relationships/hyperlink" Target="https://www.mapsofworld.com/afghanistan/" TargetMode="External"/><Relationship Id="rId1" Type="http://schemas.openxmlformats.org/officeDocument/2006/relationships/slideLayout" Target="../slideLayouts/slideLayout2.xml"/><Relationship Id="rId6" Type="http://schemas.openxmlformats.org/officeDocument/2006/relationships/hyperlink" Target="https://www.mapsofworld.com/maldives/" TargetMode="External"/><Relationship Id="rId5" Type="http://schemas.openxmlformats.org/officeDocument/2006/relationships/hyperlink" Target="https://www.mapsofworld.com/india/" TargetMode="External"/><Relationship Id="rId4" Type="http://schemas.openxmlformats.org/officeDocument/2006/relationships/hyperlink" Target="https://www.mapsofworld.com/bhutan/" TargetMode="External"/><Relationship Id="rId9" Type="http://schemas.openxmlformats.org/officeDocument/2006/relationships/hyperlink" Target="https://www.mapsofworld.com/sri-lank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038" y="1659584"/>
            <a:ext cx="5479219" cy="1221688"/>
          </a:xfrm>
        </p:spPr>
        <p:txBody>
          <a:bodyPr>
            <a:normAutofit fontScale="90000"/>
          </a:bodyPr>
          <a:lstStyle/>
          <a:p>
            <a:r>
              <a:rPr lang="en-US" dirty="0">
                <a:solidFill>
                  <a:schemeClr val="tx1"/>
                </a:solidFill>
              </a:rPr>
              <a:t>Political </a:t>
            </a:r>
            <a:r>
              <a:rPr lang="en-US" dirty="0" smtClean="0">
                <a:solidFill>
                  <a:schemeClr val="tx1"/>
                </a:solidFill>
              </a:rPr>
              <a:t>Systems (Developing )</a:t>
            </a:r>
            <a:endParaRPr lang="en-US"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1850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Asian Countries</a:t>
            </a:r>
          </a:p>
        </p:txBody>
      </p:sp>
      <p:graphicFrame>
        <p:nvGraphicFramePr>
          <p:cNvPr id="4" name="Content Placeholder 3"/>
          <p:cNvGraphicFramePr>
            <a:graphicFrameLocks noGrp="1"/>
          </p:cNvGraphicFramePr>
          <p:nvPr>
            <p:ph idx="1"/>
          </p:nvPr>
        </p:nvGraphicFramePr>
        <p:xfrm>
          <a:off x="457200" y="4252803"/>
          <a:ext cx="8229600" cy="317720"/>
        </p:xfrm>
        <a:graphic>
          <a:graphicData uri="http://schemas.openxmlformats.org/drawingml/2006/table">
            <a:tbl>
              <a:tblPr/>
              <a:tblGrid>
                <a:gridCol w="8229600">
                  <a:extLst>
                    <a:ext uri="{9D8B030D-6E8A-4147-A177-3AD203B41FA5}">
                      <a16:colId xmlns="" xmlns:a16="http://schemas.microsoft.com/office/drawing/2014/main" val="20000"/>
                    </a:ext>
                  </a:extLst>
                </a:gridCol>
              </a:tblGrid>
              <a:tr h="317720">
                <a:tc>
                  <a:txBody>
                    <a:bodyPr/>
                    <a:lstStyle/>
                    <a:p>
                      <a:pPr algn="l"/>
                      <a:r>
                        <a:rPr lang="en-US" sz="1500" b="1">
                          <a:solidFill>
                            <a:srgbClr val="F9FCFB"/>
                          </a:solidFill>
                          <a:effectLst/>
                          <a:latin typeface="arial"/>
                        </a:rPr>
                        <a:t>South Asian Countries : Area, Population and Capitals</a:t>
                      </a:r>
                    </a:p>
                  </a:txBody>
                  <a:tcPr marL="49132" marR="78611" marT="40943" marB="40943"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728C9B"/>
                    </a:solidFill>
                  </a:tcPr>
                </a:tc>
                <a:extLst>
                  <a:ext uri="{0D108BD9-81ED-4DB2-BD59-A6C34878D82A}">
                    <a16:rowId xmlns=""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865044"/>
              </p:ext>
            </p:extLst>
          </p:nvPr>
        </p:nvGraphicFramePr>
        <p:xfrm>
          <a:off x="152400" y="2362198"/>
          <a:ext cx="8839200" cy="3413697"/>
        </p:xfrm>
        <a:graphic>
          <a:graphicData uri="http://schemas.openxmlformats.org/drawingml/2006/table">
            <a:tbl>
              <a:tblPr/>
              <a:tblGrid>
                <a:gridCol w="2209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gridCol w="2209800">
                  <a:extLst>
                    <a:ext uri="{9D8B030D-6E8A-4147-A177-3AD203B41FA5}">
                      <a16:colId xmlns="" xmlns:a16="http://schemas.microsoft.com/office/drawing/2014/main" val="20003"/>
                    </a:ext>
                  </a:extLst>
                </a:gridCol>
              </a:tblGrid>
              <a:tr h="397513">
                <a:tc>
                  <a:txBody>
                    <a:bodyPr/>
                    <a:lstStyle/>
                    <a:p>
                      <a:pPr algn="l"/>
                      <a:r>
                        <a:rPr lang="en-US" sz="1500" b="1" dirty="0">
                          <a:solidFill>
                            <a:srgbClr val="F9FCFB"/>
                          </a:solidFill>
                          <a:effectLst/>
                          <a:latin typeface="arial"/>
                        </a:rPr>
                        <a:t>Country</a:t>
                      </a:r>
                    </a:p>
                  </a:txBody>
                  <a:tcPr marL="49132" marR="78611" marT="40943" marB="40943"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728C9B"/>
                    </a:solidFill>
                  </a:tcPr>
                </a:tc>
                <a:tc>
                  <a:txBody>
                    <a:bodyPr/>
                    <a:lstStyle/>
                    <a:p>
                      <a:pPr algn="l"/>
                      <a:r>
                        <a:rPr lang="en-US" sz="1500" b="1">
                          <a:solidFill>
                            <a:srgbClr val="F9FCFB"/>
                          </a:solidFill>
                          <a:effectLst/>
                          <a:latin typeface="arial"/>
                        </a:rPr>
                        <a:t>Area (km2)</a:t>
                      </a:r>
                    </a:p>
                  </a:txBody>
                  <a:tcPr marL="49132" marR="78611" marT="40943" marB="40943"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728C9B"/>
                    </a:solidFill>
                  </a:tcPr>
                </a:tc>
                <a:tc>
                  <a:txBody>
                    <a:bodyPr/>
                    <a:lstStyle/>
                    <a:p>
                      <a:pPr algn="l"/>
                      <a:r>
                        <a:rPr lang="en-US" sz="1500" b="1">
                          <a:solidFill>
                            <a:srgbClr val="F9FCFB"/>
                          </a:solidFill>
                          <a:effectLst/>
                          <a:latin typeface="arial"/>
                        </a:rPr>
                        <a:t>Population (Million)</a:t>
                      </a:r>
                    </a:p>
                  </a:txBody>
                  <a:tcPr marL="49132" marR="78611" marT="40943" marB="40943"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728C9B"/>
                    </a:solidFill>
                  </a:tcPr>
                </a:tc>
                <a:tc>
                  <a:txBody>
                    <a:bodyPr/>
                    <a:lstStyle/>
                    <a:p>
                      <a:pPr algn="l"/>
                      <a:r>
                        <a:rPr lang="en-US" sz="1500" b="1">
                          <a:solidFill>
                            <a:srgbClr val="F9FCFB"/>
                          </a:solidFill>
                          <a:effectLst/>
                          <a:latin typeface="arial"/>
                        </a:rPr>
                        <a:t>Capital</a:t>
                      </a:r>
                    </a:p>
                  </a:txBody>
                  <a:tcPr marL="49132" marR="78611" marT="40943" marB="40943"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728C9B"/>
                    </a:solidFill>
                  </a:tcPr>
                </a:tc>
                <a:extLst>
                  <a:ext uri="{0D108BD9-81ED-4DB2-BD59-A6C34878D82A}">
                    <a16:rowId xmlns="" xmlns:a16="http://schemas.microsoft.com/office/drawing/2014/main" val="10000"/>
                  </a:ext>
                </a:extLst>
              </a:tr>
              <a:tr h="377023">
                <a:tc>
                  <a:txBody>
                    <a:bodyPr/>
                    <a:lstStyle/>
                    <a:p>
                      <a:r>
                        <a:rPr lang="en-US" sz="1500" b="1" u="none" strike="noStrike" dirty="0">
                          <a:solidFill>
                            <a:srgbClr val="303133"/>
                          </a:solidFill>
                          <a:effectLst/>
                          <a:hlinkClick r:id="rId2"/>
                        </a:rPr>
                        <a:t>3Afghanistan</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6,52,864</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32.01</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solidFill>
                            <a:srgbClr val="303133"/>
                          </a:solidFill>
                          <a:effectLst/>
                        </a:rPr>
                        <a:t>Kabul</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extLst>
                  <a:ext uri="{0D108BD9-81ED-4DB2-BD59-A6C34878D82A}">
                    <a16:rowId xmlns="" xmlns:a16="http://schemas.microsoft.com/office/drawing/2014/main" val="10001"/>
                  </a:ext>
                </a:extLst>
              </a:tr>
              <a:tr h="377023">
                <a:tc>
                  <a:txBody>
                    <a:bodyPr/>
                    <a:lstStyle/>
                    <a:p>
                      <a:r>
                        <a:rPr lang="en-US" sz="1500" b="1" u="none" strike="noStrike" dirty="0">
                          <a:solidFill>
                            <a:srgbClr val="303133"/>
                          </a:solidFill>
                          <a:effectLst/>
                          <a:hlinkClick r:id="rId3"/>
                        </a:rPr>
                        <a:t>4.Bangladesh</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1,47,570</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159.86</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solidFill>
                            <a:srgbClr val="303133"/>
                          </a:solidFill>
                          <a:effectLst/>
                        </a:rPr>
                        <a:t>Dhaka</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377023">
                <a:tc>
                  <a:txBody>
                    <a:bodyPr/>
                    <a:lstStyle/>
                    <a:p>
                      <a:r>
                        <a:rPr lang="en-US" sz="1500" b="1" u="none" strike="noStrike" dirty="0">
                          <a:solidFill>
                            <a:srgbClr val="303133"/>
                          </a:solidFill>
                          <a:effectLst/>
                          <a:hlinkClick r:id="rId4"/>
                        </a:rPr>
                        <a:t>7.Bhutan</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38,394</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0.78</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dirty="0" err="1">
                          <a:solidFill>
                            <a:srgbClr val="303133"/>
                          </a:solidFill>
                          <a:effectLst/>
                        </a:rPr>
                        <a:t>Thimphu</a:t>
                      </a:r>
                      <a:endParaRPr lang="en-US" sz="1500" dirty="0">
                        <a:solidFill>
                          <a:srgbClr val="303133"/>
                        </a:solidFill>
                        <a:effectLst/>
                      </a:endParaRP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extLst>
                  <a:ext uri="{0D108BD9-81ED-4DB2-BD59-A6C34878D82A}">
                    <a16:rowId xmlns="" xmlns:a16="http://schemas.microsoft.com/office/drawing/2014/main" val="10003"/>
                  </a:ext>
                </a:extLst>
              </a:tr>
              <a:tr h="377023">
                <a:tc>
                  <a:txBody>
                    <a:bodyPr/>
                    <a:lstStyle/>
                    <a:p>
                      <a:r>
                        <a:rPr lang="en-US" sz="1500" b="1" u="none" strike="noStrike" dirty="0">
                          <a:solidFill>
                            <a:srgbClr val="303133"/>
                          </a:solidFill>
                          <a:effectLst/>
                          <a:hlinkClick r:id="rId5"/>
                        </a:rPr>
                        <a:t>1.India</a:t>
                      </a:r>
                      <a:r>
                        <a:rPr lang="en-US" sz="1500" b="1" u="none" strike="noStrike" dirty="0">
                          <a:solidFill>
                            <a:srgbClr val="303133"/>
                          </a:solidFill>
                          <a:effectLst/>
                        </a:rPr>
                        <a:t> </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32,87,263</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1276.2</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solidFill>
                            <a:srgbClr val="303133"/>
                          </a:solidFill>
                          <a:effectLst/>
                        </a:rPr>
                        <a:t>New Delhi</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377023">
                <a:tc>
                  <a:txBody>
                    <a:bodyPr/>
                    <a:lstStyle/>
                    <a:p>
                      <a:r>
                        <a:rPr lang="en-US" sz="1500" b="1" u="none" strike="noStrike" dirty="0">
                          <a:solidFill>
                            <a:srgbClr val="303133"/>
                          </a:solidFill>
                          <a:effectLst/>
                          <a:hlinkClick r:id="rId6"/>
                        </a:rPr>
                        <a:t>8.Maldives</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dirty="0">
                          <a:effectLst/>
                        </a:rPr>
                        <a:t>298</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0.38</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solidFill>
                            <a:srgbClr val="303133"/>
                          </a:solidFill>
                          <a:effectLst/>
                        </a:rPr>
                        <a:t>Mali</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extLst>
                  <a:ext uri="{0D108BD9-81ED-4DB2-BD59-A6C34878D82A}">
                    <a16:rowId xmlns="" xmlns:a16="http://schemas.microsoft.com/office/drawing/2014/main" val="10005"/>
                  </a:ext>
                </a:extLst>
              </a:tr>
              <a:tr h="377023">
                <a:tc>
                  <a:txBody>
                    <a:bodyPr/>
                    <a:lstStyle/>
                    <a:p>
                      <a:r>
                        <a:rPr lang="en-US" sz="1500" b="1" u="none" strike="noStrike" dirty="0">
                          <a:solidFill>
                            <a:srgbClr val="303133"/>
                          </a:solidFill>
                          <a:effectLst/>
                          <a:hlinkClick r:id="rId7"/>
                        </a:rPr>
                        <a:t>5.Nepal</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1,47,181</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effectLst/>
                        </a:rPr>
                        <a:t>28.4</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tc>
                  <a:txBody>
                    <a:bodyPr/>
                    <a:lstStyle/>
                    <a:p>
                      <a:r>
                        <a:rPr lang="en-US" sz="1500">
                          <a:solidFill>
                            <a:srgbClr val="303133"/>
                          </a:solidFill>
                          <a:effectLst/>
                        </a:rPr>
                        <a:t>Katmandu</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F5F5F5"/>
                    </a:solidFill>
                  </a:tcPr>
                </a:tc>
                <a:extLst>
                  <a:ext uri="{0D108BD9-81ED-4DB2-BD59-A6C34878D82A}">
                    <a16:rowId xmlns="" xmlns:a16="http://schemas.microsoft.com/office/drawing/2014/main" val="10006"/>
                  </a:ext>
                </a:extLst>
              </a:tr>
              <a:tr h="377023">
                <a:tc>
                  <a:txBody>
                    <a:bodyPr/>
                    <a:lstStyle/>
                    <a:p>
                      <a:r>
                        <a:rPr lang="en-US" sz="1500" b="1" u="none" strike="noStrike" dirty="0">
                          <a:solidFill>
                            <a:srgbClr val="303133"/>
                          </a:solidFill>
                          <a:effectLst/>
                          <a:hlinkClick r:id="rId8"/>
                        </a:rPr>
                        <a:t>2.Pakistan</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8,81,913</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effectLst/>
                        </a:rPr>
                        <a:t>190.4</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tc>
                  <a:txBody>
                    <a:bodyPr/>
                    <a:lstStyle/>
                    <a:p>
                      <a:r>
                        <a:rPr lang="en-US" sz="1500">
                          <a:solidFill>
                            <a:srgbClr val="303133"/>
                          </a:solidFill>
                          <a:effectLst/>
                        </a:rPr>
                        <a:t>Islamabad</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B4C2CA"/>
                      </a:solidFill>
                      <a:prstDash val="solid"/>
                      <a:round/>
                      <a:headEnd type="none" w="med" len="med"/>
                      <a:tailEnd type="none" w="med" len="med"/>
                    </a:lnB>
                    <a:solidFill>
                      <a:srgbClr val="E9EDEE"/>
                    </a:solidFill>
                  </a:tcPr>
                </a:tc>
                <a:extLst>
                  <a:ext uri="{0D108BD9-81ED-4DB2-BD59-A6C34878D82A}">
                    <a16:rowId xmlns="" xmlns:a16="http://schemas.microsoft.com/office/drawing/2014/main" val="10007"/>
                  </a:ext>
                </a:extLst>
              </a:tr>
              <a:tr h="377023">
                <a:tc>
                  <a:txBody>
                    <a:bodyPr/>
                    <a:lstStyle/>
                    <a:p>
                      <a:r>
                        <a:rPr lang="en-US" sz="1500" b="1" u="none" strike="noStrike" dirty="0">
                          <a:solidFill>
                            <a:srgbClr val="303133"/>
                          </a:solidFill>
                          <a:effectLst/>
                          <a:hlinkClick r:id="rId9"/>
                        </a:rPr>
                        <a:t>6.Sri Lanka</a:t>
                      </a:r>
                      <a:endParaRPr lang="en-US" sz="1500" dirty="0">
                        <a:effectLst/>
                      </a:endParaRP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DDDDDE"/>
                      </a:solidFill>
                      <a:prstDash val="solid"/>
                      <a:round/>
                      <a:headEnd type="none" w="med" len="med"/>
                      <a:tailEnd type="none" w="med" len="med"/>
                    </a:lnB>
                    <a:solidFill>
                      <a:srgbClr val="F5F5F5"/>
                    </a:solidFill>
                  </a:tcPr>
                </a:tc>
                <a:tc>
                  <a:txBody>
                    <a:bodyPr/>
                    <a:lstStyle/>
                    <a:p>
                      <a:r>
                        <a:rPr lang="en-US" sz="1500">
                          <a:effectLst/>
                        </a:rPr>
                        <a:t>65,610</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DDDDDE"/>
                      </a:solidFill>
                      <a:prstDash val="solid"/>
                      <a:round/>
                      <a:headEnd type="none" w="med" len="med"/>
                      <a:tailEnd type="none" w="med" len="med"/>
                    </a:lnB>
                    <a:solidFill>
                      <a:srgbClr val="F5F5F5"/>
                    </a:solidFill>
                  </a:tcPr>
                </a:tc>
                <a:tc>
                  <a:txBody>
                    <a:bodyPr/>
                    <a:lstStyle/>
                    <a:p>
                      <a:r>
                        <a:rPr lang="en-US" sz="1500">
                          <a:effectLst/>
                        </a:rPr>
                        <a:t>21.7</a:t>
                      </a:r>
                    </a:p>
                  </a:txBody>
                  <a:tcPr marL="32755" marR="32755" marT="32755" marB="32755" anchor="ctr">
                    <a:lnL w="9525" cap="flat" cmpd="sng" algn="ctr">
                      <a:solidFill>
                        <a:srgbClr val="B4C2CA"/>
                      </a:solidFill>
                      <a:prstDash val="solid"/>
                      <a:round/>
                      <a:headEnd type="none" w="med" len="med"/>
                      <a:tailEnd type="none" w="med" len="med"/>
                    </a:lnL>
                    <a:lnR w="9525" cap="flat" cmpd="sng" algn="ctr">
                      <a:solidFill>
                        <a:srgbClr val="B4C2CA"/>
                      </a:solidFill>
                      <a:prstDash val="solid"/>
                      <a:round/>
                      <a:headEnd type="none" w="med" len="med"/>
                      <a:tailEnd type="none" w="med" len="med"/>
                    </a:lnR>
                    <a:lnT w="9525" cap="flat" cmpd="sng" algn="ctr">
                      <a:solidFill>
                        <a:srgbClr val="B4C2CA"/>
                      </a:solidFill>
                      <a:prstDash val="solid"/>
                      <a:round/>
                      <a:headEnd type="none" w="med" len="med"/>
                      <a:tailEnd type="none" w="med" len="med"/>
                    </a:lnT>
                    <a:lnB w="9525" cap="flat" cmpd="sng" algn="ctr">
                      <a:solidFill>
                        <a:srgbClr val="DDDDDE"/>
                      </a:solidFill>
                      <a:prstDash val="solid"/>
                      <a:round/>
                      <a:headEnd type="none" w="med" len="med"/>
                      <a:tailEnd type="none" w="med" len="med"/>
                    </a:lnB>
                    <a:solidFill>
                      <a:srgbClr val="F5F5F5"/>
                    </a:solidFill>
                  </a:tcPr>
                </a:tc>
                <a:tc>
                  <a:txBody>
                    <a:bodyPr/>
                    <a:lstStyle/>
                    <a:p>
                      <a:r>
                        <a:rPr lang="en-US" sz="1500" dirty="0">
                          <a:solidFill>
                            <a:srgbClr val="303133"/>
                          </a:solidFill>
                          <a:effectLst/>
                        </a:rPr>
                        <a:t>Colombo</a:t>
                      </a:r>
                    </a:p>
                  </a:txBody>
                  <a:tcPr marL="32755" marR="32755" marT="32755" marB="32755" anchor="ctr">
                    <a:lnL w="9525" cap="flat" cmpd="sng" algn="ctr">
                      <a:solidFill>
                        <a:srgbClr val="B4C2CA"/>
                      </a:solidFill>
                      <a:prstDash val="solid"/>
                      <a:round/>
                      <a:headEnd type="none" w="med" len="med"/>
                      <a:tailEnd type="none" w="med" len="med"/>
                    </a:lnL>
                    <a:lnR>
                      <a:noFill/>
                    </a:lnR>
                    <a:lnT w="9525" cap="flat" cmpd="sng" algn="ctr">
                      <a:solidFill>
                        <a:srgbClr val="B4C2CA"/>
                      </a:solidFill>
                      <a:prstDash val="solid"/>
                      <a:round/>
                      <a:headEnd type="none" w="med" len="med"/>
                      <a:tailEnd type="none" w="med" len="med"/>
                    </a:lnT>
                    <a:lnB w="9525" cap="flat" cmpd="sng" algn="ctr">
                      <a:solidFill>
                        <a:srgbClr val="DDDDDE"/>
                      </a:solidFill>
                      <a:prstDash val="solid"/>
                      <a:round/>
                      <a:headEnd type="none" w="med" len="med"/>
                      <a:tailEnd type="none" w="med" len="med"/>
                    </a:lnB>
                    <a:solidFill>
                      <a:srgbClr val="F5F5F5"/>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642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Asia Countries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0147698"/>
              </p:ext>
            </p:extLst>
          </p:nvPr>
        </p:nvGraphicFramePr>
        <p:xfrm>
          <a:off x="457200" y="2249488"/>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dirty="0"/>
                        <a:t>Muslim States</a:t>
                      </a:r>
                    </a:p>
                  </a:txBody>
                  <a:tcPr/>
                </a:tc>
                <a:tc>
                  <a:txBody>
                    <a:bodyPr/>
                    <a:lstStyle/>
                    <a:p>
                      <a:r>
                        <a:rPr lang="en-US" dirty="0"/>
                        <a:t>Hindu</a:t>
                      </a:r>
                      <a:r>
                        <a:rPr lang="en-US" baseline="0" dirty="0"/>
                        <a:t>  States</a:t>
                      </a:r>
                      <a:endParaRPr lang="en-US" dirty="0"/>
                    </a:p>
                  </a:txBody>
                  <a:tcPr/>
                </a:tc>
                <a:tc>
                  <a:txBody>
                    <a:bodyPr/>
                    <a:lstStyle/>
                    <a:p>
                      <a:r>
                        <a:rPr lang="en-US" dirty="0"/>
                        <a:t>Buddhist States</a:t>
                      </a:r>
                    </a:p>
                  </a:txBody>
                  <a:tcPr/>
                </a:tc>
                <a:extLst>
                  <a:ext uri="{0D108BD9-81ED-4DB2-BD59-A6C34878D82A}">
                    <a16:rowId xmlns="" xmlns:a16="http://schemas.microsoft.com/office/drawing/2014/main" val="10000"/>
                  </a:ext>
                </a:extLst>
              </a:tr>
              <a:tr h="370840">
                <a:tc>
                  <a:txBody>
                    <a:bodyPr/>
                    <a:lstStyle/>
                    <a:p>
                      <a:r>
                        <a:rPr lang="en-US" dirty="0"/>
                        <a:t>Pakistan</a:t>
                      </a:r>
                    </a:p>
                  </a:txBody>
                  <a:tcPr/>
                </a:tc>
                <a:tc>
                  <a:txBody>
                    <a:bodyPr/>
                    <a:lstStyle/>
                    <a:p>
                      <a:r>
                        <a:rPr lang="en-US" dirty="0"/>
                        <a:t>India</a:t>
                      </a:r>
                    </a:p>
                  </a:txBody>
                  <a:tcPr/>
                </a:tc>
                <a:tc>
                  <a:txBody>
                    <a:bodyPr/>
                    <a:lstStyle/>
                    <a:p>
                      <a:r>
                        <a:rPr lang="en-US" dirty="0"/>
                        <a:t>Sri Lanka</a:t>
                      </a:r>
                    </a:p>
                  </a:txBody>
                  <a:tcPr/>
                </a:tc>
                <a:extLst>
                  <a:ext uri="{0D108BD9-81ED-4DB2-BD59-A6C34878D82A}">
                    <a16:rowId xmlns="" xmlns:a16="http://schemas.microsoft.com/office/drawing/2014/main" val="10001"/>
                  </a:ext>
                </a:extLst>
              </a:tr>
              <a:tr h="370840">
                <a:tc>
                  <a:txBody>
                    <a:bodyPr/>
                    <a:lstStyle/>
                    <a:p>
                      <a:r>
                        <a:rPr lang="en-US" dirty="0"/>
                        <a:t>Afghanistan</a:t>
                      </a:r>
                    </a:p>
                  </a:txBody>
                  <a:tcPr/>
                </a:tc>
                <a:tc>
                  <a:txBody>
                    <a:bodyPr/>
                    <a:lstStyle/>
                    <a:p>
                      <a:r>
                        <a:rPr lang="en-US" dirty="0"/>
                        <a:t>Nepal</a:t>
                      </a:r>
                    </a:p>
                  </a:txBody>
                  <a:tcPr/>
                </a:tc>
                <a:tc>
                  <a:txBody>
                    <a:bodyPr/>
                    <a:lstStyle/>
                    <a:p>
                      <a:r>
                        <a:rPr lang="en-US" dirty="0"/>
                        <a:t>Bhutan</a:t>
                      </a:r>
                    </a:p>
                  </a:txBody>
                  <a:tcPr/>
                </a:tc>
                <a:extLst>
                  <a:ext uri="{0D108BD9-81ED-4DB2-BD59-A6C34878D82A}">
                    <a16:rowId xmlns="" xmlns:a16="http://schemas.microsoft.com/office/drawing/2014/main" val="10002"/>
                  </a:ext>
                </a:extLst>
              </a:tr>
              <a:tr h="370840">
                <a:tc>
                  <a:txBody>
                    <a:bodyPr/>
                    <a:lstStyle/>
                    <a:p>
                      <a:r>
                        <a:rPr lang="en-US" dirty="0"/>
                        <a:t>Bangladesh</a:t>
                      </a:r>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3"/>
                  </a:ext>
                </a:extLst>
              </a:tr>
              <a:tr h="370840">
                <a:tc>
                  <a:txBody>
                    <a:bodyPr/>
                    <a:lstStyle/>
                    <a:p>
                      <a:r>
                        <a:rPr lang="en-US" dirty="0"/>
                        <a:t>Maldives</a:t>
                      </a:r>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4"/>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0639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Colonialism, Nationalism, and</a:t>
            </a:r>
            <a:br>
              <a:rPr lang="en-US" b="1" dirty="0"/>
            </a:br>
            <a:r>
              <a:rPr lang="en-US" b="1" dirty="0"/>
              <a:t>Independence in South Asia</a:t>
            </a:r>
            <a:endParaRPr lang="en-US" dirty="0"/>
          </a:p>
        </p:txBody>
      </p:sp>
      <p:sp>
        <p:nvSpPr>
          <p:cNvPr id="3" name="Content Placeholder 2"/>
          <p:cNvSpPr>
            <a:spLocks noGrp="1"/>
          </p:cNvSpPr>
          <p:nvPr>
            <p:ph idx="1"/>
          </p:nvPr>
        </p:nvSpPr>
        <p:spPr/>
        <p:txBody>
          <a:bodyPr>
            <a:normAutofit/>
          </a:bodyPr>
          <a:lstStyle/>
          <a:p>
            <a:endParaRPr lang="en-US" dirty="0"/>
          </a:p>
          <a:p>
            <a:pPr algn="just"/>
            <a:r>
              <a:rPr lang="en-US" dirty="0"/>
              <a:t>The policy or practice of acquiring full or partial political control over another country, occupying it with settlers, and exploiting it economically one nation assumes control over the other.</a:t>
            </a:r>
          </a:p>
          <a:p>
            <a:pPr algn="just"/>
            <a:endParaRPr lang="en-US" dirty="0"/>
          </a:p>
          <a:p>
            <a:pPr algn="just"/>
            <a:r>
              <a:rPr lang="en-US" dirty="0"/>
              <a:t>India, Pakistan, Sri Lanka</a:t>
            </a:r>
          </a:p>
          <a:p>
            <a:pPr algn="just"/>
            <a:r>
              <a:rPr lang="en-US" dirty="0"/>
              <a:t>Syria, Lebanon</a:t>
            </a:r>
          </a:p>
          <a:p>
            <a:pPr algn="just"/>
            <a:r>
              <a:rPr lang="en-US" dirty="0"/>
              <a:t> Laos, Cambodia</a:t>
            </a:r>
          </a:p>
          <a:p>
            <a:pPr algn="just"/>
            <a:endParaRPr lang="en-US" dirty="0"/>
          </a:p>
          <a:p>
            <a:pPr algn="just"/>
            <a:endParaRPr lang="en-US" dirty="0"/>
          </a:p>
          <a:p>
            <a:endParaRPr lang="en-US" dirty="0"/>
          </a:p>
        </p:txBody>
      </p:sp>
    </p:spTree>
    <p:extLst>
      <p:ext uri="{BB962C8B-B14F-4D97-AF65-F5344CB8AC3E}">
        <p14:creationId xmlns:p14="http://schemas.microsoft.com/office/powerpoint/2010/main" val="58621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Nationalism</a:t>
            </a:r>
          </a:p>
        </p:txBody>
      </p:sp>
      <p:sp>
        <p:nvSpPr>
          <p:cNvPr id="3" name="Content Placeholder 2"/>
          <p:cNvSpPr>
            <a:spLocks noGrp="1"/>
          </p:cNvSpPr>
          <p:nvPr>
            <p:ph idx="1"/>
          </p:nvPr>
        </p:nvSpPr>
        <p:spPr/>
        <p:txBody>
          <a:bodyPr/>
          <a:lstStyle/>
          <a:p>
            <a:r>
              <a:rPr lang="en-US" dirty="0"/>
              <a:t>Nationalism is an ideology that gives a nation a sense of unity by imposing on them the same set of identities (for instance linguistic, historical, cultural). Especially peculiar to nationalism is defining the nation against an Other inside or outside of the state borders.</a:t>
            </a:r>
          </a:p>
          <a:p>
            <a:r>
              <a:rPr lang="en-US" dirty="0"/>
              <a:t>Hindu Nationalism</a:t>
            </a:r>
          </a:p>
          <a:p>
            <a:r>
              <a:rPr lang="en-US" dirty="0"/>
              <a:t>Muslim Nationalism</a:t>
            </a:r>
          </a:p>
          <a:p>
            <a:r>
              <a:rPr lang="en-US" dirty="0"/>
              <a:t>Ceylon nationalist movement </a:t>
            </a:r>
          </a:p>
        </p:txBody>
      </p:sp>
    </p:spTree>
    <p:extLst>
      <p:ext uri="{BB962C8B-B14F-4D97-AF65-F5344CB8AC3E}">
        <p14:creationId xmlns:p14="http://schemas.microsoft.com/office/powerpoint/2010/main" val="120970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t>
            </a:r>
          </a:p>
        </p:txBody>
      </p:sp>
      <p:sp>
        <p:nvSpPr>
          <p:cNvPr id="3" name="Content Placeholder 2"/>
          <p:cNvSpPr>
            <a:spLocks noGrp="1"/>
          </p:cNvSpPr>
          <p:nvPr>
            <p:ph idx="1"/>
          </p:nvPr>
        </p:nvSpPr>
        <p:spPr/>
        <p:txBody>
          <a:bodyPr>
            <a:normAutofit fontScale="92500"/>
          </a:bodyPr>
          <a:lstStyle/>
          <a:p>
            <a:pPr algn="just"/>
            <a:r>
              <a:rPr lang="en-US" dirty="0"/>
              <a:t>What is “nation”?</a:t>
            </a:r>
          </a:p>
          <a:p>
            <a:pPr algn="just"/>
            <a:r>
              <a:rPr lang="en-US" dirty="0"/>
              <a:t> Benedict Anderson came up with perhaps the most famous definition; he sees it as an imagined community, because the overwhelming majority of its members never personally met each other. This community is envisioned as both limited (by its borders) and sovereign (it has the ability to self-govern). Border control is one mechanism of maintaining national identity by “protecting” the nation from dissolution in other cultures. </a:t>
            </a:r>
          </a:p>
        </p:txBody>
      </p:sp>
    </p:spTree>
    <p:extLst>
      <p:ext uri="{BB962C8B-B14F-4D97-AF65-F5344CB8AC3E}">
        <p14:creationId xmlns:p14="http://schemas.microsoft.com/office/powerpoint/2010/main" val="244678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Colonialism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908367"/>
              </p:ext>
            </p:extLst>
          </p:nvPr>
        </p:nvGraphicFramePr>
        <p:xfrm>
          <a:off x="1" y="2249488"/>
          <a:ext cx="9143999" cy="4506912"/>
        </p:xfrm>
        <a:graphic>
          <a:graphicData uri="http://schemas.openxmlformats.org/drawingml/2006/table">
            <a:tbl>
              <a:tblPr firstRow="1" bandRow="1">
                <a:tableStyleId>{616DA210-FB5B-4158-B5E0-FEB733F419BA}</a:tableStyleId>
              </a:tblPr>
              <a:tblGrid>
                <a:gridCol w="1142999">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066800">
                  <a:extLst>
                    <a:ext uri="{9D8B030D-6E8A-4147-A177-3AD203B41FA5}">
                      <a16:colId xmlns="" xmlns:a16="http://schemas.microsoft.com/office/drawing/2014/main" val="20004"/>
                    </a:ext>
                  </a:extLst>
                </a:gridCol>
                <a:gridCol w="914400">
                  <a:extLst>
                    <a:ext uri="{9D8B030D-6E8A-4147-A177-3AD203B41FA5}">
                      <a16:colId xmlns="" xmlns:a16="http://schemas.microsoft.com/office/drawing/2014/main" val="20005"/>
                    </a:ext>
                  </a:extLst>
                </a:gridCol>
                <a:gridCol w="1011835">
                  <a:extLst>
                    <a:ext uri="{9D8B030D-6E8A-4147-A177-3AD203B41FA5}">
                      <a16:colId xmlns="" xmlns:a16="http://schemas.microsoft.com/office/drawing/2014/main" val="20006"/>
                    </a:ext>
                  </a:extLst>
                </a:gridCol>
                <a:gridCol w="1274165">
                  <a:extLst>
                    <a:ext uri="{9D8B030D-6E8A-4147-A177-3AD203B41FA5}">
                      <a16:colId xmlns="" xmlns:a16="http://schemas.microsoft.com/office/drawing/2014/main" val="20007"/>
                    </a:ext>
                  </a:extLst>
                </a:gridCol>
              </a:tblGrid>
              <a:tr h="417512">
                <a:tc>
                  <a:txBody>
                    <a:bodyPr/>
                    <a:lstStyle/>
                    <a:p>
                      <a:r>
                        <a:rPr lang="en-US" sz="1600" dirty="0"/>
                        <a:t>Pakistan</a:t>
                      </a:r>
                    </a:p>
                  </a:txBody>
                  <a:tcPr/>
                </a:tc>
                <a:tc>
                  <a:txBody>
                    <a:bodyPr/>
                    <a:lstStyle/>
                    <a:p>
                      <a:r>
                        <a:rPr lang="en-US" sz="1600" dirty="0"/>
                        <a:t>India</a:t>
                      </a:r>
                    </a:p>
                  </a:txBody>
                  <a:tcPr/>
                </a:tc>
                <a:tc>
                  <a:txBody>
                    <a:bodyPr/>
                    <a:lstStyle/>
                    <a:p>
                      <a:r>
                        <a:rPr lang="en-US" sz="1600" dirty="0"/>
                        <a:t>Bangladesh</a:t>
                      </a:r>
                    </a:p>
                  </a:txBody>
                  <a:tcPr/>
                </a:tc>
                <a:tc>
                  <a:txBody>
                    <a:bodyPr/>
                    <a:lstStyle/>
                    <a:p>
                      <a:r>
                        <a:rPr lang="en-US" sz="1600" dirty="0"/>
                        <a:t>Afghanistan</a:t>
                      </a:r>
                    </a:p>
                  </a:txBody>
                  <a:tcPr/>
                </a:tc>
                <a:tc>
                  <a:txBody>
                    <a:bodyPr/>
                    <a:lstStyle/>
                    <a:p>
                      <a:r>
                        <a:rPr lang="en-US" sz="1600" dirty="0"/>
                        <a:t>S.Lanka</a:t>
                      </a:r>
                    </a:p>
                  </a:txBody>
                  <a:tcPr/>
                </a:tc>
                <a:tc>
                  <a:txBody>
                    <a:bodyPr/>
                    <a:lstStyle/>
                    <a:p>
                      <a:r>
                        <a:rPr lang="en-US" sz="1600" dirty="0"/>
                        <a:t>Nepal</a:t>
                      </a:r>
                    </a:p>
                  </a:txBody>
                  <a:tcPr/>
                </a:tc>
                <a:tc>
                  <a:txBody>
                    <a:bodyPr/>
                    <a:lstStyle/>
                    <a:p>
                      <a:r>
                        <a:rPr lang="en-US" sz="1600" dirty="0"/>
                        <a:t>Bhutan</a:t>
                      </a:r>
                    </a:p>
                  </a:txBody>
                  <a:tcPr/>
                </a:tc>
                <a:tc>
                  <a:txBody>
                    <a:bodyPr/>
                    <a:lstStyle/>
                    <a:p>
                      <a:r>
                        <a:rPr lang="en-US" sz="1600" dirty="0"/>
                        <a:t>Maldives</a:t>
                      </a:r>
                    </a:p>
                  </a:txBody>
                  <a:tcPr/>
                </a:tc>
                <a:extLst>
                  <a:ext uri="{0D108BD9-81ED-4DB2-BD59-A6C34878D82A}">
                    <a16:rowId xmlns="" xmlns:a16="http://schemas.microsoft.com/office/drawing/2014/main" val="10000"/>
                  </a:ext>
                </a:extLst>
              </a:tr>
              <a:tr h="370840">
                <a:tc gridSpan="2">
                  <a:txBody>
                    <a:bodyPr/>
                    <a:lstStyle/>
                    <a:p>
                      <a:endParaRPr lang="en-US" sz="1600" dirty="0"/>
                    </a:p>
                  </a:txBody>
                  <a:tcPr/>
                </a:tc>
                <a:tc hMerge="1">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1"/>
                  </a:ext>
                </a:extLst>
              </a:tr>
              <a:tr h="370840">
                <a:tc gridSpan="2">
                  <a:txBody>
                    <a:bodyPr/>
                    <a:lstStyle/>
                    <a:p>
                      <a:r>
                        <a:rPr lang="en-US" sz="1600" dirty="0"/>
                        <a:t>1947</a:t>
                      </a:r>
                    </a:p>
                  </a:txBody>
                  <a:tcPr/>
                </a:tc>
                <a:tc hMerge="1">
                  <a:txBody>
                    <a:bodyPr/>
                    <a:lstStyle/>
                    <a:p>
                      <a:endParaRPr lang="en-US"/>
                    </a:p>
                  </a:txBody>
                  <a:tcPr/>
                </a:tc>
                <a:tc>
                  <a:txBody>
                    <a:bodyPr/>
                    <a:lstStyle/>
                    <a:p>
                      <a:r>
                        <a:rPr lang="en-US" sz="1600" dirty="0"/>
                        <a:t>1971</a:t>
                      </a:r>
                    </a:p>
                  </a:txBody>
                  <a:tcPr/>
                </a:tc>
                <a:tc>
                  <a:txBody>
                    <a:bodyPr/>
                    <a:lstStyle/>
                    <a:p>
                      <a:r>
                        <a:rPr lang="en-US" sz="1600" dirty="0"/>
                        <a:t>1919</a:t>
                      </a:r>
                    </a:p>
                  </a:txBody>
                  <a:tcPr/>
                </a:tc>
                <a:tc>
                  <a:txBody>
                    <a:bodyPr/>
                    <a:lstStyle/>
                    <a:p>
                      <a:r>
                        <a:rPr lang="en-US" sz="1600" dirty="0"/>
                        <a:t>1948</a:t>
                      </a:r>
                    </a:p>
                  </a:txBody>
                  <a:tcPr/>
                </a:tc>
                <a:tc>
                  <a:txBody>
                    <a:bodyPr/>
                    <a:lstStyle/>
                    <a:p>
                      <a:r>
                        <a:rPr lang="en-US" sz="1600" dirty="0"/>
                        <a:t>1923</a:t>
                      </a:r>
                    </a:p>
                  </a:txBody>
                  <a:tcPr/>
                </a:tc>
                <a:tc>
                  <a:txBody>
                    <a:bodyPr/>
                    <a:lstStyle/>
                    <a:p>
                      <a:r>
                        <a:rPr lang="en-US" sz="1600" dirty="0"/>
                        <a:t>1949</a:t>
                      </a:r>
                    </a:p>
                    <a:p>
                      <a:endParaRPr lang="en-US" sz="1600" dirty="0"/>
                    </a:p>
                  </a:txBody>
                  <a:tcPr/>
                </a:tc>
                <a:tc>
                  <a:txBody>
                    <a:bodyPr/>
                    <a:lstStyle/>
                    <a:p>
                      <a:r>
                        <a:rPr lang="en-US" sz="1600" dirty="0"/>
                        <a:t>1965</a:t>
                      </a:r>
                    </a:p>
                  </a:txBody>
                  <a:tcPr/>
                </a:tc>
                <a:extLst>
                  <a:ext uri="{0D108BD9-81ED-4DB2-BD59-A6C34878D82A}">
                    <a16:rowId xmlns="" xmlns:a16="http://schemas.microsoft.com/office/drawing/2014/main" val="10002"/>
                  </a:ext>
                </a:extLst>
              </a:tr>
              <a:tr h="370840">
                <a:tc gridSpan="2">
                  <a:txBody>
                    <a:bodyPr/>
                    <a:lstStyle/>
                    <a:p>
                      <a:r>
                        <a:rPr lang="en-US" sz="1600" dirty="0"/>
                        <a:t>1757  </a:t>
                      </a:r>
                      <a:r>
                        <a:rPr kumimoji="0" lang="en-US" sz="1600" b="0" i="0" kern="1200" dirty="0">
                          <a:solidFill>
                            <a:schemeClr val="tx1"/>
                          </a:solidFill>
                          <a:effectLst/>
                          <a:latin typeface="+mn-lt"/>
                          <a:ea typeface="+mn-ea"/>
                          <a:cs typeface="+mn-cs"/>
                        </a:rPr>
                        <a:t>Battle of Plassey</a:t>
                      </a:r>
                      <a:endParaRPr lang="en-US" sz="1600" dirty="0"/>
                    </a:p>
                  </a:txBody>
                  <a:tcPr/>
                </a:tc>
                <a:tc hMerge="1">
                  <a:txBody>
                    <a:bodyPr/>
                    <a:lstStyle/>
                    <a:p>
                      <a:endParaRPr lang="en-US"/>
                    </a:p>
                  </a:txBody>
                  <a:tcPr/>
                </a:tc>
                <a:tc gridSpan="6">
                  <a:txBody>
                    <a:bodyPr/>
                    <a:lstStyle/>
                    <a:p>
                      <a:r>
                        <a:rPr lang="en-US" sz="1600" dirty="0"/>
                        <a:t>Taka   </a:t>
                      </a:r>
                      <a:r>
                        <a:rPr lang="en-US" sz="1600" baseline="0" dirty="0"/>
                        <a:t> </a:t>
                      </a:r>
                      <a:r>
                        <a:rPr lang="en-US" sz="1600" dirty="0"/>
                        <a:t>Afghani</a:t>
                      </a:r>
                      <a:r>
                        <a:rPr lang="en-US" sz="1600" baseline="0" dirty="0"/>
                        <a:t>   </a:t>
                      </a:r>
                      <a:r>
                        <a:rPr lang="en-US" sz="1600" dirty="0" err="1"/>
                        <a:t>S.Lankan</a:t>
                      </a:r>
                      <a:r>
                        <a:rPr lang="en-US" sz="1600" dirty="0"/>
                        <a:t> Rupee    </a:t>
                      </a:r>
                      <a:r>
                        <a:rPr lang="en-US" sz="1600" baseline="0" dirty="0"/>
                        <a:t> </a:t>
                      </a:r>
                      <a:r>
                        <a:rPr kumimoji="0" lang="en-US" sz="1600" b="0" i="0" kern="1200" dirty="0" err="1">
                          <a:solidFill>
                            <a:schemeClr val="tx1"/>
                          </a:solidFill>
                          <a:effectLst/>
                          <a:latin typeface="+mn-lt"/>
                          <a:ea typeface="+mn-ea"/>
                          <a:cs typeface="+mn-cs"/>
                        </a:rPr>
                        <a:t>N.rupee</a:t>
                      </a:r>
                      <a:r>
                        <a:rPr kumimoji="0" lang="en-US" sz="1600" b="0" i="0" kern="1200" dirty="0">
                          <a:solidFill>
                            <a:schemeClr val="tx1"/>
                          </a:solidFill>
                          <a:effectLst/>
                          <a:latin typeface="+mn-lt"/>
                          <a:ea typeface="+mn-ea"/>
                          <a:cs typeface="+mn-cs"/>
                        </a:rPr>
                        <a:t> </a:t>
                      </a:r>
                      <a:r>
                        <a:rPr kumimoji="0" lang="en-US" sz="1600" b="0" i="0" kern="1200" baseline="0" dirty="0">
                          <a:solidFill>
                            <a:schemeClr val="tx1"/>
                          </a:solidFill>
                          <a:effectLst/>
                          <a:latin typeface="+mn-lt"/>
                          <a:ea typeface="+mn-ea"/>
                          <a:cs typeface="+mn-cs"/>
                        </a:rPr>
                        <a:t> B.</a:t>
                      </a:r>
                      <a:r>
                        <a:rPr lang="en-US" sz="1600" baseline="0" dirty="0"/>
                        <a:t> ngultrum   </a:t>
                      </a:r>
                      <a:r>
                        <a:rPr kumimoji="0" lang="en-US" sz="1600" b="0" i="0" kern="1200" dirty="0">
                          <a:solidFill>
                            <a:schemeClr val="tx1"/>
                          </a:solidFill>
                          <a:effectLst/>
                          <a:latin typeface="+mn-lt"/>
                          <a:ea typeface="+mn-ea"/>
                          <a:cs typeface="+mn-cs"/>
                        </a:rPr>
                        <a:t>Maldivian rufiyaa</a:t>
                      </a:r>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 xmlns:a16="http://schemas.microsoft.com/office/drawing/2014/main" val="10003"/>
                  </a:ext>
                </a:extLst>
              </a:tr>
              <a:tr h="370840">
                <a:tc gridSpan="2">
                  <a:txBody>
                    <a:bodyPr/>
                    <a:lstStyle/>
                    <a:p>
                      <a:r>
                        <a:rPr lang="en-US" sz="1600" dirty="0"/>
                        <a:t>1764 Battle of Buxer</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4"/>
                  </a:ext>
                </a:extLst>
              </a:tr>
              <a:tr h="370840">
                <a:tc gridSpan="2">
                  <a:txBody>
                    <a:bodyPr/>
                    <a:lstStyle/>
                    <a:p>
                      <a:r>
                        <a:rPr lang="en-US" sz="1600" dirty="0"/>
                        <a:t>1857 Independence War</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5"/>
                  </a:ext>
                </a:extLst>
              </a:tr>
              <a:tr h="370840">
                <a:tc gridSpan="2">
                  <a:txBody>
                    <a:bodyPr/>
                    <a:lstStyle/>
                    <a:p>
                      <a:r>
                        <a:rPr lang="en-US" sz="1600" dirty="0"/>
                        <a:t>1858 end of East India Company and British rule</a:t>
                      </a:r>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6"/>
                  </a:ext>
                </a:extLst>
              </a:tr>
              <a:tr h="370840">
                <a:tc gridSpan="2">
                  <a:txBody>
                    <a:bodyPr/>
                    <a:lstStyle/>
                    <a:p>
                      <a:r>
                        <a:rPr lang="en-US" sz="1600" dirty="0"/>
                        <a:t>1947</a:t>
                      </a:r>
                      <a:r>
                        <a:rPr lang="en-US" sz="1600" baseline="0" dirty="0"/>
                        <a:t> withdrawal of Britain</a:t>
                      </a:r>
                      <a:endParaRPr lang="en-US" sz="1600" dirty="0"/>
                    </a:p>
                  </a:txBody>
                  <a:tcPr/>
                </a:tc>
                <a:tc hMerge="1">
                  <a:txBody>
                    <a:bodyPr/>
                    <a:lstStyle/>
                    <a:p>
                      <a:endParaRPr lang="en-US"/>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7766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169AB8-E85D-4346-AD31-A07E9D2575A8}"/>
              </a:ext>
            </a:extLst>
          </p:cNvPr>
          <p:cNvSpPr>
            <a:spLocks noGrp="1"/>
          </p:cNvSpPr>
          <p:nvPr>
            <p:ph type="title"/>
          </p:nvPr>
        </p:nvSpPr>
        <p:spPr/>
        <p:txBody>
          <a:bodyPr/>
          <a:lstStyle/>
          <a:p>
            <a:r>
              <a:rPr lang="en-US" dirty="0"/>
              <a:t>Political Systems of South Asia</a:t>
            </a:r>
            <a:endParaRPr lang="en-GB" dirty="0"/>
          </a:p>
        </p:txBody>
      </p:sp>
      <p:sp>
        <p:nvSpPr>
          <p:cNvPr id="3" name="Content Placeholder 2">
            <a:extLst>
              <a:ext uri="{FF2B5EF4-FFF2-40B4-BE49-F238E27FC236}">
                <a16:creationId xmlns="" xmlns:a16="http://schemas.microsoft.com/office/drawing/2014/main" id="{36BD1791-AFC7-4EA9-8934-C7DCC031C02C}"/>
              </a:ext>
            </a:extLst>
          </p:cNvPr>
          <p:cNvSpPr>
            <a:spLocks noGrp="1"/>
          </p:cNvSpPr>
          <p:nvPr>
            <p:ph idx="1"/>
          </p:nvPr>
        </p:nvSpPr>
        <p:spPr/>
        <p:txBody>
          <a:bodyPr/>
          <a:lstStyle/>
          <a:p>
            <a:r>
              <a:rPr lang="en-US" dirty="0"/>
              <a:t>India and Pakistan are federal republics</a:t>
            </a:r>
          </a:p>
          <a:p>
            <a:r>
              <a:rPr lang="en-US" dirty="0"/>
              <a:t>Afghanistan and Bangladesh practice unitary style </a:t>
            </a:r>
          </a:p>
          <a:p>
            <a:r>
              <a:rPr lang="en-US" dirty="0"/>
              <a:t>Sri Lanka is a unitary semi presidential democracy</a:t>
            </a:r>
          </a:p>
          <a:p>
            <a:r>
              <a:rPr lang="en-US" dirty="0"/>
              <a:t>Maldives unicameral people’s majlis</a:t>
            </a:r>
          </a:p>
          <a:p>
            <a:r>
              <a:rPr lang="en-US" dirty="0"/>
              <a:t>Nepal is federal democratic republic</a:t>
            </a:r>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89737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fontScale="90000"/>
          </a:bodyPr>
          <a:lstStyle/>
          <a:p>
            <a:r>
              <a:rPr lang="en-US" dirty="0"/>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7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82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25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	</a:t>
            </a:r>
          </a:p>
        </p:txBody>
      </p:sp>
      <p:sp>
        <p:nvSpPr>
          <p:cNvPr id="3" name="Content Placeholder 2"/>
          <p:cNvSpPr>
            <a:spLocks noGrp="1"/>
          </p:cNvSpPr>
          <p:nvPr>
            <p:ph idx="1"/>
          </p:nvPr>
        </p:nvSpPr>
        <p:spPr/>
        <p:txBody>
          <a:bodyPr/>
          <a:lstStyle/>
          <a:p>
            <a:r>
              <a:rPr lang="en-US" dirty="0"/>
              <a:t>Islamic Republic of Pakistan</a:t>
            </a:r>
          </a:p>
          <a:p>
            <a:r>
              <a:rPr lang="en-US" dirty="0"/>
              <a:t>Capital City: Islamabad</a:t>
            </a:r>
          </a:p>
          <a:p>
            <a:r>
              <a:rPr lang="en-US" dirty="0"/>
              <a:t>Neighbors: India, Afghanistan, Iran and China</a:t>
            </a:r>
          </a:p>
          <a:p>
            <a:r>
              <a:rPr lang="en-US" dirty="0"/>
              <a:t>Language: Urdu (National) English (official)</a:t>
            </a:r>
          </a:p>
          <a:p>
            <a:r>
              <a:rPr lang="en-US" dirty="0"/>
              <a:t>Divided into 4 provinces: Sindh, Punjab, KP, and Balochistan</a:t>
            </a:r>
          </a:p>
          <a:p>
            <a:r>
              <a:rPr lang="en-US" dirty="0"/>
              <a:t>The President is elected for a 5 year term by the electoral college</a:t>
            </a:r>
          </a:p>
          <a:p>
            <a:r>
              <a:rPr lang="en-US" dirty="0"/>
              <a:t>Bicameral Parliament</a:t>
            </a:r>
          </a:p>
          <a:p>
            <a:endParaRPr lang="en-US" dirty="0"/>
          </a:p>
        </p:txBody>
      </p:sp>
    </p:spTree>
    <p:extLst>
      <p:ext uri="{BB962C8B-B14F-4D97-AF65-F5344CB8AC3E}">
        <p14:creationId xmlns:p14="http://schemas.microsoft.com/office/powerpoint/2010/main" val="393583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System</a:t>
            </a:r>
          </a:p>
        </p:txBody>
      </p:sp>
      <p:sp>
        <p:nvSpPr>
          <p:cNvPr id="3" name="Content Placeholder 2"/>
          <p:cNvSpPr>
            <a:spLocks noGrp="1"/>
          </p:cNvSpPr>
          <p:nvPr>
            <p:ph idx="1"/>
          </p:nvPr>
        </p:nvSpPr>
        <p:spPr/>
        <p:txBody>
          <a:bodyPr>
            <a:normAutofit/>
          </a:bodyPr>
          <a:lstStyle/>
          <a:p>
            <a:pPr algn="just"/>
            <a:r>
              <a:rPr lang="en-US" dirty="0"/>
              <a:t>A regularly interacting or interdependent group of units forming an integrated whole</a:t>
            </a:r>
          </a:p>
          <a:p>
            <a:pPr algn="just"/>
            <a:endParaRPr lang="en-US" dirty="0"/>
          </a:p>
          <a:p>
            <a:pPr algn="just"/>
            <a:r>
              <a:rPr lang="en-US" dirty="0"/>
              <a:t>every system is delineated by its spatial and temporal boundaries;</a:t>
            </a:r>
          </a:p>
          <a:p>
            <a:pPr algn="just"/>
            <a:r>
              <a:rPr lang="en-US" dirty="0"/>
              <a:t>surrounded and influenced by its environment;</a:t>
            </a:r>
          </a:p>
          <a:p>
            <a:pPr algn="just"/>
            <a:r>
              <a:rPr lang="en-US" dirty="0"/>
              <a:t>described by its structure and purpose;</a:t>
            </a:r>
          </a:p>
          <a:p>
            <a:pPr algn="just"/>
            <a:r>
              <a:rPr lang="en-US" dirty="0"/>
              <a:t>and expressed in its functioning</a:t>
            </a:r>
          </a:p>
        </p:txBody>
      </p:sp>
    </p:spTree>
    <p:extLst>
      <p:ext uri="{BB962C8B-B14F-4D97-AF65-F5344CB8AC3E}">
        <p14:creationId xmlns:p14="http://schemas.microsoft.com/office/powerpoint/2010/main" val="347402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Senate: 104</a:t>
            </a:r>
          </a:p>
          <a:p>
            <a:r>
              <a:rPr lang="en-US" dirty="0"/>
              <a:t>National Assembly:342</a:t>
            </a:r>
          </a:p>
          <a:p>
            <a:r>
              <a:rPr lang="en-US" dirty="0"/>
              <a:t>President: </a:t>
            </a:r>
            <a:r>
              <a:rPr lang="en-US" dirty="0" err="1"/>
              <a:t>Dr</a:t>
            </a:r>
            <a:r>
              <a:rPr lang="en-US" dirty="0"/>
              <a:t> </a:t>
            </a:r>
            <a:r>
              <a:rPr lang="en-US" dirty="0" err="1"/>
              <a:t>Arif</a:t>
            </a:r>
            <a:r>
              <a:rPr lang="en-US" dirty="0"/>
              <a:t> </a:t>
            </a:r>
            <a:r>
              <a:rPr lang="en-US" dirty="0" err="1"/>
              <a:t>Alvi</a:t>
            </a:r>
            <a:endParaRPr lang="en-US" dirty="0"/>
          </a:p>
          <a:p>
            <a:r>
              <a:rPr lang="en-US" dirty="0"/>
              <a:t>Prime Minister: Imran Khan</a:t>
            </a:r>
          </a:p>
          <a:p>
            <a:r>
              <a:rPr lang="en-US" dirty="0"/>
              <a:t>Chairman </a:t>
            </a:r>
            <a:r>
              <a:rPr lang="en-US" dirty="0" err="1"/>
              <a:t>Sentae:Muhammad</a:t>
            </a:r>
            <a:r>
              <a:rPr lang="en-US" dirty="0"/>
              <a:t> </a:t>
            </a:r>
            <a:r>
              <a:rPr lang="en-US" dirty="0" err="1"/>
              <a:t>Sadiq</a:t>
            </a:r>
            <a:r>
              <a:rPr lang="en-US" dirty="0"/>
              <a:t> </a:t>
            </a:r>
            <a:r>
              <a:rPr lang="en-US" dirty="0" err="1"/>
              <a:t>Sanjrani</a:t>
            </a:r>
            <a:endParaRPr lang="en-US" dirty="0"/>
          </a:p>
          <a:p>
            <a:r>
              <a:rPr lang="en-US" dirty="0"/>
              <a:t>Deputy Chairman Senate: </a:t>
            </a:r>
            <a:r>
              <a:rPr lang="en-US" dirty="0" err="1"/>
              <a:t>Saleem</a:t>
            </a:r>
            <a:r>
              <a:rPr lang="en-US" dirty="0"/>
              <a:t> </a:t>
            </a:r>
            <a:r>
              <a:rPr lang="en-US" dirty="0" err="1"/>
              <a:t>mandviwalla</a:t>
            </a:r>
            <a:endParaRPr lang="en-US" dirty="0"/>
          </a:p>
          <a:p>
            <a:r>
              <a:rPr lang="en-US" dirty="0"/>
              <a:t>Speaker </a:t>
            </a:r>
            <a:r>
              <a:rPr lang="en-US" dirty="0" err="1"/>
              <a:t>NA:Asad</a:t>
            </a:r>
            <a:r>
              <a:rPr lang="en-US" dirty="0"/>
              <a:t> </a:t>
            </a:r>
            <a:r>
              <a:rPr lang="en-US" dirty="0" err="1"/>
              <a:t>Qaisar</a:t>
            </a:r>
            <a:endParaRPr lang="en-US" dirty="0"/>
          </a:p>
          <a:p>
            <a:r>
              <a:rPr lang="en-US" dirty="0"/>
              <a:t>Deputy Speaker </a:t>
            </a:r>
            <a:r>
              <a:rPr lang="en-US" dirty="0" err="1"/>
              <a:t>NA:Muhammad</a:t>
            </a:r>
            <a:r>
              <a:rPr lang="en-US" dirty="0"/>
              <a:t> </a:t>
            </a:r>
            <a:r>
              <a:rPr lang="en-US" dirty="0" err="1"/>
              <a:t>Qasim</a:t>
            </a:r>
            <a:r>
              <a:rPr lang="en-US" dirty="0"/>
              <a:t> Khan </a:t>
            </a:r>
            <a:r>
              <a:rPr lang="en-US" dirty="0" err="1"/>
              <a:t>Suri</a:t>
            </a:r>
            <a:endParaRPr lang="en-US" dirty="0"/>
          </a:p>
        </p:txBody>
      </p:sp>
    </p:spTree>
    <p:extLst>
      <p:ext uri="{BB962C8B-B14F-4D97-AF65-F5344CB8AC3E}">
        <p14:creationId xmlns:p14="http://schemas.microsoft.com/office/powerpoint/2010/main" val="20994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Assembly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2254549"/>
              </p:ext>
            </p:extLst>
          </p:nvPr>
        </p:nvGraphicFramePr>
        <p:xfrm>
          <a:off x="152400" y="2249488"/>
          <a:ext cx="8841740" cy="4303712"/>
        </p:xfrm>
        <a:graphic>
          <a:graphicData uri="http://schemas.openxmlformats.org/drawingml/2006/table">
            <a:tbl>
              <a:tblPr firstRow="1" bandRow="1">
                <a:tableStyleId>{073A0DAA-6AF3-43AB-8588-CEC1D06C72B9}</a:tableStyleId>
              </a:tblPr>
              <a:tblGrid>
                <a:gridCol w="1104900">
                  <a:extLst>
                    <a:ext uri="{9D8B030D-6E8A-4147-A177-3AD203B41FA5}">
                      <a16:colId xmlns="" xmlns:a16="http://schemas.microsoft.com/office/drawing/2014/main" val="20000"/>
                    </a:ext>
                  </a:extLst>
                </a:gridCol>
                <a:gridCol w="11049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190500">
                  <a:extLst>
                    <a:ext uri="{9D8B030D-6E8A-4147-A177-3AD203B41FA5}">
                      <a16:colId xmlns="" xmlns:a16="http://schemas.microsoft.com/office/drawing/2014/main" val="20003"/>
                    </a:ext>
                  </a:extLst>
                </a:gridCol>
                <a:gridCol w="4953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990600">
                  <a:extLst>
                    <a:ext uri="{9D8B030D-6E8A-4147-A177-3AD203B41FA5}">
                      <a16:colId xmlns="" xmlns:a16="http://schemas.microsoft.com/office/drawing/2014/main" val="20006"/>
                    </a:ext>
                  </a:extLst>
                </a:gridCol>
                <a:gridCol w="116840">
                  <a:extLst>
                    <a:ext uri="{9D8B030D-6E8A-4147-A177-3AD203B41FA5}">
                      <a16:colId xmlns="" xmlns:a16="http://schemas.microsoft.com/office/drawing/2014/main" val="20007"/>
                    </a:ext>
                  </a:extLst>
                </a:gridCol>
                <a:gridCol w="949960">
                  <a:extLst>
                    <a:ext uri="{9D8B030D-6E8A-4147-A177-3AD203B41FA5}">
                      <a16:colId xmlns="" xmlns:a16="http://schemas.microsoft.com/office/drawing/2014/main" val="20008"/>
                    </a:ext>
                  </a:extLst>
                </a:gridCol>
                <a:gridCol w="154940">
                  <a:extLst>
                    <a:ext uri="{9D8B030D-6E8A-4147-A177-3AD203B41FA5}">
                      <a16:colId xmlns="" xmlns:a16="http://schemas.microsoft.com/office/drawing/2014/main" val="20009"/>
                    </a:ext>
                  </a:extLst>
                </a:gridCol>
                <a:gridCol w="1104900">
                  <a:extLst>
                    <a:ext uri="{9D8B030D-6E8A-4147-A177-3AD203B41FA5}">
                      <a16:colId xmlns="" xmlns:a16="http://schemas.microsoft.com/office/drawing/2014/main" val="20010"/>
                    </a:ext>
                  </a:extLst>
                </a:gridCol>
                <a:gridCol w="1104900">
                  <a:extLst>
                    <a:ext uri="{9D8B030D-6E8A-4147-A177-3AD203B41FA5}">
                      <a16:colId xmlns="" xmlns:a16="http://schemas.microsoft.com/office/drawing/2014/main" val="20011"/>
                    </a:ext>
                  </a:extLst>
                </a:gridCol>
              </a:tblGrid>
              <a:tr h="1154498">
                <a:tc>
                  <a:txBody>
                    <a:bodyPr/>
                    <a:lstStyle/>
                    <a:p>
                      <a:endParaRPr lang="en-US" sz="1800" dirty="0"/>
                    </a:p>
                  </a:txBody>
                  <a:tcPr/>
                </a:tc>
                <a:tc>
                  <a:txBody>
                    <a:bodyPr/>
                    <a:lstStyle/>
                    <a:p>
                      <a:pPr algn="ctr"/>
                      <a:r>
                        <a:rPr lang="en-US" sz="1800" dirty="0"/>
                        <a:t>Punjab</a:t>
                      </a:r>
                    </a:p>
                  </a:txBody>
                  <a:tcPr/>
                </a:tc>
                <a:tc>
                  <a:txBody>
                    <a:bodyPr/>
                    <a:lstStyle/>
                    <a:p>
                      <a:pPr algn="ctr"/>
                      <a:r>
                        <a:rPr lang="en-US" sz="1800" dirty="0"/>
                        <a:t>Sindh</a:t>
                      </a:r>
                    </a:p>
                  </a:txBody>
                  <a:tcPr/>
                </a:tc>
                <a:tc gridSpan="2">
                  <a:txBody>
                    <a:bodyPr/>
                    <a:lstStyle/>
                    <a:p>
                      <a:pPr algn="ctr"/>
                      <a:r>
                        <a:rPr lang="en-US" sz="1800" dirty="0"/>
                        <a:t>KP</a:t>
                      </a:r>
                    </a:p>
                  </a:txBody>
                  <a:tcPr/>
                </a:tc>
                <a:tc hMerge="1">
                  <a:txBody>
                    <a:bodyPr/>
                    <a:lstStyle/>
                    <a:p>
                      <a:pPr algn="ctr"/>
                      <a:endParaRPr lang="en-US" sz="1800" dirty="0"/>
                    </a:p>
                  </a:txBody>
                  <a:tcPr/>
                </a:tc>
                <a:tc gridSpan="2">
                  <a:txBody>
                    <a:bodyPr/>
                    <a:lstStyle/>
                    <a:p>
                      <a:pPr algn="ctr"/>
                      <a:r>
                        <a:rPr lang="en-US" sz="1800" dirty="0"/>
                        <a:t>Balochistan</a:t>
                      </a:r>
                    </a:p>
                  </a:txBody>
                  <a:tcPr/>
                </a:tc>
                <a:tc hMerge="1">
                  <a:txBody>
                    <a:bodyPr/>
                    <a:lstStyle/>
                    <a:p>
                      <a:pPr algn="ctr"/>
                      <a:endParaRPr lang="en-US" sz="1800"/>
                    </a:p>
                  </a:txBody>
                  <a:tcPr/>
                </a:tc>
                <a:tc gridSpan="2">
                  <a:txBody>
                    <a:bodyPr/>
                    <a:lstStyle/>
                    <a:p>
                      <a:pPr algn="ctr"/>
                      <a:r>
                        <a:rPr lang="en-US" sz="1800" dirty="0"/>
                        <a:t>FATA</a:t>
                      </a:r>
                    </a:p>
                  </a:txBody>
                  <a:tcPr/>
                </a:tc>
                <a:tc hMerge="1">
                  <a:txBody>
                    <a:bodyPr/>
                    <a:lstStyle/>
                    <a:p>
                      <a:pPr algn="ctr"/>
                      <a:endParaRPr lang="en-US" sz="1800"/>
                    </a:p>
                  </a:txBody>
                  <a:tcPr/>
                </a:tc>
                <a:tc gridSpan="2">
                  <a:txBody>
                    <a:bodyPr/>
                    <a:lstStyle/>
                    <a:p>
                      <a:pPr algn="ctr"/>
                      <a:r>
                        <a:rPr lang="en-US" sz="1800" dirty="0"/>
                        <a:t>ICT</a:t>
                      </a:r>
                    </a:p>
                  </a:txBody>
                  <a:tcPr/>
                </a:tc>
                <a:tc hMerge="1">
                  <a:txBody>
                    <a:bodyPr/>
                    <a:lstStyle/>
                    <a:p>
                      <a:pPr algn="ctr"/>
                      <a:endParaRPr lang="en-US" sz="1800"/>
                    </a:p>
                  </a:txBody>
                  <a:tcPr/>
                </a:tc>
                <a:tc>
                  <a:txBody>
                    <a:bodyPr/>
                    <a:lstStyle/>
                    <a:p>
                      <a:pPr algn="ctr"/>
                      <a:r>
                        <a:rPr lang="en-US" sz="1800" dirty="0"/>
                        <a:t>Total</a:t>
                      </a:r>
                    </a:p>
                  </a:txBody>
                  <a:tcPr/>
                </a:tc>
                <a:extLst>
                  <a:ext uri="{0D108BD9-81ED-4DB2-BD59-A6C34878D82A}">
                    <a16:rowId xmlns="" xmlns:a16="http://schemas.microsoft.com/office/drawing/2014/main" val="10000"/>
                  </a:ext>
                </a:extLst>
              </a:tr>
              <a:tr h="468213">
                <a:tc>
                  <a:txBody>
                    <a:bodyPr/>
                    <a:lstStyle/>
                    <a:p>
                      <a:pPr algn="ctr"/>
                      <a:r>
                        <a:rPr lang="en-US" sz="1800" dirty="0">
                          <a:effectLst/>
                        </a:rPr>
                        <a:t>General</a:t>
                      </a:r>
                    </a:p>
                  </a:txBody>
                  <a:tcPr/>
                </a:tc>
                <a:tc>
                  <a:txBody>
                    <a:bodyPr/>
                    <a:lstStyle/>
                    <a:p>
                      <a:pPr algn="ctr"/>
                      <a:r>
                        <a:rPr lang="en-US" sz="1800" dirty="0"/>
                        <a:t>148</a:t>
                      </a:r>
                    </a:p>
                  </a:txBody>
                  <a:tcPr/>
                </a:tc>
                <a:tc>
                  <a:txBody>
                    <a:bodyPr/>
                    <a:lstStyle/>
                    <a:p>
                      <a:pPr algn="ctr"/>
                      <a:r>
                        <a:rPr lang="en-US" sz="1800" dirty="0"/>
                        <a:t>61</a:t>
                      </a:r>
                    </a:p>
                  </a:txBody>
                  <a:tcPr/>
                </a:tc>
                <a:tc gridSpan="2">
                  <a:txBody>
                    <a:bodyPr/>
                    <a:lstStyle/>
                    <a:p>
                      <a:pPr algn="ctr"/>
                      <a:r>
                        <a:rPr lang="en-US" sz="1800" dirty="0"/>
                        <a:t>35</a:t>
                      </a:r>
                    </a:p>
                  </a:txBody>
                  <a:tcPr/>
                </a:tc>
                <a:tc hMerge="1">
                  <a:txBody>
                    <a:bodyPr/>
                    <a:lstStyle/>
                    <a:p>
                      <a:pPr algn="ctr"/>
                      <a:endParaRPr lang="en-US" sz="1800" dirty="0"/>
                    </a:p>
                  </a:txBody>
                  <a:tcPr/>
                </a:tc>
                <a:tc gridSpan="2">
                  <a:txBody>
                    <a:bodyPr/>
                    <a:lstStyle/>
                    <a:p>
                      <a:pPr algn="ctr"/>
                      <a:r>
                        <a:rPr lang="en-US" sz="1800" dirty="0"/>
                        <a:t>14</a:t>
                      </a:r>
                    </a:p>
                  </a:txBody>
                  <a:tcPr/>
                </a:tc>
                <a:tc hMerge="1">
                  <a:txBody>
                    <a:bodyPr/>
                    <a:lstStyle/>
                    <a:p>
                      <a:pPr algn="ctr"/>
                      <a:endParaRPr lang="en-US" sz="1800" dirty="0"/>
                    </a:p>
                  </a:txBody>
                  <a:tcPr/>
                </a:tc>
                <a:tc gridSpan="2">
                  <a:txBody>
                    <a:bodyPr/>
                    <a:lstStyle/>
                    <a:p>
                      <a:pPr algn="ctr"/>
                      <a:r>
                        <a:rPr lang="en-US" sz="1800" dirty="0"/>
                        <a:t>12</a:t>
                      </a:r>
                    </a:p>
                  </a:txBody>
                  <a:tcPr/>
                </a:tc>
                <a:tc hMerge="1">
                  <a:txBody>
                    <a:bodyPr/>
                    <a:lstStyle/>
                    <a:p>
                      <a:pPr algn="ctr"/>
                      <a:endParaRPr lang="en-US" sz="1800" dirty="0"/>
                    </a:p>
                  </a:txBody>
                  <a:tcPr/>
                </a:tc>
                <a:tc gridSpan="2">
                  <a:txBody>
                    <a:bodyPr/>
                    <a:lstStyle/>
                    <a:p>
                      <a:pPr algn="ctr"/>
                      <a:r>
                        <a:rPr lang="en-US" sz="1800" dirty="0"/>
                        <a:t>2</a:t>
                      </a:r>
                    </a:p>
                  </a:txBody>
                  <a:tcPr/>
                </a:tc>
                <a:tc hMerge="1">
                  <a:txBody>
                    <a:bodyPr/>
                    <a:lstStyle/>
                    <a:p>
                      <a:pPr algn="ctr"/>
                      <a:endParaRPr lang="en-US" sz="1800" dirty="0"/>
                    </a:p>
                  </a:txBody>
                  <a:tcPr/>
                </a:tc>
                <a:tc>
                  <a:txBody>
                    <a:bodyPr/>
                    <a:lstStyle/>
                    <a:p>
                      <a:pPr algn="ctr"/>
                      <a:r>
                        <a:rPr lang="en-US" sz="1800" dirty="0"/>
                        <a:t>272</a:t>
                      </a:r>
                    </a:p>
                  </a:txBody>
                  <a:tcPr/>
                </a:tc>
                <a:extLst>
                  <a:ext uri="{0D108BD9-81ED-4DB2-BD59-A6C34878D82A}">
                    <a16:rowId xmlns="" xmlns:a16="http://schemas.microsoft.com/office/drawing/2014/main" val="10001"/>
                  </a:ext>
                </a:extLst>
              </a:tr>
              <a:tr h="468213">
                <a:tc>
                  <a:txBody>
                    <a:bodyPr/>
                    <a:lstStyle/>
                    <a:p>
                      <a:pPr algn="ctr"/>
                      <a:r>
                        <a:rPr lang="en-US" sz="1800" dirty="0">
                          <a:effectLst/>
                        </a:rPr>
                        <a:t>Women</a:t>
                      </a:r>
                    </a:p>
                  </a:txBody>
                  <a:tcPr/>
                </a:tc>
                <a:tc>
                  <a:txBody>
                    <a:bodyPr/>
                    <a:lstStyle/>
                    <a:p>
                      <a:pPr algn="ctr"/>
                      <a:r>
                        <a:rPr lang="en-US" sz="1800"/>
                        <a:t>35</a:t>
                      </a:r>
                    </a:p>
                  </a:txBody>
                  <a:tcPr/>
                </a:tc>
                <a:tc>
                  <a:txBody>
                    <a:bodyPr/>
                    <a:lstStyle/>
                    <a:p>
                      <a:pPr algn="ctr"/>
                      <a:r>
                        <a:rPr lang="en-US" sz="1800" dirty="0"/>
                        <a:t>14</a:t>
                      </a:r>
                    </a:p>
                  </a:txBody>
                  <a:tcPr/>
                </a:tc>
                <a:tc gridSpan="2">
                  <a:txBody>
                    <a:bodyPr/>
                    <a:lstStyle/>
                    <a:p>
                      <a:pPr algn="ctr"/>
                      <a:r>
                        <a:rPr lang="en-US" sz="1800"/>
                        <a:t>8</a:t>
                      </a:r>
                    </a:p>
                  </a:txBody>
                  <a:tcPr/>
                </a:tc>
                <a:tc hMerge="1">
                  <a:txBody>
                    <a:bodyPr/>
                    <a:lstStyle/>
                    <a:p>
                      <a:pPr algn="ctr"/>
                      <a:endParaRPr lang="en-US" sz="1800"/>
                    </a:p>
                  </a:txBody>
                  <a:tcPr/>
                </a:tc>
                <a:tc gridSpan="2">
                  <a:txBody>
                    <a:bodyPr/>
                    <a:lstStyle/>
                    <a:p>
                      <a:pPr algn="ctr"/>
                      <a:r>
                        <a:rPr lang="en-US" sz="1800" dirty="0"/>
                        <a:t>3</a:t>
                      </a:r>
                    </a:p>
                  </a:txBody>
                  <a:tcPr/>
                </a:tc>
                <a:tc hMerge="1">
                  <a:txBody>
                    <a:bodyPr/>
                    <a:lstStyle/>
                    <a:p>
                      <a:pPr algn="ctr"/>
                      <a:endParaRPr lang="en-US" sz="1800" dirty="0"/>
                    </a:p>
                  </a:txBody>
                  <a:tcPr/>
                </a:tc>
                <a:tc gridSpan="2">
                  <a:txBody>
                    <a:bodyPr/>
                    <a:lstStyle/>
                    <a:p>
                      <a:pPr algn="ctr"/>
                      <a:r>
                        <a:rPr lang="en-US" sz="1800"/>
                        <a:t>0</a:t>
                      </a:r>
                    </a:p>
                  </a:txBody>
                  <a:tcPr/>
                </a:tc>
                <a:tc hMerge="1">
                  <a:txBody>
                    <a:bodyPr/>
                    <a:lstStyle/>
                    <a:p>
                      <a:pPr algn="ctr"/>
                      <a:endParaRPr lang="en-US" sz="1800"/>
                    </a:p>
                  </a:txBody>
                  <a:tcPr/>
                </a:tc>
                <a:tc gridSpan="2">
                  <a:txBody>
                    <a:bodyPr/>
                    <a:lstStyle/>
                    <a:p>
                      <a:pPr algn="ctr"/>
                      <a:r>
                        <a:rPr lang="en-US" sz="1800"/>
                        <a:t>0</a:t>
                      </a:r>
                    </a:p>
                  </a:txBody>
                  <a:tcPr/>
                </a:tc>
                <a:tc hMerge="1">
                  <a:txBody>
                    <a:bodyPr/>
                    <a:lstStyle/>
                    <a:p>
                      <a:pPr algn="ctr"/>
                      <a:endParaRPr lang="en-US" sz="1800"/>
                    </a:p>
                  </a:txBody>
                  <a:tcPr/>
                </a:tc>
                <a:tc>
                  <a:txBody>
                    <a:bodyPr/>
                    <a:lstStyle/>
                    <a:p>
                      <a:pPr algn="ctr"/>
                      <a:r>
                        <a:rPr lang="en-US" sz="1800"/>
                        <a:t>60</a:t>
                      </a:r>
                    </a:p>
                  </a:txBody>
                  <a:tcPr/>
                </a:tc>
                <a:extLst>
                  <a:ext uri="{0D108BD9-81ED-4DB2-BD59-A6C34878D82A}">
                    <a16:rowId xmlns="" xmlns:a16="http://schemas.microsoft.com/office/drawing/2014/main" val="10002"/>
                  </a:ext>
                </a:extLst>
              </a:tr>
              <a:tr h="468213">
                <a:tc gridSpan="12">
                  <a:txBody>
                    <a:bodyPr/>
                    <a:lstStyle/>
                    <a:p>
                      <a:pPr algn="ctr"/>
                      <a:endParaRPr lang="en-US" sz="1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808149">
                <a:tc>
                  <a:txBody>
                    <a:bodyPr/>
                    <a:lstStyle/>
                    <a:p>
                      <a:pPr algn="ctr"/>
                      <a:r>
                        <a:rPr lang="en-US" sz="1800">
                          <a:effectLst/>
                        </a:rPr>
                        <a:t>Non-Muslims</a:t>
                      </a:r>
                    </a:p>
                  </a:txBody>
                  <a:tcPr/>
                </a:tc>
                <a:tc>
                  <a:txBody>
                    <a:bodyPr/>
                    <a:lstStyle/>
                    <a:p>
                      <a:pPr algn="ctr"/>
                      <a:r>
                        <a:rPr lang="en-US" sz="1800"/>
                        <a:t>--</a:t>
                      </a:r>
                    </a:p>
                  </a:txBody>
                  <a:tcPr/>
                </a:tc>
                <a:tc gridSpan="2">
                  <a:txBody>
                    <a:bodyPr/>
                    <a:lstStyle/>
                    <a:p>
                      <a:pPr algn="ctr"/>
                      <a:r>
                        <a:rPr lang="en-US" sz="1800"/>
                        <a:t>--</a:t>
                      </a:r>
                    </a:p>
                  </a:txBody>
                  <a:tcPr/>
                </a:tc>
                <a:tc hMerge="1">
                  <a:txBody>
                    <a:bodyPr/>
                    <a:lstStyle/>
                    <a:p>
                      <a:endParaRPr lang="en-US"/>
                    </a:p>
                  </a:txBody>
                  <a:tcPr/>
                </a:tc>
                <a:tc gridSpan="2">
                  <a:txBody>
                    <a:bodyPr/>
                    <a:lstStyle/>
                    <a:p>
                      <a:pPr algn="ctr"/>
                      <a:r>
                        <a:rPr lang="en-US" sz="1800" dirty="0"/>
                        <a:t>--</a:t>
                      </a:r>
                    </a:p>
                  </a:txBody>
                  <a:tcPr/>
                </a:tc>
                <a:tc hMerge="1">
                  <a:txBody>
                    <a:bodyPr/>
                    <a:lstStyle/>
                    <a:p>
                      <a:endParaRPr lang="en-US"/>
                    </a:p>
                  </a:txBody>
                  <a:tcPr/>
                </a:tc>
                <a:tc gridSpan="2">
                  <a:txBody>
                    <a:bodyPr/>
                    <a:lstStyle/>
                    <a:p>
                      <a:pPr algn="ctr"/>
                      <a:r>
                        <a:rPr lang="en-US" sz="1800" dirty="0"/>
                        <a:t>--</a:t>
                      </a:r>
                    </a:p>
                  </a:txBody>
                  <a:tcPr/>
                </a:tc>
                <a:tc hMerge="1">
                  <a:txBody>
                    <a:bodyPr/>
                    <a:lstStyle/>
                    <a:p>
                      <a:endParaRPr lang="en-US"/>
                    </a:p>
                  </a:txBody>
                  <a:tcPr/>
                </a:tc>
                <a:tc gridSpan="2">
                  <a:txBody>
                    <a:bodyPr/>
                    <a:lstStyle/>
                    <a:p>
                      <a:pPr algn="ctr"/>
                      <a:r>
                        <a:rPr lang="en-US" sz="1800" dirty="0"/>
                        <a:t>--</a:t>
                      </a:r>
                    </a:p>
                  </a:txBody>
                  <a:tcPr/>
                </a:tc>
                <a:tc hMerge="1">
                  <a:txBody>
                    <a:bodyPr/>
                    <a:lstStyle/>
                    <a:p>
                      <a:endParaRPr lang="en-US"/>
                    </a:p>
                  </a:txBody>
                  <a:tcPr/>
                </a:tc>
                <a:tc>
                  <a:txBody>
                    <a:bodyPr/>
                    <a:lstStyle/>
                    <a:p>
                      <a:pPr algn="ctr"/>
                      <a:r>
                        <a:rPr lang="en-US" sz="1800" dirty="0"/>
                        <a:t>--</a:t>
                      </a:r>
                    </a:p>
                  </a:txBody>
                  <a:tcPr/>
                </a:tc>
                <a:tc>
                  <a:txBody>
                    <a:bodyPr/>
                    <a:lstStyle/>
                    <a:p>
                      <a:pPr algn="ctr"/>
                      <a:r>
                        <a:rPr lang="en-US" sz="1800"/>
                        <a:t>10</a:t>
                      </a:r>
                    </a:p>
                  </a:txBody>
                  <a:tcPr/>
                </a:tc>
                <a:extLst>
                  <a:ext uri="{0D108BD9-81ED-4DB2-BD59-A6C34878D82A}">
                    <a16:rowId xmlns="" xmlns:a16="http://schemas.microsoft.com/office/drawing/2014/main" val="10004"/>
                  </a:ext>
                </a:extLst>
              </a:tr>
              <a:tr h="468213">
                <a:tc gridSpan="12">
                  <a:txBody>
                    <a:bodyPr/>
                    <a:lstStyle/>
                    <a:p>
                      <a:pPr algn="ctr"/>
                      <a:endParaRPr lang="en-US" sz="1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468213">
                <a:tc>
                  <a:txBody>
                    <a:bodyPr/>
                    <a:lstStyle/>
                    <a:p>
                      <a:pPr algn="ctr"/>
                      <a:r>
                        <a:rPr lang="en-US" sz="1800">
                          <a:effectLst/>
                        </a:rPr>
                        <a:t>Total</a:t>
                      </a:r>
                    </a:p>
                  </a:txBody>
                  <a:tcPr/>
                </a:tc>
                <a:tc>
                  <a:txBody>
                    <a:bodyPr/>
                    <a:lstStyle/>
                    <a:p>
                      <a:pPr algn="ctr"/>
                      <a:r>
                        <a:rPr lang="en-US" sz="1800"/>
                        <a:t>183</a:t>
                      </a:r>
                    </a:p>
                  </a:txBody>
                  <a:tcPr/>
                </a:tc>
                <a:tc gridSpan="2">
                  <a:txBody>
                    <a:bodyPr/>
                    <a:lstStyle/>
                    <a:p>
                      <a:pPr algn="ctr"/>
                      <a:r>
                        <a:rPr lang="en-US" sz="1800"/>
                        <a:t>75</a:t>
                      </a:r>
                    </a:p>
                  </a:txBody>
                  <a:tcPr/>
                </a:tc>
                <a:tc hMerge="1">
                  <a:txBody>
                    <a:bodyPr/>
                    <a:lstStyle/>
                    <a:p>
                      <a:endParaRPr lang="en-US"/>
                    </a:p>
                  </a:txBody>
                  <a:tcPr/>
                </a:tc>
                <a:tc gridSpan="2">
                  <a:txBody>
                    <a:bodyPr/>
                    <a:lstStyle/>
                    <a:p>
                      <a:pPr algn="ctr"/>
                      <a:r>
                        <a:rPr lang="en-US" sz="1800"/>
                        <a:t>43</a:t>
                      </a:r>
                    </a:p>
                  </a:txBody>
                  <a:tcPr/>
                </a:tc>
                <a:tc hMerge="1">
                  <a:txBody>
                    <a:bodyPr/>
                    <a:lstStyle/>
                    <a:p>
                      <a:endParaRPr lang="en-US"/>
                    </a:p>
                  </a:txBody>
                  <a:tcPr/>
                </a:tc>
                <a:tc gridSpan="2">
                  <a:txBody>
                    <a:bodyPr/>
                    <a:lstStyle/>
                    <a:p>
                      <a:pPr algn="ctr"/>
                      <a:r>
                        <a:rPr lang="en-US" sz="1800"/>
                        <a:t>17</a:t>
                      </a:r>
                    </a:p>
                  </a:txBody>
                  <a:tcPr/>
                </a:tc>
                <a:tc hMerge="1">
                  <a:txBody>
                    <a:bodyPr/>
                    <a:lstStyle/>
                    <a:p>
                      <a:endParaRPr lang="en-US"/>
                    </a:p>
                  </a:txBody>
                  <a:tcPr/>
                </a:tc>
                <a:tc gridSpan="2">
                  <a:txBody>
                    <a:bodyPr/>
                    <a:lstStyle/>
                    <a:p>
                      <a:pPr algn="ctr"/>
                      <a:r>
                        <a:rPr lang="en-US" sz="1800"/>
                        <a:t>12</a:t>
                      </a:r>
                    </a:p>
                  </a:txBody>
                  <a:tcPr/>
                </a:tc>
                <a:tc hMerge="1">
                  <a:txBody>
                    <a:bodyPr/>
                    <a:lstStyle/>
                    <a:p>
                      <a:endParaRPr lang="en-US"/>
                    </a:p>
                  </a:txBody>
                  <a:tcPr/>
                </a:tc>
                <a:tc>
                  <a:txBody>
                    <a:bodyPr/>
                    <a:lstStyle/>
                    <a:p>
                      <a:pPr algn="ctr"/>
                      <a:r>
                        <a:rPr lang="en-US" sz="1800" dirty="0"/>
                        <a:t>2</a:t>
                      </a:r>
                    </a:p>
                  </a:txBody>
                  <a:tcPr/>
                </a:tc>
                <a:tc>
                  <a:txBody>
                    <a:bodyPr/>
                    <a:lstStyle/>
                    <a:p>
                      <a:pPr algn="ctr"/>
                      <a:r>
                        <a:rPr lang="en-US" sz="1800" dirty="0"/>
                        <a:t>342</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49695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Senate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388256"/>
              </p:ext>
            </p:extLst>
          </p:nvPr>
        </p:nvGraphicFramePr>
        <p:xfrm>
          <a:off x="76200" y="2249488"/>
          <a:ext cx="8991600" cy="4303712"/>
        </p:xfrm>
        <a:graphic>
          <a:graphicData uri="http://schemas.openxmlformats.org/drawingml/2006/table">
            <a:tbl>
              <a:tblPr firstRow="1" bandRow="1">
                <a:tableStyleId>{5C22544A-7EE6-4342-B048-85BDC9FD1C3A}</a:tableStyleId>
              </a:tblPr>
              <a:tblGrid>
                <a:gridCol w="1498600">
                  <a:extLst>
                    <a:ext uri="{9D8B030D-6E8A-4147-A177-3AD203B41FA5}">
                      <a16:colId xmlns="" xmlns:a16="http://schemas.microsoft.com/office/drawing/2014/main" val="20000"/>
                    </a:ext>
                  </a:extLst>
                </a:gridCol>
                <a:gridCol w="1244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625600">
                  <a:extLst>
                    <a:ext uri="{9D8B030D-6E8A-4147-A177-3AD203B41FA5}">
                      <a16:colId xmlns="" xmlns:a16="http://schemas.microsoft.com/office/drawing/2014/main" val="20004"/>
                    </a:ext>
                  </a:extLst>
                </a:gridCol>
                <a:gridCol w="1498600">
                  <a:extLst>
                    <a:ext uri="{9D8B030D-6E8A-4147-A177-3AD203B41FA5}">
                      <a16:colId xmlns="" xmlns:a16="http://schemas.microsoft.com/office/drawing/2014/main" val="20005"/>
                    </a:ext>
                  </a:extLst>
                </a:gridCol>
              </a:tblGrid>
              <a:tr h="851284">
                <a:tc>
                  <a:txBody>
                    <a:bodyPr/>
                    <a:lstStyle/>
                    <a:p>
                      <a:pPr algn="ctr"/>
                      <a:r>
                        <a:rPr lang="en-US" b="1" dirty="0"/>
                        <a:t>Provinces </a:t>
                      </a:r>
                      <a:endParaRPr lang="en-US" dirty="0"/>
                    </a:p>
                  </a:txBody>
                  <a:tcPr/>
                </a:tc>
                <a:tc>
                  <a:txBody>
                    <a:bodyPr/>
                    <a:lstStyle/>
                    <a:p>
                      <a:pPr algn="ctr"/>
                      <a:r>
                        <a:rPr lang="en-US" b="1" dirty="0"/>
                        <a:t>General</a:t>
                      </a:r>
                      <a:endParaRPr lang="en-US" dirty="0"/>
                    </a:p>
                  </a:txBody>
                  <a:tcPr/>
                </a:tc>
                <a:tc>
                  <a:txBody>
                    <a:bodyPr/>
                    <a:lstStyle/>
                    <a:p>
                      <a:pPr algn="ctr"/>
                      <a:r>
                        <a:rPr lang="en-US" b="1" dirty="0"/>
                        <a:t>Technocrats / </a:t>
                      </a:r>
                      <a:r>
                        <a:rPr lang="en-US" b="1" dirty="0" err="1"/>
                        <a:t>Ulema</a:t>
                      </a:r>
                      <a:endParaRPr lang="en-US" dirty="0"/>
                    </a:p>
                  </a:txBody>
                  <a:tcPr/>
                </a:tc>
                <a:tc>
                  <a:txBody>
                    <a:bodyPr/>
                    <a:lstStyle/>
                    <a:p>
                      <a:pPr algn="ctr"/>
                      <a:r>
                        <a:rPr lang="en-US" b="1" dirty="0"/>
                        <a:t>Women</a:t>
                      </a:r>
                      <a:endParaRPr lang="en-US" dirty="0"/>
                    </a:p>
                  </a:txBody>
                  <a:tcPr/>
                </a:tc>
                <a:tc>
                  <a:txBody>
                    <a:bodyPr/>
                    <a:lstStyle/>
                    <a:p>
                      <a:pPr algn="ctr"/>
                      <a:r>
                        <a:rPr lang="en-US" b="1" dirty="0"/>
                        <a:t>Non-Muslims</a:t>
                      </a:r>
                      <a:endParaRPr lang="en-US" dirty="0"/>
                    </a:p>
                  </a:txBody>
                  <a:tcPr/>
                </a:tc>
                <a:tc>
                  <a:txBody>
                    <a:bodyPr/>
                    <a:lstStyle/>
                    <a:p>
                      <a:pPr algn="ctr"/>
                      <a:r>
                        <a:rPr lang="en-US" b="1" dirty="0"/>
                        <a:t>Total</a:t>
                      </a:r>
                      <a:endParaRPr lang="en-US" dirty="0"/>
                    </a:p>
                  </a:txBody>
                  <a:tcPr/>
                </a:tc>
                <a:extLst>
                  <a:ext uri="{0D108BD9-81ED-4DB2-BD59-A6C34878D82A}">
                    <a16:rowId xmlns="" xmlns:a16="http://schemas.microsoft.com/office/drawing/2014/main" val="10000"/>
                  </a:ext>
                </a:extLst>
              </a:tr>
              <a:tr h="493204">
                <a:tc>
                  <a:txBody>
                    <a:bodyPr/>
                    <a:lstStyle/>
                    <a:p>
                      <a:pPr algn="just"/>
                      <a:r>
                        <a:rPr lang="en-US">
                          <a:effectLst/>
                        </a:rPr>
                        <a:t>Sindh</a:t>
                      </a:r>
                    </a:p>
                  </a:txBody>
                  <a:tcPr/>
                </a:tc>
                <a:tc>
                  <a:txBody>
                    <a:bodyPr/>
                    <a:lstStyle/>
                    <a:p>
                      <a:pPr algn="ctr"/>
                      <a:r>
                        <a:rPr lang="en-US"/>
                        <a:t>14</a:t>
                      </a:r>
                    </a:p>
                  </a:txBody>
                  <a:tcPr/>
                </a:tc>
                <a:tc>
                  <a:txBody>
                    <a:bodyPr/>
                    <a:lstStyle/>
                    <a:p>
                      <a:pPr algn="ctr"/>
                      <a:r>
                        <a:rPr lang="en-US"/>
                        <a:t>4</a:t>
                      </a:r>
                    </a:p>
                  </a:txBody>
                  <a:tcPr/>
                </a:tc>
                <a:tc>
                  <a:txBody>
                    <a:bodyPr/>
                    <a:lstStyle/>
                    <a:p>
                      <a:pPr algn="ctr"/>
                      <a:r>
                        <a:rPr lang="en-US"/>
                        <a:t>4</a:t>
                      </a:r>
                    </a:p>
                  </a:txBody>
                  <a:tcPr/>
                </a:tc>
                <a:tc>
                  <a:txBody>
                    <a:bodyPr/>
                    <a:lstStyle/>
                    <a:p>
                      <a:pPr algn="ctr"/>
                      <a:r>
                        <a:rPr lang="en-US"/>
                        <a:t>1</a:t>
                      </a:r>
                    </a:p>
                  </a:txBody>
                  <a:tcPr/>
                </a:tc>
                <a:tc>
                  <a:txBody>
                    <a:bodyPr/>
                    <a:lstStyle/>
                    <a:p>
                      <a:pPr algn="ctr"/>
                      <a:r>
                        <a:rPr lang="en-US"/>
                        <a:t>23</a:t>
                      </a:r>
                    </a:p>
                  </a:txBody>
                  <a:tcPr/>
                </a:tc>
                <a:extLst>
                  <a:ext uri="{0D108BD9-81ED-4DB2-BD59-A6C34878D82A}">
                    <a16:rowId xmlns="" xmlns:a16="http://schemas.microsoft.com/office/drawing/2014/main" val="10001"/>
                  </a:ext>
                </a:extLst>
              </a:tr>
              <a:tr h="493204">
                <a:tc>
                  <a:txBody>
                    <a:bodyPr/>
                    <a:lstStyle/>
                    <a:p>
                      <a:pPr algn="just"/>
                      <a:r>
                        <a:rPr lang="en-US" dirty="0">
                          <a:effectLst/>
                        </a:rPr>
                        <a:t>Punjab</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1</a:t>
                      </a:r>
                    </a:p>
                  </a:txBody>
                  <a:tcPr/>
                </a:tc>
                <a:tc>
                  <a:txBody>
                    <a:bodyPr/>
                    <a:lstStyle/>
                    <a:p>
                      <a:pPr algn="ctr"/>
                      <a:r>
                        <a:rPr lang="en-US" dirty="0"/>
                        <a:t>23</a:t>
                      </a:r>
                    </a:p>
                  </a:txBody>
                  <a:tcPr/>
                </a:tc>
                <a:extLst>
                  <a:ext uri="{0D108BD9-81ED-4DB2-BD59-A6C34878D82A}">
                    <a16:rowId xmlns="" xmlns:a16="http://schemas.microsoft.com/office/drawing/2014/main" val="10002"/>
                  </a:ext>
                </a:extLst>
              </a:tr>
              <a:tr h="493204">
                <a:tc>
                  <a:txBody>
                    <a:bodyPr/>
                    <a:lstStyle/>
                    <a:p>
                      <a:pPr algn="just"/>
                      <a:r>
                        <a:rPr lang="en-US" dirty="0">
                          <a:effectLst/>
                        </a:rPr>
                        <a:t>Balochistan</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1</a:t>
                      </a:r>
                    </a:p>
                  </a:txBody>
                  <a:tcPr/>
                </a:tc>
                <a:tc>
                  <a:txBody>
                    <a:bodyPr/>
                    <a:lstStyle/>
                    <a:p>
                      <a:pPr algn="ctr"/>
                      <a:r>
                        <a:rPr lang="en-US" dirty="0"/>
                        <a:t>23</a:t>
                      </a:r>
                    </a:p>
                  </a:txBody>
                  <a:tcPr/>
                </a:tc>
                <a:extLst>
                  <a:ext uri="{0D108BD9-81ED-4DB2-BD59-A6C34878D82A}">
                    <a16:rowId xmlns="" xmlns:a16="http://schemas.microsoft.com/office/drawing/2014/main" val="10003"/>
                  </a:ext>
                </a:extLst>
              </a:tr>
              <a:tr h="493204">
                <a:tc>
                  <a:txBody>
                    <a:bodyPr/>
                    <a:lstStyle/>
                    <a:p>
                      <a:pPr algn="just"/>
                      <a:r>
                        <a:rPr lang="en-US" dirty="0">
                          <a:effectLst/>
                        </a:rPr>
                        <a:t>KP</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1</a:t>
                      </a:r>
                    </a:p>
                  </a:txBody>
                  <a:tcPr/>
                </a:tc>
                <a:tc>
                  <a:txBody>
                    <a:bodyPr/>
                    <a:lstStyle/>
                    <a:p>
                      <a:pPr algn="ctr"/>
                      <a:r>
                        <a:rPr lang="en-US" dirty="0"/>
                        <a:t>23</a:t>
                      </a:r>
                    </a:p>
                  </a:txBody>
                  <a:tcPr/>
                </a:tc>
                <a:extLst>
                  <a:ext uri="{0D108BD9-81ED-4DB2-BD59-A6C34878D82A}">
                    <a16:rowId xmlns="" xmlns:a16="http://schemas.microsoft.com/office/drawing/2014/main" val="10004"/>
                  </a:ext>
                </a:extLst>
              </a:tr>
              <a:tr h="493204">
                <a:tc>
                  <a:txBody>
                    <a:bodyPr/>
                    <a:lstStyle/>
                    <a:p>
                      <a:pPr algn="just"/>
                      <a:r>
                        <a:rPr lang="en-US" dirty="0">
                          <a:effectLst/>
                        </a:rPr>
                        <a:t>ICT</a:t>
                      </a:r>
                    </a:p>
                  </a:txBody>
                  <a:tcPr/>
                </a:tc>
                <a:tc>
                  <a:txBody>
                    <a:bodyPr/>
                    <a:lstStyle/>
                    <a:p>
                      <a:pPr algn="ctr"/>
                      <a:r>
                        <a:rPr lang="en-US"/>
                        <a:t>2</a:t>
                      </a:r>
                    </a:p>
                  </a:txBody>
                  <a:tcPr/>
                </a:tc>
                <a:tc>
                  <a:txBody>
                    <a:bodyPr/>
                    <a:lstStyle/>
                    <a:p>
                      <a:pPr algn="ctr"/>
                      <a:r>
                        <a:rPr lang="en-US"/>
                        <a:t>1</a:t>
                      </a:r>
                    </a:p>
                  </a:txBody>
                  <a:tcPr/>
                </a:tc>
                <a:tc>
                  <a:txBody>
                    <a:bodyPr/>
                    <a:lstStyle/>
                    <a:p>
                      <a:pPr algn="ctr"/>
                      <a:r>
                        <a:rPr lang="en-US"/>
                        <a:t>1</a:t>
                      </a:r>
                    </a:p>
                  </a:txBody>
                  <a:tcPr/>
                </a:tc>
                <a:tc>
                  <a:txBody>
                    <a:bodyPr/>
                    <a:lstStyle/>
                    <a:p>
                      <a:pPr algn="ctr"/>
                      <a:r>
                        <a:rPr lang="en-US"/>
                        <a:t>-</a:t>
                      </a:r>
                    </a:p>
                  </a:txBody>
                  <a:tcPr/>
                </a:tc>
                <a:tc>
                  <a:txBody>
                    <a:bodyPr/>
                    <a:lstStyle/>
                    <a:p>
                      <a:pPr algn="ctr"/>
                      <a:r>
                        <a:rPr lang="en-US"/>
                        <a:t>4</a:t>
                      </a:r>
                    </a:p>
                  </a:txBody>
                  <a:tcPr/>
                </a:tc>
                <a:extLst>
                  <a:ext uri="{0D108BD9-81ED-4DB2-BD59-A6C34878D82A}">
                    <a16:rowId xmlns="" xmlns:a16="http://schemas.microsoft.com/office/drawing/2014/main" val="10005"/>
                  </a:ext>
                </a:extLst>
              </a:tr>
              <a:tr h="493204">
                <a:tc>
                  <a:txBody>
                    <a:bodyPr/>
                    <a:lstStyle/>
                    <a:p>
                      <a:pPr algn="just"/>
                      <a:r>
                        <a:rPr lang="en-US" dirty="0">
                          <a:effectLst/>
                        </a:rPr>
                        <a:t>FATA</a:t>
                      </a:r>
                    </a:p>
                  </a:txBody>
                  <a:tcPr/>
                </a:tc>
                <a:tc>
                  <a:txBody>
                    <a:bodyPr/>
                    <a:lstStyle/>
                    <a:p>
                      <a:pPr algn="ctr"/>
                      <a:r>
                        <a:rPr lang="en-US"/>
                        <a:t>8</a:t>
                      </a:r>
                    </a:p>
                  </a:txBody>
                  <a:tcPr/>
                </a:tc>
                <a:tc>
                  <a:txBody>
                    <a:bodyPr/>
                    <a:lstStyle/>
                    <a:p>
                      <a:pPr algn="ctr"/>
                      <a:r>
                        <a:rPr lang="en-US"/>
                        <a:t>-</a:t>
                      </a:r>
                    </a:p>
                  </a:txBody>
                  <a:tcPr/>
                </a:tc>
                <a:tc>
                  <a:txBody>
                    <a:bodyPr/>
                    <a:lstStyle/>
                    <a:p>
                      <a:pPr algn="ctr"/>
                      <a:r>
                        <a:rPr lang="en-US"/>
                        <a:t>-</a:t>
                      </a:r>
                    </a:p>
                  </a:txBody>
                  <a:tcPr/>
                </a:tc>
                <a:tc>
                  <a:txBody>
                    <a:bodyPr/>
                    <a:lstStyle/>
                    <a:p>
                      <a:pPr algn="ctr"/>
                      <a:r>
                        <a:rPr lang="en-US"/>
                        <a:t>-</a:t>
                      </a:r>
                    </a:p>
                  </a:txBody>
                  <a:tcPr/>
                </a:tc>
                <a:tc>
                  <a:txBody>
                    <a:bodyPr/>
                    <a:lstStyle/>
                    <a:p>
                      <a:pPr algn="ctr"/>
                      <a:r>
                        <a:rPr lang="en-US"/>
                        <a:t>8</a:t>
                      </a:r>
                    </a:p>
                  </a:txBody>
                  <a:tcPr/>
                </a:tc>
                <a:extLst>
                  <a:ext uri="{0D108BD9-81ED-4DB2-BD59-A6C34878D82A}">
                    <a16:rowId xmlns="" xmlns:a16="http://schemas.microsoft.com/office/drawing/2014/main" val="10006"/>
                  </a:ext>
                </a:extLst>
              </a:tr>
              <a:tr h="493204">
                <a:tc>
                  <a:txBody>
                    <a:bodyPr/>
                    <a:lstStyle/>
                    <a:p>
                      <a:pPr algn="just"/>
                      <a:r>
                        <a:rPr lang="en-US" b="1" dirty="0">
                          <a:effectLst/>
                        </a:rPr>
                        <a:t>TOTAL</a:t>
                      </a:r>
                      <a:endParaRPr lang="en-US" dirty="0">
                        <a:effectLst/>
                      </a:endParaRPr>
                    </a:p>
                  </a:txBody>
                  <a:tcPr/>
                </a:tc>
                <a:tc>
                  <a:txBody>
                    <a:bodyPr/>
                    <a:lstStyle/>
                    <a:p>
                      <a:pPr algn="ctr"/>
                      <a:r>
                        <a:rPr lang="en-US" b="1" dirty="0"/>
                        <a:t>66</a:t>
                      </a:r>
                      <a:endParaRPr lang="en-US" dirty="0"/>
                    </a:p>
                  </a:txBody>
                  <a:tcPr/>
                </a:tc>
                <a:tc>
                  <a:txBody>
                    <a:bodyPr/>
                    <a:lstStyle/>
                    <a:p>
                      <a:pPr algn="ctr"/>
                      <a:r>
                        <a:rPr lang="en-US" b="1"/>
                        <a:t>17</a:t>
                      </a:r>
                      <a:endParaRPr lang="en-US"/>
                    </a:p>
                  </a:txBody>
                  <a:tcPr/>
                </a:tc>
                <a:tc>
                  <a:txBody>
                    <a:bodyPr/>
                    <a:lstStyle/>
                    <a:p>
                      <a:pPr algn="ctr"/>
                      <a:r>
                        <a:rPr lang="en-US" b="1"/>
                        <a:t>17</a:t>
                      </a:r>
                      <a:endParaRPr lang="en-US"/>
                    </a:p>
                  </a:txBody>
                  <a:tcPr/>
                </a:tc>
                <a:tc>
                  <a:txBody>
                    <a:bodyPr/>
                    <a:lstStyle/>
                    <a:p>
                      <a:pPr algn="ctr"/>
                      <a:r>
                        <a:rPr lang="en-US" b="1"/>
                        <a:t>4</a:t>
                      </a:r>
                      <a:endParaRPr lang="en-US"/>
                    </a:p>
                  </a:txBody>
                  <a:tcPr/>
                </a:tc>
                <a:tc>
                  <a:txBody>
                    <a:bodyPr/>
                    <a:lstStyle/>
                    <a:p>
                      <a:pPr algn="ctr"/>
                      <a:r>
                        <a:rPr lang="en-US" b="1" dirty="0"/>
                        <a:t>104</a:t>
                      </a:r>
                      <a:endParaRPr lang="en-US"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05675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CHARACTERISTICS OF SYSTEM</a:t>
            </a:r>
            <a:br>
              <a:rPr lang="en-US" sz="4400" dirty="0"/>
            </a:br>
            <a:endParaRPr lang="en-US" sz="4400" dirty="0"/>
          </a:p>
        </p:txBody>
      </p:sp>
      <p:sp>
        <p:nvSpPr>
          <p:cNvPr id="3" name="Content Placeholder 2"/>
          <p:cNvSpPr>
            <a:spLocks noGrp="1"/>
          </p:cNvSpPr>
          <p:nvPr>
            <p:ph idx="1"/>
          </p:nvPr>
        </p:nvSpPr>
        <p:spPr/>
        <p:txBody>
          <a:bodyPr>
            <a:normAutofit lnSpcReduction="10000"/>
          </a:bodyPr>
          <a:lstStyle/>
          <a:p>
            <a:r>
              <a:rPr lang="en-US" sz="4000" dirty="0"/>
              <a:t>Interdependence and Integration</a:t>
            </a:r>
          </a:p>
          <a:p>
            <a:endParaRPr lang="en-US" sz="4000" dirty="0"/>
          </a:p>
          <a:p>
            <a:r>
              <a:rPr lang="en-US" sz="4000" dirty="0"/>
              <a:t>Environment</a:t>
            </a:r>
          </a:p>
          <a:p>
            <a:endParaRPr lang="en-US" sz="4000" dirty="0"/>
          </a:p>
          <a:p>
            <a:r>
              <a:rPr lang="en-US" sz="4000" dirty="0"/>
              <a:t>Structure</a:t>
            </a:r>
          </a:p>
          <a:p>
            <a:endParaRPr lang="en-US" sz="4000" dirty="0"/>
          </a:p>
          <a:p>
            <a:r>
              <a:rPr lang="en-US" sz="4000" dirty="0"/>
              <a:t>Purpose and function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0514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VARIETY OF SYSTEMS</a:t>
            </a:r>
            <a:br>
              <a:rPr lang="en-US" dirty="0"/>
            </a:br>
            <a:endParaRPr lang="en-US" dirty="0"/>
          </a:p>
        </p:txBody>
      </p:sp>
      <p:sp>
        <p:nvSpPr>
          <p:cNvPr id="3" name="Content Placeholder 2"/>
          <p:cNvSpPr>
            <a:spLocks noGrp="1"/>
          </p:cNvSpPr>
          <p:nvPr>
            <p:ph idx="1"/>
          </p:nvPr>
        </p:nvSpPr>
        <p:spPr/>
        <p:txBody>
          <a:bodyPr/>
          <a:lstStyle/>
          <a:p>
            <a:r>
              <a:rPr lang="en-US" dirty="0"/>
              <a:t>Economic System</a:t>
            </a:r>
          </a:p>
          <a:p>
            <a:endParaRPr lang="en-US" dirty="0"/>
          </a:p>
          <a:p>
            <a:r>
              <a:rPr lang="en-US" dirty="0"/>
              <a:t>Social System</a:t>
            </a:r>
          </a:p>
          <a:p>
            <a:endParaRPr lang="en-US" dirty="0"/>
          </a:p>
          <a:p>
            <a:r>
              <a:rPr lang="en-US" dirty="0"/>
              <a:t>Cultural System</a:t>
            </a:r>
          </a:p>
          <a:p>
            <a:endParaRPr lang="en-US" dirty="0"/>
          </a:p>
          <a:p>
            <a:r>
              <a:rPr lang="en-US" dirty="0"/>
              <a:t>Political System</a:t>
            </a:r>
          </a:p>
        </p:txBody>
      </p:sp>
    </p:spTree>
    <p:extLst>
      <p:ext uri="{BB962C8B-B14F-4D97-AF65-F5344CB8AC3E}">
        <p14:creationId xmlns:p14="http://schemas.microsoft.com/office/powerpoint/2010/main" val="429445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SYSTEM</a:t>
            </a:r>
          </a:p>
        </p:txBody>
      </p:sp>
      <p:sp>
        <p:nvSpPr>
          <p:cNvPr id="3" name="Content Placeholder 2"/>
          <p:cNvSpPr>
            <a:spLocks noGrp="1"/>
          </p:cNvSpPr>
          <p:nvPr>
            <p:ph idx="1"/>
          </p:nvPr>
        </p:nvSpPr>
        <p:spPr/>
        <p:txBody>
          <a:bodyPr>
            <a:normAutofit/>
          </a:bodyPr>
          <a:lstStyle/>
          <a:p>
            <a:r>
              <a:rPr lang="en-US" dirty="0" smtClean="0"/>
              <a:t>According to the </a:t>
            </a:r>
            <a:r>
              <a:rPr lang="en-US" dirty="0"/>
              <a:t>Oxford Dictionary of Sociology </a:t>
            </a:r>
          </a:p>
          <a:p>
            <a:pPr algn="just"/>
            <a:r>
              <a:rPr lang="en-US" dirty="0"/>
              <a:t>political system in any persistent pattern of human relationship that involves power, rule and authority</a:t>
            </a:r>
            <a:r>
              <a:rPr lang="en-US" dirty="0" smtClean="0"/>
              <a:t>.</a:t>
            </a:r>
          </a:p>
          <a:p>
            <a:pPr algn="just"/>
            <a:r>
              <a:rPr lang="en-US" dirty="0" smtClean="0"/>
              <a:t>It </a:t>
            </a:r>
            <a:r>
              <a:rPr lang="en-US" dirty="0"/>
              <a:t>is a collectivity of political institutions (e.g., government);</a:t>
            </a:r>
          </a:p>
          <a:p>
            <a:pPr algn="just"/>
            <a:r>
              <a:rPr lang="en-US" dirty="0" smtClean="0"/>
              <a:t>associations </a:t>
            </a:r>
            <a:r>
              <a:rPr lang="en-US" dirty="0"/>
              <a:t>(e.g., political parties);</a:t>
            </a:r>
          </a:p>
          <a:p>
            <a:pPr algn="just"/>
            <a:r>
              <a:rPr lang="en-US" dirty="0" smtClean="0"/>
              <a:t>and </a:t>
            </a:r>
            <a:r>
              <a:rPr lang="en-US" dirty="0"/>
              <a:t>organizations performing roles based on a set of norms and goals</a:t>
            </a:r>
          </a:p>
        </p:txBody>
      </p:sp>
    </p:spTree>
    <p:extLst>
      <p:ext uri="{BB962C8B-B14F-4D97-AF65-F5344CB8AC3E}">
        <p14:creationId xmlns:p14="http://schemas.microsoft.com/office/powerpoint/2010/main" val="317882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ASIA</a:t>
            </a:r>
          </a:p>
        </p:txBody>
      </p:sp>
      <p:sp>
        <p:nvSpPr>
          <p:cNvPr id="3" name="Content Placeholder 2"/>
          <p:cNvSpPr>
            <a:spLocks noGrp="1"/>
          </p:cNvSpPr>
          <p:nvPr>
            <p:ph idx="1"/>
          </p:nvPr>
        </p:nvSpPr>
        <p:spPr/>
        <p:txBody>
          <a:bodyPr/>
          <a:lstStyle/>
          <a:p>
            <a:r>
              <a:rPr lang="en-US" dirty="0"/>
              <a:t>The largest and most populous continent</a:t>
            </a:r>
          </a:p>
          <a:p>
            <a:endParaRPr lang="en-US" dirty="0"/>
          </a:p>
          <a:p>
            <a:pPr algn="just"/>
            <a:r>
              <a:rPr lang="en-US" dirty="0"/>
              <a:t>located on  Eastern and Northern Hemisphere</a:t>
            </a:r>
          </a:p>
          <a:p>
            <a:pPr algn="just"/>
            <a:r>
              <a:rPr lang="en-US" dirty="0"/>
              <a:t>Asia &amp; Europe are not geographically separated</a:t>
            </a:r>
          </a:p>
          <a:p>
            <a:pPr algn="just"/>
            <a:r>
              <a:rPr lang="en-US" dirty="0"/>
              <a:t>Commonly accepted boundary between two is Ural mountain range and Ural River</a:t>
            </a:r>
          </a:p>
          <a:p>
            <a:pPr algn="just"/>
            <a:r>
              <a:rPr lang="en-US" dirty="0"/>
              <a:t>Together Asia and Europe landmass is called Eurasia</a:t>
            </a:r>
          </a:p>
          <a:p>
            <a:pPr algn="just"/>
            <a:endParaRPr lang="en-US" dirty="0"/>
          </a:p>
          <a:p>
            <a:endParaRPr lang="en-US" dirty="0"/>
          </a:p>
        </p:txBody>
      </p:sp>
    </p:spTree>
    <p:extLst>
      <p:ext uri="{BB962C8B-B14F-4D97-AF65-F5344CB8AC3E}">
        <p14:creationId xmlns:p14="http://schemas.microsoft.com/office/powerpoint/2010/main" val="194008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6857999"/>
          </a:xfrm>
          <a:prstGeom prst="rect">
            <a:avLst/>
          </a:prstGeom>
        </p:spPr>
      </p:pic>
    </p:spTree>
    <p:extLst>
      <p:ext uri="{BB962C8B-B14F-4D97-AF65-F5344CB8AC3E}">
        <p14:creationId xmlns:p14="http://schemas.microsoft.com/office/powerpoint/2010/main" val="205806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15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1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South Asia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65162"/>
            <a:ext cx="8686800" cy="61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681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4870</TotalTime>
  <Words>663</Words>
  <Application>Microsoft Office PowerPoint</Application>
  <PresentationFormat>On-screen Show (4:3)</PresentationFormat>
  <Paragraphs>243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Political Systems (Developing )</vt:lpstr>
      <vt:lpstr>What is System</vt:lpstr>
      <vt:lpstr>CHARACTERISTICS OF SYSTEM </vt:lpstr>
      <vt:lpstr>VARIETY OF SYSTEMS </vt:lpstr>
      <vt:lpstr>POLITICAL SYSTEM</vt:lpstr>
      <vt:lpstr>ASIA</vt:lpstr>
      <vt:lpstr>PowerPoint Presentation</vt:lpstr>
      <vt:lpstr>PowerPoint Presentation</vt:lpstr>
      <vt:lpstr>South Asia</vt:lpstr>
      <vt:lpstr>South Asian Countries</vt:lpstr>
      <vt:lpstr>South Asia Countries</vt:lpstr>
      <vt:lpstr>Colonialism, Nationalism, and Independence in South Asia</vt:lpstr>
      <vt:lpstr>Nationalism</vt:lpstr>
      <vt:lpstr>Nation</vt:lpstr>
      <vt:lpstr>Colonialism </vt:lpstr>
      <vt:lpstr>Political Systems of South Asia</vt:lpstr>
      <vt:lpstr> </vt:lpstr>
      <vt:lpstr>PowerPoint Presentation</vt:lpstr>
      <vt:lpstr>Basic Information </vt:lpstr>
      <vt:lpstr>PowerPoint Presentation</vt:lpstr>
      <vt:lpstr>National Assembly</vt:lpstr>
      <vt:lpstr>Senate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System of South Asia</dc:title>
  <dc:creator>Misbah Shaheen</dc:creator>
  <cp:lastModifiedBy>Misbah Shaheen</cp:lastModifiedBy>
  <cp:revision>32</cp:revision>
  <dcterms:created xsi:type="dcterms:W3CDTF">2018-10-02T17:23:45Z</dcterms:created>
  <dcterms:modified xsi:type="dcterms:W3CDTF">2020-04-28T15:00:43Z</dcterms:modified>
</cp:coreProperties>
</file>