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sldIdLst>
    <p:sldId id="256" r:id="rId2"/>
    <p:sldId id="323" r:id="rId3"/>
    <p:sldId id="257" r:id="rId4"/>
    <p:sldId id="325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6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9" r:id="rId41"/>
    <p:sldId id="304" r:id="rId42"/>
    <p:sldId id="299" r:id="rId43"/>
    <p:sldId id="300" r:id="rId44"/>
    <p:sldId id="301" r:id="rId45"/>
    <p:sldId id="302" r:id="rId46"/>
    <p:sldId id="306" r:id="rId47"/>
    <p:sldId id="303" r:id="rId48"/>
    <p:sldId id="307" r:id="rId49"/>
    <p:sldId id="308" r:id="rId50"/>
    <p:sldId id="311" r:id="rId51"/>
    <p:sldId id="310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8E621-6E5D-441A-A223-16936AD79D04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6938E-AFB8-4AA6-BECB-D3C42A12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6938E-AFB8-4AA6-BECB-D3C42A1235F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06B4A3-4212-4E39-93DE-E053E8F69C28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06B4A3-4212-4E39-93DE-E053E8F69C28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106B4A3-4212-4E39-93DE-E053E8F69C28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82976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THE HEMATOPOIETIC </a:t>
            </a:r>
            <a:b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&amp;</a:t>
            </a:r>
            <a:b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 LYMPHOID SYSTEMS </a:t>
            </a:r>
            <a:endParaRPr lang="en-US" sz="36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7030A0"/>
                </a:solidFill>
              </a:rPr>
              <a:t>Prof.Dr</a:t>
            </a:r>
            <a:r>
              <a:rPr lang="en-US" sz="2400" dirty="0" smtClean="0">
                <a:solidFill>
                  <a:srgbClr val="7030A0"/>
                </a:solidFill>
              </a:rPr>
              <a:t>. Abdul </a:t>
            </a:r>
            <a:r>
              <a:rPr lang="en-US" sz="2400" dirty="0" err="1" smtClean="0">
                <a:solidFill>
                  <a:srgbClr val="7030A0"/>
                </a:solidFill>
              </a:rPr>
              <a:t>Haseeb</a:t>
            </a:r>
            <a:r>
              <a:rPr lang="en-US" sz="2400" dirty="0" smtClean="0">
                <a:solidFill>
                  <a:srgbClr val="7030A0"/>
                </a:solidFill>
              </a:rPr>
              <a:t> Khan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Chairman Pathology Department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Frequency: </a:t>
            </a:r>
          </a:p>
          <a:p>
            <a:pPr lvl="1"/>
            <a:r>
              <a:rPr lang="en-US" dirty="0" smtClean="0"/>
              <a:t>Developed countries 10% of population </a:t>
            </a:r>
          </a:p>
          <a:p>
            <a:pPr lvl="1"/>
            <a:r>
              <a:rPr lang="en-US" dirty="0" smtClean="0"/>
              <a:t>Developing countries 25% to 50% of population.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Iron distribution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Total body iron 2 to 6 grams</a:t>
            </a:r>
          </a:p>
          <a:p>
            <a:pPr lvl="1"/>
            <a:r>
              <a:rPr lang="en-US" dirty="0" smtClean="0"/>
              <a:t>Hb iron 60% to 80% (1.5 to 3.0 Grams).</a:t>
            </a:r>
          </a:p>
          <a:p>
            <a:pPr lvl="1"/>
            <a:r>
              <a:rPr lang="en-US" dirty="0" smtClean="0"/>
              <a:t>Tissue iron 1.2 to 2.0 grams </a:t>
            </a:r>
          </a:p>
          <a:p>
            <a:pPr lvl="2"/>
            <a:r>
              <a:rPr lang="en-US" dirty="0" smtClean="0"/>
              <a:t>Storage iron: </a:t>
            </a:r>
            <a:r>
              <a:rPr lang="en-US" dirty="0" err="1" smtClean="0"/>
              <a:t>ferritin</a:t>
            </a:r>
            <a:r>
              <a:rPr lang="en-US" dirty="0" smtClean="0"/>
              <a:t> and hemosiderin</a:t>
            </a:r>
          </a:p>
          <a:p>
            <a:pPr lvl="2"/>
            <a:r>
              <a:rPr lang="en-US" dirty="0" smtClean="0"/>
              <a:t>Essential tissue iron: </a:t>
            </a:r>
            <a:r>
              <a:rPr lang="en-US" dirty="0" err="1" smtClean="0"/>
              <a:t>catalase</a:t>
            </a:r>
            <a:r>
              <a:rPr lang="en-US" dirty="0" smtClean="0"/>
              <a:t>, </a:t>
            </a:r>
            <a:r>
              <a:rPr lang="en-US" dirty="0" err="1" smtClean="0"/>
              <a:t>cytochrome</a:t>
            </a:r>
            <a:r>
              <a:rPr lang="en-US" dirty="0" smtClean="0"/>
              <a:t>, </a:t>
            </a:r>
            <a:r>
              <a:rPr lang="en-US" dirty="0" err="1" smtClean="0"/>
              <a:t>myoglobin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Plasma iron/transport iron: 3 to 4 mg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Causes </a:t>
            </a:r>
          </a:p>
          <a:p>
            <a:pPr lvl="1"/>
            <a:r>
              <a:rPr lang="en-US" dirty="0" smtClean="0"/>
              <a:t>Decreased intake </a:t>
            </a:r>
          </a:p>
          <a:p>
            <a:pPr lvl="1"/>
            <a:r>
              <a:rPr lang="en-US" dirty="0" smtClean="0"/>
              <a:t>Increased iron loss</a:t>
            </a:r>
          </a:p>
          <a:p>
            <a:pPr lvl="1"/>
            <a:r>
              <a:rPr lang="en-US" dirty="0" smtClean="0"/>
              <a:t>Increase requirement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IRON DEFICIENCY ANEMIA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Serum iron: 70 to 140 µg/dl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TIBC: 250 to 400 µg/dl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Serum </a:t>
            </a:r>
            <a:r>
              <a:rPr lang="en-US" dirty="0" err="1" smtClean="0"/>
              <a:t>ferritin</a:t>
            </a:r>
            <a:r>
              <a:rPr lang="en-US" dirty="0" smtClean="0"/>
              <a:t>: 12—25  mg/dl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Assessment of bone marrow iron stores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IRON STATUS ASSESSMENT</a:t>
            </a:r>
            <a:r>
              <a:rPr lang="en-US" dirty="0" smtClean="0">
                <a:solidFill>
                  <a:srgbClr val="00B0F0"/>
                </a:solidFill>
              </a:rPr>
              <a:t> 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19200"/>
            <a:ext cx="9004642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IRON ABSORPTION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General sign and symptoms of anemia 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Koilonychia</a:t>
            </a:r>
            <a:r>
              <a:rPr lang="en-US" dirty="0" smtClean="0"/>
              <a:t> – spoon shaped, thin brittle nails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Atrophic </a:t>
            </a:r>
            <a:r>
              <a:rPr lang="en-US" dirty="0" err="1" smtClean="0"/>
              <a:t>glossitis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Leukoplakia</a:t>
            </a:r>
            <a:r>
              <a:rPr lang="en-US" dirty="0" smtClean="0"/>
              <a:t> of tongue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Angular </a:t>
            </a:r>
            <a:r>
              <a:rPr lang="en-US" dirty="0" err="1" smtClean="0"/>
              <a:t>stomatitis</a:t>
            </a: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Dry brittle hair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CLINICAL FEATURES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6172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BLOOD PICTURE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r>
              <a:rPr lang="en-US" dirty="0" smtClean="0"/>
              <a:t>Hb </a:t>
            </a:r>
          </a:p>
          <a:p>
            <a:r>
              <a:rPr lang="en-US" dirty="0" smtClean="0"/>
              <a:t>RBC Morphology </a:t>
            </a:r>
          </a:p>
          <a:p>
            <a:r>
              <a:rPr lang="en-US" dirty="0" smtClean="0"/>
              <a:t>MCV</a:t>
            </a:r>
          </a:p>
          <a:p>
            <a:r>
              <a:rPr lang="en-US" dirty="0" smtClean="0"/>
              <a:t>PCV </a:t>
            </a:r>
          </a:p>
          <a:p>
            <a:r>
              <a:rPr lang="en-US" dirty="0" smtClean="0"/>
              <a:t>MCH </a:t>
            </a:r>
          </a:p>
          <a:p>
            <a:r>
              <a:rPr lang="en-US" dirty="0" smtClean="0"/>
              <a:t>MCHC </a:t>
            </a:r>
          </a:p>
          <a:p>
            <a:r>
              <a:rPr lang="en-US" dirty="0" smtClean="0"/>
              <a:t>Serum iron </a:t>
            </a:r>
          </a:p>
          <a:p>
            <a:r>
              <a:rPr lang="en-US" dirty="0" smtClean="0"/>
              <a:t>TIBC </a:t>
            </a:r>
          </a:p>
          <a:p>
            <a:r>
              <a:rPr lang="en-US" dirty="0" smtClean="0"/>
              <a:t>Serum </a:t>
            </a:r>
            <a:r>
              <a:rPr lang="en-US" dirty="0" err="1" smtClean="0"/>
              <a:t>Ferritin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Bone marrow – </a:t>
            </a:r>
            <a:r>
              <a:rPr lang="en-US" dirty="0" err="1" smtClean="0"/>
              <a:t>Micronormoblast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LAB. DIAGNOSIS 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/>
          <a:lstStyle/>
          <a:p>
            <a:r>
              <a:rPr lang="en-US" dirty="0" smtClean="0"/>
              <a:t>Seen in: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Chronic microbial infections e.g. </a:t>
            </a:r>
            <a:r>
              <a:rPr lang="en-US" dirty="0" err="1" smtClean="0"/>
              <a:t>osteomyelitis</a:t>
            </a:r>
            <a:r>
              <a:rPr lang="en-US" dirty="0" smtClean="0"/>
              <a:t>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Chronic immune disorders e.g. RA</a:t>
            </a:r>
          </a:p>
          <a:p>
            <a:pPr lvl="1">
              <a:lnSpc>
                <a:spcPct val="200000"/>
              </a:lnSpc>
            </a:pPr>
            <a:r>
              <a:rPr lang="en-US" dirty="0" err="1" smtClean="0"/>
              <a:t>Neoplasms</a:t>
            </a:r>
            <a:r>
              <a:rPr lang="en-US" dirty="0" smtClean="0"/>
              <a:t>: lymphoma, CA lungs and breast.</a:t>
            </a:r>
          </a:p>
          <a:p>
            <a:pPr lvl="1">
              <a:lnSpc>
                <a:spcPct val="200000"/>
              </a:lnSpc>
            </a:pPr>
            <a:r>
              <a:rPr lang="en-US" dirty="0" err="1" smtClean="0"/>
              <a:t>Sideroblastic</a:t>
            </a:r>
            <a:r>
              <a:rPr lang="en-US" dirty="0" smtClean="0"/>
              <a:t> </a:t>
            </a:r>
            <a:r>
              <a:rPr lang="en-US" dirty="0" err="1" smtClean="0"/>
              <a:t>anemias</a:t>
            </a:r>
            <a:r>
              <a:rPr lang="en-US" dirty="0" smtClean="0"/>
              <a:t>: both cong. &amp; secondary.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PROBLEMS OF IRON METABOLISM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291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Pancytopenia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Marrow failure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Causes: </a:t>
            </a:r>
          </a:p>
          <a:p>
            <a:pPr lvl="1"/>
            <a:r>
              <a:rPr lang="en-US" sz="2400" dirty="0" smtClean="0"/>
              <a:t>Idiopathic – </a:t>
            </a:r>
            <a:r>
              <a:rPr lang="en-US" sz="2400" dirty="0" err="1" smtClean="0"/>
              <a:t>autoreactive</a:t>
            </a:r>
            <a:r>
              <a:rPr lang="en-US" sz="2400" dirty="0" smtClean="0"/>
              <a:t> T Cells </a:t>
            </a:r>
          </a:p>
          <a:p>
            <a:pPr lvl="1"/>
            <a:r>
              <a:rPr lang="en-US" sz="2400" dirty="0" smtClean="0"/>
              <a:t>Secondary – drugs, Chemicals, 	  	        infections (viral Hepatitis), radiations. </a:t>
            </a:r>
          </a:p>
          <a:p>
            <a:pPr lvl="1"/>
            <a:r>
              <a:rPr lang="en-US" sz="2400" dirty="0" smtClean="0"/>
              <a:t>genetic factors</a:t>
            </a:r>
          </a:p>
          <a:p>
            <a:pPr lvl="1"/>
            <a:r>
              <a:rPr lang="en-US" sz="2400" dirty="0" err="1" smtClean="0"/>
              <a:t>Chloremphenicol</a:t>
            </a:r>
            <a:r>
              <a:rPr lang="en-US" sz="2400" dirty="0" smtClean="0"/>
              <a:t> – direct toxic effect &amp; sensitivity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APLASTIC ANEMIA 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181600"/>
          </a:xfrm>
        </p:spPr>
        <p:txBody>
          <a:bodyPr/>
          <a:lstStyle/>
          <a:p>
            <a:r>
              <a:rPr lang="en-US" dirty="0" smtClean="0"/>
              <a:t>Hb 	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/>
              <a:t>low </a:t>
            </a:r>
          </a:p>
          <a:p>
            <a:r>
              <a:rPr lang="en-US" dirty="0" smtClean="0"/>
              <a:t>TLC 	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/>
              <a:t>low </a:t>
            </a:r>
          </a:p>
          <a:p>
            <a:r>
              <a:rPr lang="en-US" dirty="0" err="1" smtClean="0"/>
              <a:t>Neutrophils</a:t>
            </a:r>
            <a:r>
              <a:rPr lang="en-US" dirty="0" smtClean="0"/>
              <a:t> 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/>
              <a:t>low </a:t>
            </a:r>
          </a:p>
          <a:p>
            <a:r>
              <a:rPr lang="en-US" dirty="0" smtClean="0"/>
              <a:t>Platelets 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/>
              <a:t>low </a:t>
            </a:r>
          </a:p>
          <a:p>
            <a:r>
              <a:rPr lang="en-US" dirty="0" smtClean="0"/>
              <a:t>PCV 	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/>
              <a:t>low </a:t>
            </a:r>
          </a:p>
          <a:p>
            <a:r>
              <a:rPr lang="en-US" dirty="0" smtClean="0"/>
              <a:t>MCV 	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	Normal </a:t>
            </a:r>
            <a:r>
              <a:rPr lang="en-US" dirty="0" smtClean="0"/>
              <a:t> </a:t>
            </a:r>
          </a:p>
          <a:p>
            <a:r>
              <a:rPr lang="en-US" dirty="0" smtClean="0"/>
              <a:t>MCH 	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	Normal</a:t>
            </a:r>
            <a:endParaRPr lang="en-US" dirty="0" smtClean="0"/>
          </a:p>
          <a:p>
            <a:r>
              <a:rPr lang="en-US" dirty="0" smtClean="0"/>
              <a:t>MCHC 	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	Normal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Fall in PCV is parallel to fall in Hb</a:t>
            </a:r>
          </a:p>
          <a:p>
            <a:r>
              <a:rPr lang="en-US" dirty="0" smtClean="0"/>
              <a:t>RBC morphology – </a:t>
            </a:r>
            <a:r>
              <a:rPr lang="en-US" dirty="0" err="1" smtClean="0"/>
              <a:t>normochromic</a:t>
            </a:r>
            <a:r>
              <a:rPr lang="en-US" dirty="0" smtClean="0"/>
              <a:t> &amp; </a:t>
            </a:r>
            <a:r>
              <a:rPr lang="en-US" dirty="0" err="1" smtClean="0"/>
              <a:t>normocytic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PARAMETERS 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686800" cy="4525963"/>
          </a:xfrm>
        </p:spPr>
        <p:txBody>
          <a:bodyPr/>
          <a:lstStyle/>
          <a:p>
            <a:r>
              <a:rPr lang="en-US" sz="2400" dirty="0" smtClean="0"/>
              <a:t>Aspiration biopsy – variable </a:t>
            </a:r>
            <a:r>
              <a:rPr lang="en-US" sz="2400" dirty="0" err="1" smtClean="0"/>
              <a:t>trilineage</a:t>
            </a:r>
            <a:r>
              <a:rPr lang="en-US" sz="2400" dirty="0" smtClean="0"/>
              <a:t> suppression </a:t>
            </a:r>
          </a:p>
          <a:p>
            <a:r>
              <a:rPr lang="en-US" sz="2400" dirty="0" smtClean="0"/>
              <a:t>Trephine biopsy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BONE MARROW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 descr="scan0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14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CELLS AND ORGANS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267200" cy="41945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CELLS</a:t>
            </a:r>
            <a:r>
              <a:rPr lang="en-US" sz="2800" b="1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Red blood cells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Granulocytes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Platelets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Lymphocytes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Mononuclear cells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Coagulation system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194175" cy="41945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ORGANS.</a:t>
            </a:r>
            <a:r>
              <a:rPr lang="en-US" sz="28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Lymph nodes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Bone marrow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Spleen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Liver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Tonsils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Thymus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GIT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4832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Supportive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For restoration of marrow – anti lymphocyte globulin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Hemopoietic</a:t>
            </a:r>
            <a:r>
              <a:rPr lang="en-US" dirty="0" smtClean="0"/>
              <a:t> growth factors – G – CSF, GM – CSF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Marrow transplantation – BMT, PBSC.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TREATMENT</a:t>
            </a:r>
            <a:r>
              <a:rPr lang="en-US" sz="4000" dirty="0" smtClean="0">
                <a:solidFill>
                  <a:srgbClr val="00B0F0"/>
                </a:solidFill>
              </a:rPr>
              <a:t> TARGETS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Parameters: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Hb 		</a:t>
            </a:r>
            <a:r>
              <a:rPr lang="en-US" dirty="0" smtClean="0">
                <a:sym typeface="Wingdings" pitchFamily="2" charset="2"/>
              </a:rPr>
              <a:t> Low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RBC 		 Very Low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PCV/HCT	 Low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MCV		 High to very high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MCH 		 Raised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MCHC 		 Raised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RDW 		 High 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MEGALOBLASTIC ANEMIA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016691"/>
          </a:xfrm>
        </p:spPr>
        <p:txBody>
          <a:bodyPr/>
          <a:lstStyle/>
          <a:p>
            <a:pPr marL="681228" indent="-571500">
              <a:buFont typeface="+mj-lt"/>
              <a:buAutoNum type="romanUcPeriod"/>
            </a:pPr>
            <a:r>
              <a:rPr lang="en-US" dirty="0" err="1" smtClean="0"/>
              <a:t>Folate</a:t>
            </a:r>
            <a:r>
              <a:rPr lang="en-US" dirty="0" smtClean="0"/>
              <a:t> Deficiency </a:t>
            </a:r>
          </a:p>
          <a:p>
            <a:pPr marL="880110" lvl="1" indent="-514350">
              <a:buAutoNum type="arabicPeriod"/>
            </a:pPr>
            <a:r>
              <a:rPr lang="en-US" dirty="0" smtClean="0"/>
              <a:t>Decreased in take/nutritional </a:t>
            </a:r>
          </a:p>
          <a:p>
            <a:pPr marL="880110" lvl="1" indent="-514350">
              <a:buAutoNum type="arabicPeriod"/>
            </a:pPr>
            <a:r>
              <a:rPr lang="en-US" dirty="0" smtClean="0"/>
              <a:t>Impaired absorption – </a:t>
            </a:r>
            <a:r>
              <a:rPr lang="en-US" dirty="0" err="1" smtClean="0"/>
              <a:t>coeliac</a:t>
            </a:r>
            <a:r>
              <a:rPr lang="en-US" dirty="0" smtClean="0"/>
              <a:t> disease </a:t>
            </a:r>
            <a:r>
              <a:rPr lang="en-US" smtClean="0"/>
              <a:t>&amp; tropical </a:t>
            </a:r>
            <a:r>
              <a:rPr lang="en-US" dirty="0" err="1" smtClean="0"/>
              <a:t>sprue</a:t>
            </a:r>
            <a:r>
              <a:rPr lang="en-US" dirty="0" smtClean="0"/>
              <a:t>  </a:t>
            </a:r>
          </a:p>
          <a:p>
            <a:pPr marL="880110" lvl="1" indent="-514350">
              <a:buAutoNum type="arabicPeriod"/>
            </a:pPr>
            <a:r>
              <a:rPr lang="en-US" dirty="0" smtClean="0"/>
              <a:t>Increased demand – pregnancy/infancy/</a:t>
            </a:r>
            <a:r>
              <a:rPr lang="en-US" dirty="0" err="1" smtClean="0"/>
              <a:t>myeloproliferation</a:t>
            </a:r>
            <a:r>
              <a:rPr lang="en-US" dirty="0" smtClean="0"/>
              <a:t> </a:t>
            </a:r>
          </a:p>
          <a:p>
            <a:pPr marL="880110" lvl="1" indent="-514350">
              <a:buAutoNum type="arabicPeriod"/>
            </a:pPr>
            <a:r>
              <a:rPr lang="en-US" dirty="0" err="1" smtClean="0"/>
              <a:t>Antifolate</a:t>
            </a:r>
            <a:r>
              <a:rPr lang="en-US" dirty="0" smtClean="0"/>
              <a:t> drugs – anticonvulsants, </a:t>
            </a:r>
            <a:r>
              <a:rPr lang="en-US" dirty="0" err="1" smtClean="0"/>
              <a:t>methotrexate</a:t>
            </a:r>
            <a:r>
              <a:rPr lang="en-US" dirty="0" smtClean="0"/>
              <a:t> </a:t>
            </a:r>
          </a:p>
          <a:p>
            <a:pPr marL="681228" indent="-571500">
              <a:buAutoNum type="romanUcPeriod" startAt="2"/>
            </a:pPr>
            <a:r>
              <a:rPr lang="en-US" dirty="0" smtClean="0"/>
              <a:t>B</a:t>
            </a:r>
            <a:r>
              <a:rPr lang="en-US" sz="1800" dirty="0" smtClean="0"/>
              <a:t>12</a:t>
            </a:r>
            <a:r>
              <a:rPr lang="en-US" dirty="0" smtClean="0"/>
              <a:t>/</a:t>
            </a:r>
            <a:r>
              <a:rPr lang="en-US" dirty="0" err="1" smtClean="0"/>
              <a:t>Cobalamin</a:t>
            </a:r>
            <a:r>
              <a:rPr lang="en-US" dirty="0" smtClean="0"/>
              <a:t> Deficiency – </a:t>
            </a:r>
            <a:r>
              <a:rPr lang="en-US" sz="2000" dirty="0" smtClean="0"/>
              <a:t>anemia/</a:t>
            </a:r>
            <a:r>
              <a:rPr lang="en-US" sz="2000" dirty="0" err="1" smtClean="0"/>
              <a:t>demyelination</a:t>
            </a:r>
            <a:r>
              <a:rPr lang="en-US" sz="2000" dirty="0" smtClean="0"/>
              <a:t> </a:t>
            </a:r>
          </a:p>
          <a:p>
            <a:pPr marL="937260" lvl="1" indent="-571500">
              <a:buFont typeface="+mj-lt"/>
              <a:buAutoNum type="arabicPeriod"/>
            </a:pPr>
            <a:r>
              <a:rPr lang="en-US" dirty="0" smtClean="0"/>
              <a:t>Decreased in take /nutritional </a:t>
            </a:r>
          </a:p>
          <a:p>
            <a:pPr marL="937260" lvl="1" indent="-571500">
              <a:buFont typeface="+mj-lt"/>
              <a:buAutoNum type="arabicPeriod"/>
            </a:pPr>
            <a:r>
              <a:rPr lang="en-US" dirty="0" smtClean="0"/>
              <a:t>Impaired absorption</a:t>
            </a:r>
          </a:p>
          <a:p>
            <a:pPr marL="937260" lvl="1" indent="-571500">
              <a:buNone/>
            </a:pPr>
            <a:r>
              <a:rPr lang="en-US" dirty="0" smtClean="0"/>
              <a:t>	a) Gastric causes – pernicious anemia (IF), </a:t>
            </a:r>
            <a:r>
              <a:rPr lang="en-US" dirty="0" err="1" smtClean="0"/>
              <a:t>Gastrectomy</a:t>
            </a:r>
            <a:endParaRPr lang="en-US" dirty="0" smtClean="0"/>
          </a:p>
          <a:p>
            <a:pPr marL="937260" lvl="1" indent="-571500">
              <a:buNone/>
            </a:pPr>
            <a:r>
              <a:rPr lang="en-US" dirty="0" smtClean="0"/>
              <a:t>	b) intestinal causes – </a:t>
            </a:r>
            <a:r>
              <a:rPr lang="en-US" dirty="0" err="1" smtClean="0"/>
              <a:t>coeliac</a:t>
            </a:r>
            <a:r>
              <a:rPr lang="en-US" dirty="0" smtClean="0"/>
              <a:t> disease, tropical </a:t>
            </a:r>
            <a:r>
              <a:rPr lang="en-US" dirty="0" err="1" smtClean="0"/>
              <a:t>sprue</a:t>
            </a:r>
            <a:r>
              <a:rPr lang="en-US" dirty="0" smtClean="0"/>
              <a:t>,         </a:t>
            </a:r>
          </a:p>
          <a:p>
            <a:pPr marL="937260" lvl="1" indent="-571500">
              <a:buNone/>
            </a:pPr>
            <a:r>
              <a:rPr lang="en-US" dirty="0" smtClean="0"/>
              <a:t>	    fish tape worm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>
                <a:solidFill>
                  <a:srgbClr val="00B0F0"/>
                </a:solidFill>
              </a:rPr>
              <a:t>CAUSES OF MEGALOBLASTIC ANEMIA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Lack of B12 &amp; folic acid </a:t>
            </a:r>
            <a:r>
              <a:rPr lang="en-US" dirty="0" smtClean="0">
                <a:sym typeface="Wingdings" pitchFamily="2" charset="2"/>
              </a:rPr>
              <a:t>    DNA synthesis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Cells accumulate in pre-mitotic phase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Cytoplasm goes on maturing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Resulting either into release of </a:t>
            </a:r>
            <a:r>
              <a:rPr lang="en-US" dirty="0" err="1" smtClean="0">
                <a:sym typeface="Wingdings" pitchFamily="2" charset="2"/>
              </a:rPr>
              <a:t>macrocytes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Or leading to </a:t>
            </a:r>
            <a:r>
              <a:rPr lang="en-US" dirty="0" err="1" smtClean="0">
                <a:sym typeface="Wingdings" pitchFamily="2" charset="2"/>
              </a:rPr>
              <a:t>intramedullary</a:t>
            </a:r>
            <a:r>
              <a:rPr lang="en-US" dirty="0" smtClean="0">
                <a:sym typeface="Wingdings" pitchFamily="2" charset="2"/>
              </a:rPr>
              <a:t> death of cells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Also called as Ineffective </a:t>
            </a:r>
            <a:r>
              <a:rPr lang="en-US" dirty="0" err="1" smtClean="0">
                <a:sym typeface="Wingdings" pitchFamily="2" charset="2"/>
              </a:rPr>
              <a:t>erythropoiesis</a:t>
            </a:r>
            <a:endParaRPr lang="en-U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ym typeface="Wingdings" pitchFamily="2" charset="2"/>
              </a:rPr>
              <a:t>Macrocytes</a:t>
            </a:r>
            <a:r>
              <a:rPr lang="en-US" dirty="0" smtClean="0">
                <a:sym typeface="Wingdings" pitchFamily="2" charset="2"/>
              </a:rPr>
              <a:t> have got short life span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PATHOGENESIS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334000" y="129540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685800"/>
            <a:ext cx="4605837" cy="6172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>
                <a:solidFill>
                  <a:srgbClr val="00B0F0"/>
                </a:solidFill>
              </a:rPr>
              <a:t>MORPHOLOGY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498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Blood parameter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Bone marrow findings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Serum levels of folic acid and B</a:t>
            </a:r>
            <a:r>
              <a:rPr lang="en-US" sz="2000" dirty="0" smtClean="0"/>
              <a:t>12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15962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DIAGNOSIS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200" b="1" dirty="0" smtClean="0"/>
              <a:t>Parameters </a:t>
            </a:r>
          </a:p>
          <a:p>
            <a:pPr>
              <a:buNone/>
            </a:pPr>
            <a:r>
              <a:rPr lang="en-US" b="1" u="sng" dirty="0" smtClean="0"/>
              <a:t>General </a:t>
            </a:r>
          </a:p>
          <a:p>
            <a:r>
              <a:rPr lang="en-US" dirty="0" smtClean="0"/>
              <a:t>Red cell Morphology – NN, </a:t>
            </a:r>
            <a:r>
              <a:rPr lang="en-US" dirty="0" err="1" smtClean="0"/>
              <a:t>macrocytic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Erythroid</a:t>
            </a:r>
            <a:r>
              <a:rPr lang="en-US" dirty="0" smtClean="0"/>
              <a:t> hyperplasia in BM </a:t>
            </a:r>
          </a:p>
          <a:p>
            <a:r>
              <a:rPr lang="en-US" dirty="0" smtClean="0"/>
              <a:t>Increased </a:t>
            </a:r>
            <a:r>
              <a:rPr lang="en-US" dirty="0" err="1" smtClean="0"/>
              <a:t>reticulocytes</a:t>
            </a:r>
            <a:r>
              <a:rPr lang="en-US" dirty="0" smtClean="0"/>
              <a:t> in blood</a:t>
            </a:r>
          </a:p>
          <a:p>
            <a:pPr>
              <a:buNone/>
            </a:pPr>
            <a:r>
              <a:rPr lang="en-US" b="1" u="sng" dirty="0" smtClean="0"/>
              <a:t>Intravascular hemolysis</a:t>
            </a:r>
            <a:r>
              <a:rPr lang="en-US" b="1" dirty="0" smtClean="0"/>
              <a:t> </a:t>
            </a:r>
          </a:p>
          <a:p>
            <a:r>
              <a:rPr lang="en-US" dirty="0" err="1" smtClean="0"/>
              <a:t>Hemoglobinemia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Hemoglobin </a:t>
            </a:r>
            <a:r>
              <a:rPr lang="en-US" dirty="0" err="1" smtClean="0"/>
              <a:t>uria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Hemosiderinuria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Unconjugated</a:t>
            </a:r>
            <a:r>
              <a:rPr lang="en-US" dirty="0" smtClean="0"/>
              <a:t> </a:t>
            </a:r>
            <a:r>
              <a:rPr lang="en-US" dirty="0" err="1" smtClean="0"/>
              <a:t>hyperbilirubinemia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ATN </a:t>
            </a:r>
          </a:p>
          <a:p>
            <a:r>
              <a:rPr lang="en-US" dirty="0" smtClean="0"/>
              <a:t>Decreased </a:t>
            </a:r>
            <a:r>
              <a:rPr lang="en-US" dirty="0" err="1" smtClean="0"/>
              <a:t>haptoglobin</a:t>
            </a:r>
            <a:endParaRPr lang="en-US" dirty="0" smtClean="0"/>
          </a:p>
          <a:p>
            <a:pPr>
              <a:buNone/>
            </a:pPr>
            <a:r>
              <a:rPr lang="en-US" b="1" u="sng" dirty="0" err="1" smtClean="0"/>
              <a:t>Extravascular</a:t>
            </a:r>
            <a:r>
              <a:rPr lang="en-US" b="1" u="sng" dirty="0" smtClean="0"/>
              <a:t> hemolysis </a:t>
            </a:r>
          </a:p>
          <a:p>
            <a:r>
              <a:rPr lang="en-US" dirty="0" smtClean="0"/>
              <a:t>Jaundice </a:t>
            </a:r>
          </a:p>
          <a:p>
            <a:r>
              <a:rPr lang="en-US" dirty="0" smtClean="0"/>
              <a:t>Gallstones</a:t>
            </a:r>
          </a:p>
          <a:p>
            <a:r>
              <a:rPr lang="en-US" dirty="0" smtClean="0"/>
              <a:t> decreased </a:t>
            </a:r>
            <a:r>
              <a:rPr lang="en-US" dirty="0" err="1" smtClean="0"/>
              <a:t>haptoglobin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Heamosiderosis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HEMOLYTIC ANEMIAS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169091"/>
          </a:xfrm>
        </p:spPr>
        <p:txBody>
          <a:bodyPr/>
          <a:lstStyle/>
          <a:p>
            <a:r>
              <a:rPr lang="en-US" dirty="0" smtClean="0"/>
              <a:t>Intrinsic Defects – mainly hereditary except PNH</a:t>
            </a:r>
          </a:p>
          <a:p>
            <a:pPr lvl="1"/>
            <a:r>
              <a:rPr lang="en-US" dirty="0" smtClean="0"/>
              <a:t>Membrane defects – </a:t>
            </a:r>
            <a:r>
              <a:rPr lang="en-US" dirty="0" err="1" smtClean="0"/>
              <a:t>spherocytosis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Enzyme defects – G6PD, PK deficiency </a:t>
            </a:r>
          </a:p>
          <a:p>
            <a:pPr lvl="1"/>
            <a:r>
              <a:rPr lang="en-US" dirty="0" smtClean="0"/>
              <a:t>HB defects – </a:t>
            </a:r>
            <a:r>
              <a:rPr lang="en-US" dirty="0" err="1" smtClean="0"/>
              <a:t>thalassemia</a:t>
            </a:r>
            <a:r>
              <a:rPr lang="en-US" dirty="0" smtClean="0"/>
              <a:t>, </a:t>
            </a:r>
            <a:r>
              <a:rPr lang="en-US" dirty="0" err="1" smtClean="0"/>
              <a:t>hemoglobinopathies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Extrinsic Defects</a:t>
            </a:r>
          </a:p>
          <a:p>
            <a:pPr lvl="1"/>
            <a:r>
              <a:rPr lang="en-US" dirty="0" smtClean="0"/>
              <a:t>Antibody mediated – </a:t>
            </a:r>
            <a:r>
              <a:rPr lang="en-US" dirty="0" err="1" smtClean="0"/>
              <a:t>isoantibodies</a:t>
            </a:r>
            <a:r>
              <a:rPr lang="en-US" dirty="0" smtClean="0"/>
              <a:t> transfusion reactions </a:t>
            </a:r>
          </a:p>
          <a:p>
            <a:pPr lvl="1"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Erythroblastosis</a:t>
            </a:r>
            <a:r>
              <a:rPr lang="en-US" dirty="0" smtClean="0"/>
              <a:t> </a:t>
            </a:r>
            <a:r>
              <a:rPr lang="en-US" dirty="0" err="1" smtClean="0"/>
              <a:t>fetalis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					auto antibodies</a:t>
            </a:r>
          </a:p>
          <a:p>
            <a:pPr lvl="1">
              <a:buNone/>
            </a:pPr>
            <a:r>
              <a:rPr lang="en-US" dirty="0" smtClean="0"/>
              <a:t>					warm and cold antibodies </a:t>
            </a:r>
          </a:p>
          <a:p>
            <a:pPr lvl="1">
              <a:buNone/>
            </a:pPr>
            <a:r>
              <a:rPr lang="en-US" dirty="0" smtClean="0"/>
              <a:t>					drug associated antibodies </a:t>
            </a:r>
          </a:p>
          <a:p>
            <a:pPr lvl="1"/>
            <a:r>
              <a:rPr lang="en-US" dirty="0" smtClean="0"/>
              <a:t>Mechanical trauma – cardiac, malaria, </a:t>
            </a:r>
          </a:p>
          <a:p>
            <a:pPr lvl="1"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microangiopathic</a:t>
            </a:r>
            <a:r>
              <a:rPr lang="en-US" dirty="0" smtClean="0"/>
              <a:t>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CLASSIFICATION OF H.A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PARAMETERS</a:t>
            </a:r>
          </a:p>
          <a:p>
            <a:r>
              <a:rPr lang="en-US" dirty="0" smtClean="0"/>
              <a:t>MCV, MCH, MCHC 	</a:t>
            </a:r>
            <a:r>
              <a:rPr lang="en-US" dirty="0" smtClean="0">
                <a:sym typeface="Wingdings" pitchFamily="2" charset="2"/>
              </a:rPr>
              <a:t> Normal</a:t>
            </a:r>
          </a:p>
          <a:p>
            <a:r>
              <a:rPr lang="en-US" dirty="0" err="1" smtClean="0">
                <a:sym typeface="Wingdings" pitchFamily="2" charset="2"/>
              </a:rPr>
              <a:t>Hb</a:t>
            </a:r>
            <a:r>
              <a:rPr lang="en-US" dirty="0" smtClean="0">
                <a:sym typeface="Wingdings" pitchFamily="2" charset="2"/>
              </a:rPr>
              <a:t>				 Low </a:t>
            </a:r>
          </a:p>
          <a:p>
            <a:r>
              <a:rPr lang="en-US" dirty="0" err="1" smtClean="0">
                <a:sym typeface="Wingdings" pitchFamily="2" charset="2"/>
              </a:rPr>
              <a:t>Retic</a:t>
            </a:r>
            <a:r>
              <a:rPr lang="en-US" dirty="0" smtClean="0">
                <a:sym typeface="Wingdings" pitchFamily="2" charset="2"/>
              </a:rPr>
              <a:t> 			 Increased </a:t>
            </a:r>
          </a:p>
          <a:p>
            <a:r>
              <a:rPr lang="en-US" dirty="0" smtClean="0">
                <a:sym typeface="Wingdings" pitchFamily="2" charset="2"/>
              </a:rPr>
              <a:t>E/V Hemolysis 		 Positive </a:t>
            </a:r>
          </a:p>
          <a:p>
            <a:r>
              <a:rPr lang="en-US" dirty="0" smtClean="0">
                <a:sym typeface="Wingdings" pitchFamily="2" charset="2"/>
              </a:rPr>
              <a:t>Spleen 			 Enlarged </a:t>
            </a:r>
          </a:p>
          <a:p>
            <a:r>
              <a:rPr lang="en-US" dirty="0" smtClean="0">
                <a:sym typeface="Wingdings" pitchFamily="2" charset="2"/>
              </a:rPr>
              <a:t>Jaundice 			 </a:t>
            </a:r>
            <a:r>
              <a:rPr lang="en-US" dirty="0" err="1" smtClean="0">
                <a:sym typeface="Wingdings" pitchFamily="2" charset="2"/>
              </a:rPr>
              <a:t>Unconjugated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bil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sz="3600" dirty="0" smtClean="0">
                <a:sym typeface="Wingdings" pitchFamily="2" charset="2"/>
              </a:rPr>
              <a:t>↑</a:t>
            </a: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DEFECTS</a:t>
            </a:r>
            <a:r>
              <a:rPr lang="en-US" dirty="0" smtClean="0">
                <a:sym typeface="Wingdings" pitchFamily="2" charset="2"/>
              </a:rPr>
              <a:t>: </a:t>
            </a:r>
          </a:p>
          <a:p>
            <a:r>
              <a:rPr lang="en-US" dirty="0" smtClean="0">
                <a:sym typeface="Wingdings" pitchFamily="2" charset="2"/>
              </a:rPr>
              <a:t>In cell membrane 	 </a:t>
            </a:r>
            <a:r>
              <a:rPr lang="en-US" dirty="0" err="1" smtClean="0">
                <a:sym typeface="Wingdings" pitchFamily="2" charset="2"/>
              </a:rPr>
              <a:t>Spheroidal</a:t>
            </a:r>
            <a:r>
              <a:rPr lang="en-US" dirty="0" smtClean="0">
                <a:sym typeface="Wingdings" pitchFamily="2" charset="2"/>
              </a:rPr>
              <a:t> Cells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			 Less Deformable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			 Vulnerable to </a:t>
            </a:r>
            <a:r>
              <a:rPr lang="en-US" dirty="0" err="1" smtClean="0">
                <a:sym typeface="Wingdings" pitchFamily="2" charset="2"/>
              </a:rPr>
              <a:t>Spl</a:t>
            </a:r>
            <a:r>
              <a:rPr lang="en-US" dirty="0" smtClean="0">
                <a:sym typeface="Wingdings" pitchFamily="2" charset="2"/>
              </a:rPr>
              <a:t>. Seq.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Mode of transmission- </a:t>
            </a:r>
            <a:r>
              <a:rPr lang="en-US" dirty="0" err="1" smtClean="0">
                <a:sym typeface="Wingdings" pitchFamily="2" charset="2"/>
              </a:rPr>
              <a:t>autosomal</a:t>
            </a:r>
            <a:r>
              <a:rPr lang="en-US" dirty="0" smtClean="0">
                <a:sym typeface="Wingdings" pitchFamily="2" charset="2"/>
              </a:rPr>
              <a:t> dominant    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HEREDITARY SPHEROCYTOSIS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09420" cy="27584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MEMBRANE DEFECTS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0386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Defects are in.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Spectrin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Actin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Ankyrin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Band 3 and 4.1 </a:t>
            </a:r>
          </a:p>
          <a:p>
            <a:pPr marL="342900" indent="-342900">
              <a:buAutoNum type="arabicPeriod"/>
            </a:pPr>
            <a:r>
              <a:rPr lang="en-US" dirty="0" smtClean="0"/>
              <a:t>Membrane Protein – </a:t>
            </a:r>
            <a:r>
              <a:rPr lang="en-US" dirty="0" err="1" smtClean="0"/>
              <a:t>Glycophorin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486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HAEMOPOIETIC SYSTEM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371600"/>
            <a:ext cx="6781800" cy="446435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SPHEROCYTES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Hemolytic crises 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Aplastic</a:t>
            </a:r>
            <a:r>
              <a:rPr lang="en-US" dirty="0" smtClean="0"/>
              <a:t> crises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Gall stones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Leg Ulceration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COMPLICATIONS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Low </a:t>
            </a:r>
            <a:r>
              <a:rPr lang="en-US" dirty="0" err="1" smtClean="0"/>
              <a:t>Hb</a:t>
            </a:r>
            <a:r>
              <a:rPr lang="en-US" dirty="0" smtClean="0"/>
              <a:t>.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Raised </a:t>
            </a:r>
            <a:r>
              <a:rPr lang="en-US" dirty="0" err="1" smtClean="0"/>
              <a:t>unconj</a:t>
            </a:r>
            <a:r>
              <a:rPr lang="en-US" dirty="0" smtClean="0"/>
              <a:t>. </a:t>
            </a:r>
            <a:r>
              <a:rPr lang="en-US" dirty="0" err="1" smtClean="0"/>
              <a:t>Bilirubin</a:t>
            </a: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Spherocytosis</a:t>
            </a: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Normal MCV, MCH, MCHC.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Increased osmotic Fragility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LAB FEATURES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PARAMETERS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			</a:t>
            </a:r>
            <a:r>
              <a:rPr lang="en-US" dirty="0" smtClean="0">
                <a:sym typeface="Wingdings" pitchFamily="2" charset="2"/>
              </a:rPr>
              <a:t> 6-9 g/dl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RBC Morphology 	</a:t>
            </a:r>
            <a:r>
              <a:rPr lang="en-US" dirty="0" smtClean="0">
                <a:sym typeface="Wingdings" pitchFamily="2" charset="2"/>
              </a:rPr>
              <a:t> S</a:t>
            </a:r>
            <a:r>
              <a:rPr lang="en-US" dirty="0" smtClean="0"/>
              <a:t>ickle cells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MCV,MCH.  		</a:t>
            </a:r>
            <a:r>
              <a:rPr lang="en-US" dirty="0" smtClean="0">
                <a:sym typeface="Wingdings" pitchFamily="2" charset="2"/>
              </a:rPr>
              <a:t> Normal 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Reticulocytes</a:t>
            </a:r>
            <a:r>
              <a:rPr lang="en-US" dirty="0" smtClean="0"/>
              <a:t>  	</a:t>
            </a:r>
            <a:r>
              <a:rPr lang="en-US" dirty="0" smtClean="0">
                <a:sym typeface="Wingdings" pitchFamily="2" charset="2"/>
              </a:rPr>
              <a:t> Increased 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ym typeface="Wingdings" pitchFamily="2" charset="2"/>
              </a:rPr>
              <a:t>Positive sickle test </a:t>
            </a:r>
          </a:p>
          <a:p>
            <a:pPr>
              <a:lnSpc>
                <a:spcPct val="20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HEMOGLOBIN DEFECTS – </a:t>
            </a:r>
            <a:r>
              <a:rPr lang="en-US" sz="3200" dirty="0" err="1" smtClean="0">
                <a:solidFill>
                  <a:srgbClr val="00B0F0"/>
                </a:solidFill>
              </a:rPr>
              <a:t>Hb</a:t>
            </a:r>
            <a:r>
              <a:rPr lang="en-US" sz="3200" dirty="0" smtClean="0">
                <a:solidFill>
                  <a:srgbClr val="00B0F0"/>
                </a:solidFill>
              </a:rPr>
              <a:t> 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/>
          <a:lstStyle/>
          <a:p>
            <a:r>
              <a:rPr lang="en-US" dirty="0" err="1" smtClean="0"/>
              <a:t>Hb</a:t>
            </a:r>
            <a:r>
              <a:rPr lang="en-US" dirty="0" smtClean="0"/>
              <a:t> S	-	</a:t>
            </a:r>
            <a:r>
              <a:rPr lang="el-GR" dirty="0" smtClean="0"/>
              <a:t>α</a:t>
            </a:r>
            <a:r>
              <a:rPr lang="en-US" sz="2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en-US" sz="2000" dirty="0" smtClean="0"/>
              <a:t>2</a:t>
            </a:r>
            <a:r>
              <a:rPr lang="en-US" dirty="0" smtClean="0"/>
              <a:t> 	– 	6 </a:t>
            </a:r>
            <a:r>
              <a:rPr lang="en-US" dirty="0" err="1" smtClean="0"/>
              <a:t>glu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val. </a:t>
            </a:r>
          </a:p>
          <a:p>
            <a:r>
              <a:rPr lang="en-US" dirty="0" err="1" smtClean="0">
                <a:sym typeface="Wingdings" pitchFamily="2" charset="2"/>
              </a:rPr>
              <a:t>Hb</a:t>
            </a:r>
            <a:r>
              <a:rPr lang="en-US" dirty="0" smtClean="0">
                <a:sym typeface="Wingdings" pitchFamily="2" charset="2"/>
              </a:rPr>
              <a:t> C	- 	</a:t>
            </a:r>
            <a:r>
              <a:rPr lang="el-GR" dirty="0" smtClean="0"/>
              <a:t>α</a:t>
            </a:r>
            <a:r>
              <a:rPr lang="en-US" sz="2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en-US" sz="2000" dirty="0" smtClean="0"/>
              <a:t>2</a:t>
            </a:r>
            <a:r>
              <a:rPr lang="en-US" dirty="0" smtClean="0"/>
              <a:t> 	– 	6 </a:t>
            </a:r>
            <a:r>
              <a:rPr lang="en-US" dirty="0" err="1" smtClean="0"/>
              <a:t>glu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lys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err="1" smtClean="0">
                <a:sym typeface="Wingdings" pitchFamily="2" charset="2"/>
              </a:rPr>
              <a:t>Hb</a:t>
            </a:r>
            <a:r>
              <a:rPr lang="en-US" dirty="0" smtClean="0">
                <a:sym typeface="Wingdings" pitchFamily="2" charset="2"/>
              </a:rPr>
              <a:t> E	- 	</a:t>
            </a:r>
            <a:r>
              <a:rPr lang="el-GR" dirty="0" smtClean="0"/>
              <a:t>α</a:t>
            </a:r>
            <a:r>
              <a:rPr lang="en-US" sz="2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en-US" sz="2000" dirty="0" smtClean="0"/>
              <a:t>2</a:t>
            </a:r>
            <a:r>
              <a:rPr lang="en-US" dirty="0" smtClean="0"/>
              <a:t> 	– 	26 </a:t>
            </a:r>
            <a:r>
              <a:rPr lang="en-US" dirty="0" err="1" smtClean="0"/>
              <a:t>glu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lys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err="1" smtClean="0">
                <a:sym typeface="Wingdings" pitchFamily="2" charset="2"/>
              </a:rPr>
              <a:t>Hb</a:t>
            </a:r>
            <a:r>
              <a:rPr lang="en-US" dirty="0" smtClean="0">
                <a:sym typeface="Wingdings" pitchFamily="2" charset="2"/>
              </a:rPr>
              <a:t> D (</a:t>
            </a:r>
            <a:r>
              <a:rPr lang="en-US" dirty="0" err="1" smtClean="0">
                <a:sym typeface="Wingdings" pitchFamily="2" charset="2"/>
              </a:rPr>
              <a:t>pb</a:t>
            </a:r>
            <a:r>
              <a:rPr lang="en-US" dirty="0" smtClean="0">
                <a:sym typeface="Wingdings" pitchFamily="2" charset="2"/>
              </a:rPr>
              <a:t>) - 	</a:t>
            </a:r>
            <a:r>
              <a:rPr lang="el-GR" dirty="0" smtClean="0"/>
              <a:t>α</a:t>
            </a:r>
            <a:r>
              <a:rPr lang="en-US" sz="2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en-US" sz="2000" dirty="0" smtClean="0"/>
              <a:t>2</a:t>
            </a:r>
            <a:r>
              <a:rPr lang="en-US" dirty="0" smtClean="0"/>
              <a:t> 	– 	121 </a:t>
            </a:r>
            <a:r>
              <a:rPr lang="en-US" dirty="0" err="1" smtClean="0"/>
              <a:t>glu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gln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COMBINATIONS.</a:t>
            </a:r>
          </a:p>
          <a:p>
            <a:r>
              <a:rPr lang="en-US" dirty="0" smtClean="0">
                <a:sym typeface="Wingdings" pitchFamily="2" charset="2"/>
              </a:rPr>
              <a:t>S+A – not sickle. </a:t>
            </a:r>
          </a:p>
          <a:p>
            <a:r>
              <a:rPr lang="en-US" dirty="0" smtClean="0">
                <a:sym typeface="Wingdings" pitchFamily="2" charset="2"/>
              </a:rPr>
              <a:t>S+C – Sickle. </a:t>
            </a:r>
          </a:p>
          <a:p>
            <a:r>
              <a:rPr lang="en-US" dirty="0" smtClean="0">
                <a:sym typeface="Wingdings" pitchFamily="2" charset="2"/>
              </a:rPr>
              <a:t>S+F – not sickle.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COMMON HEMOGLOBINOPATHIES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6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rgbClr val="00B0F0"/>
                </a:solidFill>
              </a:rPr>
              <a:t>PATHOPHYSIOLOGY OF SICKLE CELL ANEMIA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33177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SICKLE CELL ANEMIA-BLOOD PICTURE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1/3 hemolysis in circulation (Intravascular) </a:t>
            </a:r>
          </a:p>
          <a:p>
            <a:r>
              <a:rPr lang="en-US" sz="2000" dirty="0" smtClean="0"/>
              <a:t>2/3 hemolysis in spleen (</a:t>
            </a:r>
            <a:r>
              <a:rPr lang="en-US" sz="2000" dirty="0" err="1" smtClean="0"/>
              <a:t>extravascular</a:t>
            </a:r>
            <a:r>
              <a:rPr lang="en-US" sz="2000" dirty="0" smtClean="0"/>
              <a:t>)</a:t>
            </a:r>
          </a:p>
          <a:p>
            <a:pPr marL="624078" indent="-514350">
              <a:buNone/>
            </a:pPr>
            <a:r>
              <a:rPr lang="en-US" sz="2000" dirty="0" smtClean="0"/>
              <a:t>1. </a:t>
            </a:r>
            <a:r>
              <a:rPr lang="en-US" sz="2000" dirty="0" err="1" smtClean="0"/>
              <a:t>Splenomegaly</a:t>
            </a:r>
            <a:r>
              <a:rPr lang="en-US" sz="2000" dirty="0" smtClean="0"/>
              <a:t>.</a:t>
            </a:r>
          </a:p>
          <a:p>
            <a:pPr marL="624078" indent="-514350">
              <a:buNone/>
            </a:pPr>
            <a:r>
              <a:rPr lang="en-US" sz="2000" dirty="0" smtClean="0"/>
              <a:t>2. </a:t>
            </a:r>
            <a:r>
              <a:rPr lang="en-US" sz="2000" dirty="0" err="1" smtClean="0"/>
              <a:t>Autosplenectomy</a:t>
            </a:r>
            <a:r>
              <a:rPr lang="en-US" sz="2000" dirty="0" smtClean="0"/>
              <a:t>.</a:t>
            </a:r>
          </a:p>
          <a:p>
            <a:pPr marL="624078" indent="-514350">
              <a:buNone/>
            </a:pPr>
            <a:r>
              <a:rPr lang="en-US" sz="2000" dirty="0" smtClean="0"/>
              <a:t>3. Crises </a:t>
            </a:r>
          </a:p>
          <a:p>
            <a:pPr marL="1117854" lvl="2" indent="-514350">
              <a:buAutoNum type="alphaLcParenR"/>
            </a:pPr>
            <a:r>
              <a:rPr lang="en-US" sz="1800" dirty="0" err="1" smtClean="0"/>
              <a:t>Vaso</a:t>
            </a:r>
            <a:r>
              <a:rPr lang="en-US" sz="1800" dirty="0" smtClean="0"/>
              <a:t>-occlusive crisis,    </a:t>
            </a:r>
          </a:p>
          <a:p>
            <a:pPr marL="1117854" lvl="2" indent="-514350">
              <a:buAutoNum type="alphaLcParenR"/>
            </a:pPr>
            <a:r>
              <a:rPr lang="en-US" sz="1800" dirty="0" err="1" smtClean="0"/>
              <a:t>Aplastic</a:t>
            </a:r>
            <a:r>
              <a:rPr lang="en-US" sz="1800" dirty="0" smtClean="0"/>
              <a:t> crisis, </a:t>
            </a:r>
          </a:p>
          <a:p>
            <a:pPr marL="1117854" lvl="2" indent="-514350">
              <a:buAutoNum type="alphaLcParenR"/>
            </a:pPr>
            <a:r>
              <a:rPr lang="en-US" sz="1800" dirty="0" smtClean="0"/>
              <a:t>Hemolytic crisis. </a:t>
            </a:r>
          </a:p>
          <a:p>
            <a:pPr marL="624078" indent="-514350">
              <a:buNone/>
            </a:pPr>
            <a:r>
              <a:rPr lang="en-US" sz="2000" dirty="0" smtClean="0"/>
              <a:t>4. Bacterial infections. </a:t>
            </a:r>
          </a:p>
          <a:p>
            <a:pPr marL="624078" indent="-514350">
              <a:buNone/>
            </a:pPr>
            <a:r>
              <a:rPr lang="en-US" sz="2000" dirty="0" smtClean="0"/>
              <a:t>5. Hand-foot syndrome. </a:t>
            </a:r>
          </a:p>
          <a:p>
            <a:pPr marL="624078" indent="-514350">
              <a:buNone/>
            </a:pPr>
            <a:r>
              <a:rPr lang="en-US" sz="2000" dirty="0" smtClean="0"/>
              <a:t>6. </a:t>
            </a:r>
            <a:r>
              <a:rPr lang="en-US" sz="2000" dirty="0" err="1" smtClean="0"/>
              <a:t>Splenic</a:t>
            </a:r>
            <a:r>
              <a:rPr lang="en-US" sz="2000" dirty="0" smtClean="0"/>
              <a:t> sequestration.</a:t>
            </a:r>
          </a:p>
          <a:p>
            <a:pPr marL="624078" indent="-514350">
              <a:buNone/>
            </a:pPr>
            <a:r>
              <a:rPr lang="en-US" sz="2000" dirty="0" smtClean="0"/>
              <a:t>7. </a:t>
            </a:r>
            <a:r>
              <a:rPr lang="en-US" sz="2000" dirty="0" err="1" smtClean="0"/>
              <a:t>Cholelithiasis</a:t>
            </a:r>
            <a:r>
              <a:rPr lang="en-US" sz="2000" dirty="0" smtClean="0"/>
              <a:t>.      </a:t>
            </a:r>
          </a:p>
          <a:p>
            <a:pPr marL="624078" indent="-514350">
              <a:buNone/>
            </a:pPr>
            <a:r>
              <a:rPr lang="en-US" sz="2000" dirty="0" smtClean="0"/>
              <a:t>8. </a:t>
            </a:r>
            <a:r>
              <a:rPr lang="en-US" sz="2000" dirty="0" err="1" smtClean="0"/>
              <a:t>Hemosiderosis</a:t>
            </a:r>
            <a:r>
              <a:rPr lang="en-US" sz="2000" dirty="0" smtClean="0"/>
              <a:t>. </a:t>
            </a:r>
          </a:p>
          <a:p>
            <a:pPr marL="624078" indent="-514350">
              <a:buNone/>
            </a:pPr>
            <a:r>
              <a:rPr lang="en-US" sz="2000" dirty="0" smtClean="0"/>
              <a:t>9. Necrotic marrow </a:t>
            </a:r>
            <a:r>
              <a:rPr lang="en-US" sz="2000" dirty="0" smtClean="0">
                <a:sym typeface="Wingdings" pitchFamily="2" charset="2"/>
              </a:rPr>
              <a:t> fat emboli. </a:t>
            </a:r>
          </a:p>
          <a:p>
            <a:pPr marL="624078" indent="-514350">
              <a:buNone/>
            </a:pPr>
            <a:r>
              <a:rPr lang="en-US" sz="2000" dirty="0" smtClean="0">
                <a:sym typeface="Wingdings" pitchFamily="2" charset="2"/>
              </a:rPr>
              <a:t>10. CNS stroke.  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CLINICAL FEATURES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876800"/>
          </a:xfrm>
        </p:spPr>
        <p:txBody>
          <a:bodyPr/>
          <a:lstStyle/>
          <a:p>
            <a:r>
              <a:rPr lang="en-US" dirty="0" err="1" smtClean="0"/>
              <a:t>Hb</a:t>
            </a:r>
            <a:r>
              <a:rPr lang="en-US" dirty="0" smtClean="0"/>
              <a:t> 		</a:t>
            </a:r>
            <a:r>
              <a:rPr lang="en-US" dirty="0" smtClean="0">
                <a:sym typeface="Wingdings" pitchFamily="2" charset="2"/>
              </a:rPr>
              <a:t> 6-9 g/dl.</a:t>
            </a:r>
          </a:p>
          <a:p>
            <a:r>
              <a:rPr lang="en-US" dirty="0" smtClean="0">
                <a:sym typeface="Wingdings" pitchFamily="2" charset="2"/>
              </a:rPr>
              <a:t>RBC Morphology – sickle cells. </a:t>
            </a:r>
          </a:p>
          <a:p>
            <a:r>
              <a:rPr lang="en-US" dirty="0" smtClean="0">
                <a:sym typeface="Wingdings" pitchFamily="2" charset="2"/>
              </a:rPr>
              <a:t>MCV, MCH 	 Normal. </a:t>
            </a:r>
          </a:p>
          <a:p>
            <a:r>
              <a:rPr lang="en-US" dirty="0" smtClean="0">
                <a:sym typeface="Wingdings" pitchFamily="2" charset="2"/>
              </a:rPr>
              <a:t>Target Cells - Howell Jolly bodies. </a:t>
            </a:r>
          </a:p>
          <a:p>
            <a:r>
              <a:rPr lang="en-US" dirty="0" err="1" smtClean="0">
                <a:sym typeface="Wingdings" pitchFamily="2" charset="2"/>
              </a:rPr>
              <a:t>Retics</a:t>
            </a:r>
            <a:r>
              <a:rPr lang="en-US" dirty="0" smtClean="0">
                <a:sym typeface="Wingdings" pitchFamily="2" charset="2"/>
              </a:rPr>
              <a:t> are increased. </a:t>
            </a:r>
          </a:p>
          <a:p>
            <a:r>
              <a:rPr lang="en-US" dirty="0" smtClean="0">
                <a:sym typeface="Wingdings" pitchFamily="2" charset="2"/>
              </a:rPr>
              <a:t>Osmotic fragility is decreased. </a:t>
            </a:r>
          </a:p>
          <a:p>
            <a:r>
              <a:rPr lang="en-US" dirty="0" smtClean="0">
                <a:sym typeface="Wingdings" pitchFamily="2" charset="2"/>
              </a:rPr>
              <a:t>Serum </a:t>
            </a:r>
            <a:r>
              <a:rPr lang="en-US" dirty="0" err="1" smtClean="0">
                <a:sym typeface="Wingdings" pitchFamily="2" charset="2"/>
              </a:rPr>
              <a:t>haptoglobin</a:t>
            </a:r>
            <a:r>
              <a:rPr lang="en-US" dirty="0" smtClean="0">
                <a:sym typeface="Wingdings" pitchFamily="2" charset="2"/>
              </a:rPr>
              <a:t> &amp; </a:t>
            </a:r>
            <a:r>
              <a:rPr lang="en-US" dirty="0" err="1" smtClean="0">
                <a:sym typeface="Wingdings" pitchFamily="2" charset="2"/>
              </a:rPr>
              <a:t>heamopexin</a:t>
            </a:r>
            <a:r>
              <a:rPr lang="en-US" dirty="0" smtClean="0">
                <a:sym typeface="Wingdings" pitchFamily="2" charset="2"/>
              </a:rPr>
              <a:t> are reduced.</a:t>
            </a:r>
          </a:p>
          <a:p>
            <a:r>
              <a:rPr lang="en-US" dirty="0" smtClean="0">
                <a:sym typeface="Wingdings" pitchFamily="2" charset="2"/>
              </a:rPr>
              <a:t>Positive sickle test.</a:t>
            </a:r>
          </a:p>
          <a:p>
            <a:r>
              <a:rPr lang="en-US" dirty="0" smtClean="0">
                <a:sym typeface="Wingdings" pitchFamily="2" charset="2"/>
              </a:rPr>
              <a:t>Positive </a:t>
            </a:r>
            <a:r>
              <a:rPr lang="en-US" dirty="0" err="1" smtClean="0">
                <a:sym typeface="Wingdings" pitchFamily="2" charset="2"/>
              </a:rPr>
              <a:t>Hb</a:t>
            </a:r>
            <a:r>
              <a:rPr lang="en-US" dirty="0" smtClean="0">
                <a:sym typeface="Wingdings" pitchFamily="2" charset="2"/>
              </a:rPr>
              <a:t> solubility test.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DIAGNOSIS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Hb</a:t>
            </a:r>
            <a:r>
              <a:rPr lang="en-US" dirty="0" smtClean="0">
                <a:solidFill>
                  <a:srgbClr val="00B0F0"/>
                </a:solidFill>
              </a:rPr>
              <a:t>. Electrophoresis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H1 </a:t>
            </a:r>
            <a:r>
              <a:rPr lang="en-US" dirty="0" err="1" smtClean="0"/>
              <a:t>Barts</a:t>
            </a:r>
            <a:r>
              <a:rPr lang="en-US" dirty="0" smtClean="0"/>
              <a:t>                   F		</a:t>
            </a:r>
          </a:p>
          <a:p>
            <a:pPr>
              <a:buNone/>
            </a:pPr>
            <a:r>
              <a:rPr lang="en-US" dirty="0" smtClean="0"/>
              <a:t>                J KN                          D, A2, A</a:t>
            </a:r>
          </a:p>
          <a:p>
            <a:pPr>
              <a:buNone/>
            </a:pPr>
            <a:r>
              <a:rPr lang="en-US" dirty="0" smtClean="0"/>
              <a:t>                A, F                           S</a:t>
            </a:r>
          </a:p>
          <a:p>
            <a:pPr>
              <a:buNone/>
            </a:pPr>
            <a:r>
              <a:rPr lang="en-US" dirty="0" smtClean="0"/>
              <a:t>                GLPQ                        C</a:t>
            </a:r>
          </a:p>
          <a:p>
            <a:pPr>
              <a:buNone/>
            </a:pPr>
            <a:r>
              <a:rPr lang="en-US" dirty="0" smtClean="0"/>
              <a:t>			S, D</a:t>
            </a:r>
          </a:p>
          <a:p>
            <a:pPr>
              <a:buNone/>
            </a:pPr>
            <a:r>
              <a:rPr lang="en-US" dirty="0" smtClean="0"/>
              <a:t>			A2 C            Ph. 6.0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Ph. 8.6 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951706" y="2780506"/>
            <a:ext cx="3275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6094" y="2780506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14478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19812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4400" y="24384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28956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4400" y="33528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38100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8200" y="4114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66800" y="4114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95400" y="4114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0" y="4114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52600" y="4114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315097" y="2247503"/>
            <a:ext cx="22098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687094" y="2247106"/>
            <a:ext cx="220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0" y="14478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0" y="19050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0" y="23622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0" y="28194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95800" y="3200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24400" y="3200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53000" y="3200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257800" y="3200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62600" y="3200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563"/>
            <a:ext cx="7772400" cy="5937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u="sng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HEMOPOIESIS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36525" y="762001"/>
            <a:ext cx="8829675" cy="5562599"/>
          </a:xfrm>
        </p:spPr>
        <p:txBody>
          <a:bodyPr>
            <a:normAutofit lnSpcReduction="10000"/>
          </a:bodyPr>
          <a:lstStyle/>
          <a:p>
            <a:pPr marL="265113" indent="-26511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MULTIPOTENT MARROW STEM CELL </a:t>
            </a:r>
          </a:p>
          <a:p>
            <a:pPr marL="265113" indent="-26511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COMMITTED STEM CELLS </a:t>
            </a:r>
          </a:p>
          <a:p>
            <a:pPr marL="265113" indent="-265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/>
              <a:t>Pronormoblast</a:t>
            </a:r>
            <a:r>
              <a:rPr lang="en-US" sz="2000" dirty="0" smtClean="0"/>
              <a:t>    </a:t>
            </a:r>
            <a:r>
              <a:rPr lang="en-US" sz="2000" dirty="0" err="1" smtClean="0"/>
              <a:t>Myeloblast</a:t>
            </a:r>
            <a:r>
              <a:rPr lang="en-US" sz="2000" dirty="0" smtClean="0"/>
              <a:t>           </a:t>
            </a:r>
            <a:r>
              <a:rPr lang="en-US" sz="2000" dirty="0" err="1" smtClean="0"/>
              <a:t>Monoblast</a:t>
            </a:r>
            <a:r>
              <a:rPr lang="en-US" sz="2000" dirty="0" smtClean="0"/>
              <a:t>          </a:t>
            </a:r>
            <a:r>
              <a:rPr lang="en-US" sz="2000" dirty="0" err="1" smtClean="0"/>
              <a:t>Megakaryoblast</a:t>
            </a:r>
            <a:endParaRPr lang="en-US" sz="2000" dirty="0" smtClean="0"/>
          </a:p>
          <a:p>
            <a:pPr marL="265113" indent="-265113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265113" indent="-265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Basophilic 	 		         </a:t>
            </a:r>
            <a:r>
              <a:rPr lang="en-US" sz="2000" dirty="0" err="1" smtClean="0">
                <a:solidFill>
                  <a:srgbClr val="66FF66"/>
                </a:solidFill>
                <a:latin typeface="Times New Roman" pitchFamily="18" charset="0"/>
              </a:rPr>
              <a:t>Lymphoblasts</a:t>
            </a:r>
            <a:r>
              <a:rPr lang="en-US" sz="2000" dirty="0" smtClean="0"/>
              <a:t> 	</a:t>
            </a:r>
            <a:endParaRPr lang="en-US" sz="2000" dirty="0" smtClean="0">
              <a:solidFill>
                <a:srgbClr val="66FF66"/>
              </a:solidFill>
              <a:latin typeface="Times New Roman" pitchFamily="18" charset="0"/>
            </a:endParaRPr>
          </a:p>
          <a:p>
            <a:pPr marL="265113" indent="-265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/>
              <a:t>Normoblast</a:t>
            </a:r>
            <a:r>
              <a:rPr lang="en-US" sz="2000" dirty="0" smtClean="0"/>
              <a:t> 	    </a:t>
            </a:r>
            <a:r>
              <a:rPr lang="en-US" sz="2000" dirty="0" err="1" smtClean="0"/>
              <a:t>Promyelocyte</a:t>
            </a:r>
            <a:endParaRPr lang="en-US" sz="2000" dirty="0" smtClean="0"/>
          </a:p>
          <a:p>
            <a:pPr marL="265113" indent="-265113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265113" indent="-265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Polychromatic 		                    </a:t>
            </a:r>
            <a:r>
              <a:rPr lang="en-US" sz="2000" dirty="0" err="1" smtClean="0"/>
              <a:t>Promonocyte</a:t>
            </a:r>
            <a:r>
              <a:rPr lang="en-US" sz="2000" dirty="0" smtClean="0"/>
              <a:t> 	</a:t>
            </a:r>
          </a:p>
          <a:p>
            <a:pPr marL="265113" indent="-265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/>
              <a:t>Normoblast</a:t>
            </a:r>
            <a:r>
              <a:rPr lang="en-US" sz="2000" dirty="0" smtClean="0"/>
              <a:t>         </a:t>
            </a:r>
            <a:r>
              <a:rPr lang="en-US" sz="2000" dirty="0" err="1" smtClean="0"/>
              <a:t>Myelocyte</a:t>
            </a:r>
            <a:r>
              <a:rPr lang="en-US" sz="2000" dirty="0" smtClean="0"/>
              <a:t>            </a:t>
            </a:r>
            <a:r>
              <a:rPr lang="en-US" sz="2000" dirty="0" err="1" smtClean="0">
                <a:solidFill>
                  <a:srgbClr val="66FF66"/>
                </a:solidFill>
                <a:latin typeface="Times New Roman" pitchFamily="18" charset="0"/>
              </a:rPr>
              <a:t>Prolymphocyte</a:t>
            </a:r>
            <a:endParaRPr lang="en-US" sz="2000" dirty="0" smtClean="0"/>
          </a:p>
          <a:p>
            <a:pPr marL="265113" indent="-265113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265113" indent="-265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Orthochromatic</a:t>
            </a:r>
          </a:p>
          <a:p>
            <a:pPr marL="265113" indent="-265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/>
              <a:t>Normoblast</a:t>
            </a:r>
            <a:r>
              <a:rPr lang="en-US" sz="2000" dirty="0" smtClean="0"/>
              <a:t>         </a:t>
            </a:r>
            <a:r>
              <a:rPr lang="en-US" sz="2000" dirty="0" err="1" smtClean="0"/>
              <a:t>Metamyelocyte</a:t>
            </a:r>
            <a:r>
              <a:rPr lang="en-US" sz="2000" dirty="0" smtClean="0"/>
              <a:t>                     								                     </a:t>
            </a:r>
            <a:r>
              <a:rPr lang="en-US" sz="2000" dirty="0" err="1" smtClean="0"/>
              <a:t>Promegakaryocyte</a:t>
            </a:r>
            <a:endParaRPr lang="en-US" sz="2000" dirty="0" smtClean="0"/>
          </a:p>
          <a:p>
            <a:pPr marL="265113" indent="-265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/>
              <a:t>Reticulocyte</a:t>
            </a:r>
            <a:r>
              <a:rPr lang="en-US" sz="2000" dirty="0" smtClean="0"/>
              <a:t>	    Band cell 		</a:t>
            </a:r>
          </a:p>
          <a:p>
            <a:pPr marL="265113" indent="-265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____________________________________________________________________</a:t>
            </a:r>
          </a:p>
          <a:p>
            <a:pPr marL="265113" indent="-265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Erythrocyte          </a:t>
            </a:r>
            <a:r>
              <a:rPr lang="en-US" sz="2000" dirty="0" err="1" smtClean="0"/>
              <a:t>Neutrophil</a:t>
            </a:r>
            <a:r>
              <a:rPr lang="en-US" sz="2000" dirty="0" smtClean="0"/>
              <a:t>          </a:t>
            </a:r>
            <a:r>
              <a:rPr lang="en-US" sz="2000" dirty="0" err="1" smtClean="0"/>
              <a:t>Monocyte</a:t>
            </a:r>
            <a:r>
              <a:rPr lang="en-US" sz="2000" dirty="0" smtClean="0"/>
              <a:t>          Platelets </a:t>
            </a:r>
          </a:p>
          <a:p>
            <a:pPr marL="265113" indent="-265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                                                     </a:t>
            </a:r>
            <a:r>
              <a:rPr lang="en-US" sz="2000" dirty="0" smtClean="0">
                <a:solidFill>
                  <a:srgbClr val="66FF66"/>
                </a:solidFill>
                <a:latin typeface="Times New Roman" pitchFamily="18" charset="0"/>
              </a:rPr>
              <a:t>Lymphocytes</a:t>
            </a:r>
            <a:r>
              <a:rPr lang="en-US" sz="2000" dirty="0" smtClean="0"/>
              <a:t>  </a:t>
            </a:r>
          </a:p>
          <a:p>
            <a:pPr marL="265113" indent="-265113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265113" indent="-265113" eaLnBrk="1" hangingPunct="1">
              <a:lnSpc>
                <a:spcPct val="90000"/>
              </a:lnSpc>
              <a:buFont typeface="Wingdings 2" pitchFamily="18" charset="2"/>
              <a:buChar char="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286000"/>
            <a:ext cx="6858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</a:rPr>
              <a:t>THALASSEMIA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92891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Parameters</a:t>
            </a:r>
            <a:r>
              <a:rPr lang="en-US" dirty="0" smtClean="0"/>
              <a:t> – </a:t>
            </a:r>
            <a:r>
              <a:rPr lang="el-GR" dirty="0" smtClean="0"/>
              <a:t>β</a:t>
            </a:r>
            <a:r>
              <a:rPr lang="en-US" dirty="0" smtClean="0"/>
              <a:t> – </a:t>
            </a:r>
            <a:r>
              <a:rPr lang="en-US" dirty="0" err="1" smtClean="0"/>
              <a:t>Thalassemia</a:t>
            </a:r>
            <a:r>
              <a:rPr lang="en-US" dirty="0" smtClean="0"/>
              <a:t> minor to major 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		</a:t>
            </a:r>
            <a:r>
              <a:rPr lang="en-US" dirty="0" smtClean="0">
                <a:sym typeface="Wingdings" pitchFamily="2" charset="2"/>
              </a:rPr>
              <a:t> Low</a:t>
            </a:r>
          </a:p>
          <a:p>
            <a:r>
              <a:rPr lang="en-US" dirty="0" smtClean="0">
                <a:sym typeface="Wingdings" pitchFamily="2" charset="2"/>
              </a:rPr>
              <a:t>MCV,MCH 	 Low</a:t>
            </a:r>
          </a:p>
          <a:p>
            <a:r>
              <a:rPr lang="en-US" dirty="0" smtClean="0">
                <a:sym typeface="Wingdings" pitchFamily="2" charset="2"/>
              </a:rPr>
              <a:t>Target cells 	 +++</a:t>
            </a:r>
          </a:p>
          <a:p>
            <a:r>
              <a:rPr lang="en-US" dirty="0" err="1" smtClean="0">
                <a:sym typeface="Wingdings" pitchFamily="2" charset="2"/>
              </a:rPr>
              <a:t>Normoblast</a:t>
            </a:r>
            <a:r>
              <a:rPr lang="en-US" dirty="0" smtClean="0">
                <a:sym typeface="Wingdings" pitchFamily="2" charset="2"/>
              </a:rPr>
              <a:t> 	 Present in blood </a:t>
            </a:r>
          </a:p>
          <a:p>
            <a:r>
              <a:rPr lang="en-US" dirty="0" err="1" smtClean="0">
                <a:sym typeface="Wingdings" pitchFamily="2" charset="2"/>
              </a:rPr>
              <a:t>Hb</a:t>
            </a:r>
            <a:r>
              <a:rPr lang="en-US" dirty="0" smtClean="0">
                <a:sym typeface="Wingdings" pitchFamily="2" charset="2"/>
              </a:rPr>
              <a:t> A2		 Increased </a:t>
            </a:r>
          </a:p>
          <a:p>
            <a:r>
              <a:rPr lang="en-US" dirty="0" err="1" smtClean="0">
                <a:sym typeface="Wingdings" pitchFamily="2" charset="2"/>
              </a:rPr>
              <a:t>Hb</a:t>
            </a:r>
            <a:r>
              <a:rPr lang="en-US" dirty="0" smtClean="0">
                <a:sym typeface="Wingdings" pitchFamily="2" charset="2"/>
              </a:rPr>
              <a:t> F		 Increased </a:t>
            </a:r>
          </a:p>
          <a:p>
            <a:r>
              <a:rPr lang="en-US" dirty="0" err="1" smtClean="0">
                <a:sym typeface="Wingdings" pitchFamily="2" charset="2"/>
              </a:rPr>
              <a:t>Hb</a:t>
            </a:r>
            <a:r>
              <a:rPr lang="en-US" dirty="0" smtClean="0">
                <a:sym typeface="Wingdings" pitchFamily="2" charset="2"/>
              </a:rPr>
              <a:t> A 		 Reduced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THALASSEMIA </a:t>
            </a:r>
            <a:br>
              <a:rPr lang="en-US" sz="4000" dirty="0" smtClean="0">
                <a:solidFill>
                  <a:srgbClr val="00B0F0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91.jpg"/>
          <p:cNvPicPr>
            <a:picLocks noGrp="1" noChangeAspect="1"/>
          </p:cNvPicPr>
          <p:nvPr>
            <p:ph idx="1"/>
          </p:nvPr>
        </p:nvPicPr>
        <p:blipFill>
          <a:blip r:embed="rId2"/>
          <a:srcRect b="7055"/>
          <a:stretch>
            <a:fillRect/>
          </a:stretch>
        </p:blipFill>
        <p:spPr>
          <a:xfrm>
            <a:off x="0" y="1295400"/>
            <a:ext cx="9144001" cy="4648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THALASSEMIA </a:t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3100" dirty="0" smtClean="0"/>
              <a:t>Classification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62123" cy="26410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GENETIC MUTATIONS IN 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l-GR" dirty="0" smtClean="0">
                <a:solidFill>
                  <a:srgbClr val="00B0F0"/>
                </a:solidFill>
              </a:rPr>
              <a:t>β</a:t>
            </a:r>
            <a:r>
              <a:rPr lang="en-US" dirty="0" smtClean="0">
                <a:solidFill>
                  <a:srgbClr val="00B0F0"/>
                </a:solidFill>
              </a:rPr>
              <a:t> THALASSEMIA 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1148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Β</a:t>
            </a:r>
            <a:r>
              <a:rPr lang="en-US" sz="2400" dirty="0" smtClean="0"/>
              <a:t> </a:t>
            </a:r>
            <a:r>
              <a:rPr lang="en-US" sz="2400" dirty="0" err="1" smtClean="0"/>
              <a:t>globin</a:t>
            </a:r>
            <a:r>
              <a:rPr lang="en-US" sz="2400" dirty="0" smtClean="0"/>
              <a:t> gene = chromosome no. 11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α </a:t>
            </a:r>
            <a:r>
              <a:rPr lang="en-US" sz="2400" dirty="0" err="1" smtClean="0"/>
              <a:t>globin</a:t>
            </a:r>
            <a:r>
              <a:rPr lang="en-US" sz="2400" dirty="0" smtClean="0"/>
              <a:t> gene = chromosome no. </a:t>
            </a:r>
            <a:r>
              <a:rPr lang="en-US" sz="2400" smtClean="0"/>
              <a:t>16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066800"/>
            <a:ext cx="8077200" cy="5791200"/>
          </a:xfrm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PATHOGENESIS OF </a:t>
            </a:r>
            <a:r>
              <a:rPr lang="el-GR" sz="2800" dirty="0" smtClean="0">
                <a:solidFill>
                  <a:srgbClr val="00B0F0"/>
                </a:solidFill>
              </a:rPr>
              <a:t>Β</a:t>
            </a:r>
            <a:r>
              <a:rPr lang="en-US" sz="2800" dirty="0" smtClean="0">
                <a:solidFill>
                  <a:srgbClr val="00B0F0"/>
                </a:solidFill>
              </a:rPr>
              <a:t> THALASSEMIA MAJOR 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19200"/>
            <a:ext cx="7772400" cy="5257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RBC MORPHOLOGY IN </a:t>
            </a:r>
            <a:r>
              <a:rPr lang="el-GR" sz="3600" dirty="0" smtClean="0">
                <a:solidFill>
                  <a:srgbClr val="00B0F0"/>
                </a:solidFill>
              </a:rPr>
              <a:t>β</a:t>
            </a:r>
            <a:r>
              <a:rPr lang="en-US" sz="3600" dirty="0" smtClean="0">
                <a:solidFill>
                  <a:srgbClr val="00B0F0"/>
                </a:solidFill>
              </a:rPr>
              <a:t> THALASSEMIA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20882"/>
            <a:ext cx="7315200" cy="553711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RBC MORPHOLOGY IN </a:t>
            </a:r>
            <a:r>
              <a:rPr lang="el-GR" sz="3200" dirty="0" smtClean="0">
                <a:solidFill>
                  <a:srgbClr val="00B0F0"/>
                </a:solidFill>
              </a:rPr>
              <a:t>β</a:t>
            </a:r>
            <a:r>
              <a:rPr lang="en-US" sz="3200" dirty="0" smtClean="0">
                <a:solidFill>
                  <a:srgbClr val="00B0F0"/>
                </a:solidFill>
              </a:rPr>
              <a:t> THALASSEMIA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HAIR ON END APPEARANCE IN </a:t>
            </a:r>
            <a:r>
              <a:rPr lang="el-GR" sz="2800" dirty="0" smtClean="0">
                <a:solidFill>
                  <a:srgbClr val="00B0F0"/>
                </a:solidFill>
              </a:rPr>
              <a:t>Β</a:t>
            </a:r>
            <a:r>
              <a:rPr lang="en-US" sz="2800" dirty="0" smtClean="0">
                <a:solidFill>
                  <a:srgbClr val="00B0F0"/>
                </a:solidFill>
              </a:rPr>
              <a:t> THALASSEMIA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Hb</a:t>
            </a:r>
            <a:r>
              <a:rPr lang="en-US" dirty="0" smtClean="0"/>
              <a:t> </a:t>
            </a:r>
          </a:p>
          <a:p>
            <a:r>
              <a:rPr lang="en-US" dirty="0" smtClean="0"/>
              <a:t>RBC parameters </a:t>
            </a:r>
          </a:p>
          <a:p>
            <a:r>
              <a:rPr lang="en-US" dirty="0" smtClean="0"/>
              <a:t>RBC Morphology 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pattern – </a:t>
            </a:r>
            <a:r>
              <a:rPr lang="en-US" dirty="0" err="1" smtClean="0"/>
              <a:t>Hb</a:t>
            </a:r>
            <a:r>
              <a:rPr lang="en-US" dirty="0" smtClean="0"/>
              <a:t> A, </a:t>
            </a:r>
            <a:r>
              <a:rPr lang="en-US" dirty="0" err="1" smtClean="0"/>
              <a:t>Hb</a:t>
            </a:r>
            <a:r>
              <a:rPr lang="en-US" dirty="0" smtClean="0"/>
              <a:t> A</a:t>
            </a:r>
            <a:r>
              <a:rPr lang="en-US" sz="2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Hb</a:t>
            </a:r>
            <a:r>
              <a:rPr lang="en-US" dirty="0" smtClean="0"/>
              <a:t> F </a:t>
            </a:r>
          </a:p>
          <a:p>
            <a:pPr lvl="1"/>
            <a:r>
              <a:rPr lang="en-US" dirty="0" smtClean="0"/>
              <a:t>Biochemical estimation of </a:t>
            </a:r>
            <a:r>
              <a:rPr lang="en-US" dirty="0" err="1" smtClean="0"/>
              <a:t>Hb</a:t>
            </a:r>
            <a:r>
              <a:rPr lang="en-US" dirty="0" smtClean="0"/>
              <a:t> F </a:t>
            </a:r>
          </a:p>
          <a:p>
            <a:pPr lvl="1"/>
            <a:r>
              <a:rPr lang="en-US" dirty="0" smtClean="0"/>
              <a:t>Biochemical estimation of </a:t>
            </a:r>
            <a:r>
              <a:rPr lang="en-US" dirty="0" err="1" smtClean="0"/>
              <a:t>Hb</a:t>
            </a:r>
            <a:r>
              <a:rPr lang="en-US" dirty="0" smtClean="0"/>
              <a:t> A2</a:t>
            </a:r>
          </a:p>
          <a:p>
            <a:pPr lvl="1"/>
            <a:r>
              <a:rPr lang="en-US" dirty="0" err="1" smtClean="0"/>
              <a:t>Hb</a:t>
            </a:r>
            <a:r>
              <a:rPr lang="en-US" dirty="0" smtClean="0"/>
              <a:t> electrophoresis </a:t>
            </a:r>
          </a:p>
          <a:p>
            <a:r>
              <a:rPr lang="en-US" dirty="0" err="1" smtClean="0"/>
              <a:t>Serium</a:t>
            </a:r>
            <a:r>
              <a:rPr lang="en-US" dirty="0" smtClean="0"/>
              <a:t> iron </a:t>
            </a:r>
          </a:p>
          <a:p>
            <a:r>
              <a:rPr lang="en-US" dirty="0" err="1" smtClean="0"/>
              <a:t>Serium</a:t>
            </a:r>
            <a:r>
              <a:rPr lang="en-US" dirty="0" smtClean="0"/>
              <a:t> </a:t>
            </a:r>
            <a:r>
              <a:rPr lang="en-US" dirty="0" err="1" smtClean="0"/>
              <a:t>ferritin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Prenatal diagnosis – DNA analysis on amniotic fluid or chorionic </a:t>
            </a:r>
            <a:r>
              <a:rPr lang="en-US" dirty="0" err="1" smtClean="0"/>
              <a:t>villus</a:t>
            </a:r>
            <a:r>
              <a:rPr lang="en-US" dirty="0" smtClean="0"/>
              <a:t> biopsy.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DIAGNOSIS OF </a:t>
            </a:r>
            <a:r>
              <a:rPr lang="el-GR" sz="3600" dirty="0" smtClean="0">
                <a:solidFill>
                  <a:srgbClr val="00B0F0"/>
                </a:solidFill>
              </a:rPr>
              <a:t>β</a:t>
            </a:r>
            <a:r>
              <a:rPr lang="en-US" sz="3600" dirty="0" smtClean="0">
                <a:solidFill>
                  <a:srgbClr val="00B0F0"/>
                </a:solidFill>
              </a:rPr>
              <a:t> THALASSEMIA 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Blood transfusions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Iron </a:t>
            </a:r>
            <a:r>
              <a:rPr lang="en-US" dirty="0" err="1" smtClean="0"/>
              <a:t>chelation</a:t>
            </a:r>
            <a:r>
              <a:rPr lang="en-US" dirty="0" smtClean="0"/>
              <a:t> therapy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Bone marrow transplantation. 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Splenectomy</a:t>
            </a: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Bone marrow – </a:t>
            </a:r>
            <a:r>
              <a:rPr lang="en-US" dirty="0" err="1" smtClean="0"/>
              <a:t>erythroid</a:t>
            </a:r>
            <a:r>
              <a:rPr lang="en-US" dirty="0" smtClean="0"/>
              <a:t> hyperplasia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TREATMENT STRATEGIES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CELL DISORDERS </a:t>
            </a:r>
          </a:p>
          <a:p>
            <a:pPr lvl="1"/>
            <a:r>
              <a:rPr lang="en-US" dirty="0" smtClean="0"/>
              <a:t>Anemia </a:t>
            </a:r>
          </a:p>
          <a:p>
            <a:pPr lvl="1"/>
            <a:r>
              <a:rPr lang="en-US" dirty="0" err="1" smtClean="0"/>
              <a:t>Polycythemia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WHITE CELL DISORDERS </a:t>
            </a:r>
          </a:p>
          <a:p>
            <a:pPr lvl="1"/>
            <a:r>
              <a:rPr lang="en-US" dirty="0" smtClean="0"/>
              <a:t>Types of diseases </a:t>
            </a:r>
          </a:p>
          <a:p>
            <a:pPr lvl="2"/>
            <a:r>
              <a:rPr lang="en-US" dirty="0" smtClean="0"/>
              <a:t>Non </a:t>
            </a:r>
            <a:r>
              <a:rPr lang="en-US" dirty="0" err="1" smtClean="0"/>
              <a:t>neoplastic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Neoplastic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Cells </a:t>
            </a:r>
          </a:p>
          <a:p>
            <a:pPr lvl="2"/>
            <a:r>
              <a:rPr lang="en-US" dirty="0" smtClean="0"/>
              <a:t>Lymphoid </a:t>
            </a:r>
          </a:p>
          <a:p>
            <a:pPr lvl="2"/>
            <a:r>
              <a:rPr lang="en-US" dirty="0" smtClean="0"/>
              <a:t>Myeloid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BLEEDING DISORDERS </a:t>
            </a:r>
          </a:p>
          <a:p>
            <a:pPr lvl="1"/>
            <a:r>
              <a:rPr lang="en-US" dirty="0" smtClean="0"/>
              <a:t>Platelet diseases </a:t>
            </a:r>
          </a:p>
          <a:p>
            <a:pPr lvl="1"/>
            <a:r>
              <a:rPr lang="en-US" dirty="0" smtClean="0"/>
              <a:t>Coagulation disorders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DISEASES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362200"/>
            <a:ext cx="77556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IMMUNOHEMOLYTIC ANEMIA 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94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Autoimmune  acquired hemolytic anemia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Hemolytic disease of newborn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Incompatible blood transfusion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Drug induced </a:t>
            </a:r>
            <a:r>
              <a:rPr lang="en-US" dirty="0" err="1" smtClean="0"/>
              <a:t>immunohemolytic</a:t>
            </a:r>
            <a:r>
              <a:rPr lang="en-US" dirty="0" smtClean="0"/>
              <a:t> anemia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IMMUNOHEMOLYTIC ANEMIA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62370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AUTOIMMUNE HEMOLYTIC ANEMIAS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Parameters: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			</a:t>
            </a:r>
            <a:r>
              <a:rPr lang="en-US" dirty="0" smtClean="0">
                <a:sym typeface="Wingdings" pitchFamily="2" charset="2"/>
              </a:rPr>
              <a:t> Low</a:t>
            </a:r>
          </a:p>
          <a:p>
            <a:r>
              <a:rPr lang="en-US" dirty="0" smtClean="0">
                <a:sym typeface="Wingdings" pitchFamily="2" charset="2"/>
              </a:rPr>
              <a:t>MCV 			 Normal or raised </a:t>
            </a:r>
          </a:p>
          <a:p>
            <a:r>
              <a:rPr lang="en-US" dirty="0" smtClean="0">
                <a:sym typeface="Wingdings" pitchFamily="2" charset="2"/>
              </a:rPr>
              <a:t>MCHC, MCH		 Normal </a:t>
            </a:r>
          </a:p>
          <a:p>
            <a:r>
              <a:rPr lang="en-US" dirty="0" err="1" smtClean="0">
                <a:sym typeface="Wingdings" pitchFamily="2" charset="2"/>
              </a:rPr>
              <a:t>Retic</a:t>
            </a:r>
            <a:r>
              <a:rPr lang="en-US" dirty="0" smtClean="0">
                <a:sym typeface="Wingdings" pitchFamily="2" charset="2"/>
              </a:rPr>
              <a:t> 			 Increased </a:t>
            </a:r>
          </a:p>
          <a:p>
            <a:r>
              <a:rPr lang="en-US" dirty="0" err="1" smtClean="0">
                <a:sym typeface="Wingdings" pitchFamily="2" charset="2"/>
              </a:rPr>
              <a:t>Macrocytosis</a:t>
            </a:r>
            <a:r>
              <a:rPr lang="en-US" dirty="0" smtClean="0">
                <a:sym typeface="Wingdings" pitchFamily="2" charset="2"/>
              </a:rPr>
              <a:t> 		 Present </a:t>
            </a:r>
          </a:p>
          <a:p>
            <a:r>
              <a:rPr lang="en-US" dirty="0" err="1" smtClean="0">
                <a:sym typeface="Wingdings" pitchFamily="2" charset="2"/>
              </a:rPr>
              <a:t>Polychromasia</a:t>
            </a:r>
            <a:r>
              <a:rPr lang="en-US" dirty="0" smtClean="0">
                <a:sym typeface="Wingdings" pitchFamily="2" charset="2"/>
              </a:rPr>
              <a:t>	 Present </a:t>
            </a:r>
          </a:p>
          <a:p>
            <a:r>
              <a:rPr lang="en-US" dirty="0" err="1" smtClean="0">
                <a:sym typeface="Wingdings" pitchFamily="2" charset="2"/>
              </a:rPr>
              <a:t>Coomb’s</a:t>
            </a:r>
            <a:r>
              <a:rPr lang="en-US" dirty="0" smtClean="0">
                <a:sym typeface="Wingdings" pitchFamily="2" charset="2"/>
              </a:rPr>
              <a:t> test – direct &amp; indirect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AUTOIMMUNE HEMOLYTIC ANEMIA</a:t>
            </a:r>
            <a:br>
              <a:rPr lang="en-US" sz="3600" dirty="0" smtClean="0">
                <a:solidFill>
                  <a:srgbClr val="00B0F0"/>
                </a:solidFill>
              </a:rPr>
            </a:br>
            <a:r>
              <a:rPr lang="en-US" sz="3600" dirty="0" smtClean="0">
                <a:solidFill>
                  <a:srgbClr val="00B0F0"/>
                </a:solidFill>
              </a:rPr>
              <a:t>(AIHA) 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Antibodies/proteins on red cells 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IgG+C</a:t>
            </a:r>
            <a:r>
              <a:rPr lang="en-US" dirty="0" smtClean="0"/>
              <a:t>			</a:t>
            </a:r>
            <a:r>
              <a:rPr lang="en-US" dirty="0" smtClean="0">
                <a:sym typeface="Wingdings" pitchFamily="2" charset="2"/>
              </a:rPr>
              <a:t> 40% 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>
                <a:sym typeface="Wingdings" pitchFamily="2" charset="2"/>
              </a:rPr>
              <a:t>IgG</a:t>
            </a:r>
            <a:r>
              <a:rPr lang="en-US" dirty="0" smtClean="0">
                <a:sym typeface="Wingdings" pitchFamily="2" charset="2"/>
              </a:rPr>
              <a:t> alone 		 35%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Complement Alone 	 10%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>
                <a:sym typeface="Wingdings" pitchFamily="2" charset="2"/>
              </a:rPr>
              <a:t>IgA</a:t>
            </a:r>
            <a:r>
              <a:rPr lang="en-US" dirty="0" smtClean="0">
                <a:sym typeface="Wingdings" pitchFamily="2" charset="2"/>
              </a:rPr>
              <a:t> or </a:t>
            </a:r>
            <a:r>
              <a:rPr lang="en-US" dirty="0" err="1" smtClean="0">
                <a:sym typeface="Wingdings" pitchFamily="2" charset="2"/>
              </a:rPr>
              <a:t>IgM</a:t>
            </a:r>
            <a:r>
              <a:rPr lang="en-US" dirty="0" smtClean="0">
                <a:sym typeface="Wingdings" pitchFamily="2" charset="2"/>
              </a:rPr>
              <a:t> 		 Rare </a:t>
            </a:r>
          </a:p>
          <a:p>
            <a:pPr algn="ctr">
              <a:buNone/>
            </a:pPr>
            <a:endParaRPr lang="en-US" dirty="0" smtClean="0">
              <a:sym typeface="Wingdings" pitchFamily="2" charset="2"/>
            </a:endParaRPr>
          </a:p>
          <a:p>
            <a:pPr algn="ctr">
              <a:buNone/>
            </a:pPr>
            <a:r>
              <a:rPr lang="en-US" u="sng" dirty="0" smtClean="0">
                <a:sym typeface="Wingdings" pitchFamily="2" charset="2"/>
              </a:rPr>
              <a:t>DIRECT COOMB’S TEST  </a:t>
            </a:r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IMMUNOLOGY OF AIHA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SEROLOGY OF AIHA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(</a:t>
            </a:r>
            <a:r>
              <a:rPr lang="en-US" dirty="0" err="1" smtClean="0">
                <a:solidFill>
                  <a:srgbClr val="00B0F0"/>
                </a:solidFill>
              </a:rPr>
              <a:t>Ab</a:t>
            </a:r>
            <a:r>
              <a:rPr lang="en-US" dirty="0" smtClean="0">
                <a:solidFill>
                  <a:srgbClr val="00B0F0"/>
                </a:solidFill>
              </a:rPr>
              <a:t> in Serum)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686798" cy="385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252"/>
                <a:gridCol w="2275732"/>
                <a:gridCol w="2165208"/>
                <a:gridCol w="1719606"/>
              </a:tblGrid>
              <a:tr h="5504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Warm AIHA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Cold</a:t>
                      </a:r>
                      <a:r>
                        <a:rPr lang="en-US" baseline="0" dirty="0" smtClean="0"/>
                        <a:t>  AIHA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PCH</a:t>
                      </a:r>
                      <a:endParaRPr lang="en-US" dirty="0"/>
                    </a:p>
                  </a:txBody>
                  <a:tcPr/>
                </a:tc>
              </a:tr>
              <a:tr h="55040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Immnoglobulin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IgM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IgG</a:t>
                      </a:r>
                      <a:endParaRPr lang="en-US" dirty="0"/>
                    </a:p>
                  </a:txBody>
                  <a:tcPr/>
                </a:tc>
              </a:tr>
              <a:tr h="55040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</a:t>
                      </a:r>
                      <a:r>
                        <a:rPr lang="en-US" baseline="0" dirty="0" smtClean="0"/>
                        <a:t> Specificity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Rh</a:t>
                      </a:r>
                      <a:r>
                        <a:rPr lang="en-US" baseline="0" dirty="0" smtClean="0"/>
                        <a:t>-e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 </a:t>
                      </a:r>
                      <a:r>
                        <a:rPr lang="en-US" dirty="0" err="1" smtClean="0"/>
                        <a:t>I,i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 P</a:t>
                      </a:r>
                      <a:endParaRPr lang="en-US" dirty="0"/>
                    </a:p>
                  </a:txBody>
                  <a:tcPr/>
                </a:tc>
              </a:tr>
              <a:tr h="550409">
                <a:tc>
                  <a:txBody>
                    <a:bodyPr/>
                    <a:lstStyle/>
                    <a:p>
                      <a:r>
                        <a:rPr lang="en-US" dirty="0" smtClean="0"/>
                        <a:t>Antibody  Origin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Polyclonal</a:t>
                      </a:r>
                      <a:r>
                        <a:rPr lang="en-US" baseline="0" dirty="0" smtClean="0"/>
                        <a:t> – K, </a:t>
                      </a:r>
                      <a:r>
                        <a:rPr lang="el-GR" baseline="0" dirty="0" smtClean="0"/>
                        <a:t>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Monoclonal -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Polyclonal </a:t>
                      </a:r>
                      <a:endParaRPr lang="en-US" dirty="0"/>
                    </a:p>
                  </a:txBody>
                  <a:tcPr/>
                </a:tc>
              </a:tr>
              <a:tr h="55040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behaviour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Incomplete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Incomplete </a:t>
                      </a:r>
                      <a:endParaRPr lang="en-US" dirty="0"/>
                    </a:p>
                  </a:txBody>
                  <a:tcPr/>
                </a:tc>
              </a:tr>
              <a:tr h="550409">
                <a:tc>
                  <a:txBody>
                    <a:bodyPr/>
                    <a:lstStyle/>
                    <a:p>
                      <a:r>
                        <a:rPr lang="en-US" dirty="0" smtClean="0"/>
                        <a:t>I/V Hemolysis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Major </a:t>
                      </a:r>
                      <a:endParaRPr lang="en-US" dirty="0"/>
                    </a:p>
                  </a:txBody>
                  <a:tcPr/>
                </a:tc>
              </a:tr>
              <a:tr h="550409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r>
                        <a:rPr lang="en-US" baseline="0" dirty="0" smtClean="0"/>
                        <a:t>s on RBCs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IgG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IgG+C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0" dirty="0" smtClean="0"/>
                        <a:t>     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    100%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/>
          <a:p>
            <a:r>
              <a:rPr lang="en-US" dirty="0" err="1" smtClean="0"/>
              <a:t>Myelophthisic</a:t>
            </a:r>
            <a:r>
              <a:rPr lang="en-US" dirty="0" smtClean="0"/>
              <a:t> anemia </a:t>
            </a:r>
          </a:p>
          <a:p>
            <a:r>
              <a:rPr lang="en-US" dirty="0" smtClean="0"/>
              <a:t>Hemolysis due to mechanical trauma </a:t>
            </a:r>
          </a:p>
          <a:p>
            <a:pPr lvl="1"/>
            <a:r>
              <a:rPr lang="en-US" dirty="0" err="1" smtClean="0"/>
              <a:t>Micorangiopathic</a:t>
            </a:r>
            <a:r>
              <a:rPr lang="en-US" dirty="0" smtClean="0"/>
              <a:t> hemolytic anemia </a:t>
            </a:r>
          </a:p>
          <a:p>
            <a:pPr lvl="1"/>
            <a:r>
              <a:rPr lang="en-US" dirty="0" smtClean="0"/>
              <a:t>Cardiac anemia </a:t>
            </a:r>
          </a:p>
          <a:p>
            <a:r>
              <a:rPr lang="en-US" dirty="0" smtClean="0"/>
              <a:t>PNH </a:t>
            </a:r>
          </a:p>
          <a:p>
            <a:r>
              <a:rPr lang="en-US" dirty="0" smtClean="0"/>
              <a:t>G</a:t>
            </a:r>
            <a:r>
              <a:rPr lang="en-US" sz="2000" dirty="0" smtClean="0"/>
              <a:t>6</a:t>
            </a:r>
            <a:r>
              <a:rPr lang="en-US" dirty="0" smtClean="0"/>
              <a:t>PD deficiency </a:t>
            </a:r>
          </a:p>
          <a:p>
            <a:r>
              <a:rPr lang="en-US" dirty="0" smtClean="0"/>
              <a:t>Anemia of chronic diseases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OTHER ANEMIAS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Marrow infiltrations – 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Tumours</a:t>
            </a:r>
            <a:r>
              <a:rPr lang="en-US" dirty="0" smtClean="0"/>
              <a:t>,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TB,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Lipid storage disease  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Myelofibrosis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Leukoerythroblastic</a:t>
            </a:r>
            <a:r>
              <a:rPr lang="en-US" dirty="0" smtClean="0"/>
              <a:t> picture.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MYELOPHTHISIC ANEMIA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err="1" smtClean="0"/>
              <a:t>Micorangiopathic</a:t>
            </a:r>
            <a:r>
              <a:rPr lang="en-US" dirty="0" smtClean="0"/>
              <a:t> hemolytic anemia -  DIC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Cardiac anemia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rgbClr val="00B0F0"/>
                </a:solidFill>
              </a:rPr>
              <a:t>HEMOLYSIS DUE TO MECHANICAL TRAUMA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an02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7162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Acquired Membrane defect due to myeloid stem cells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Membrane protein PIG is deficient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Cells more sensitive to complement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Sensitivity is more during night </a:t>
            </a:r>
            <a:r>
              <a:rPr lang="en-US" smtClean="0"/>
              <a:t>due </a:t>
            </a:r>
            <a:r>
              <a:rPr lang="en-US" smtClean="0"/>
              <a:t>acidosis 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Defect is transferred by X </a:t>
            </a:r>
            <a:r>
              <a:rPr lang="en-US" dirty="0" err="1" smtClean="0"/>
              <a:t>chromesomes</a:t>
            </a:r>
            <a:r>
              <a:rPr lang="en-US" dirty="0" smtClean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PNH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CLASSIFICATION OF ANEMIAS </a:t>
            </a:r>
          </a:p>
          <a:p>
            <a:r>
              <a:rPr lang="en-US" sz="2600" dirty="0" smtClean="0"/>
              <a:t>ETIOLOGICAL CLASSIFICATION </a:t>
            </a:r>
            <a:endParaRPr lang="en-US" dirty="0" smtClean="0"/>
          </a:p>
          <a:p>
            <a:pPr marL="624078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Blood loss</a:t>
            </a:r>
          </a:p>
          <a:p>
            <a:pPr marL="880110" lvl="1" indent="-514350"/>
            <a:r>
              <a:rPr lang="en-US" dirty="0" smtClean="0"/>
              <a:t>Acute </a:t>
            </a:r>
          </a:p>
          <a:p>
            <a:pPr marL="880110" lvl="1" indent="-514350"/>
            <a:r>
              <a:rPr lang="en-US" dirty="0" smtClean="0"/>
              <a:t>Chronic  </a:t>
            </a:r>
          </a:p>
          <a:p>
            <a:pPr marL="624078" indent="-514350">
              <a:buFont typeface="Wingdings 3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Hemolytic</a:t>
            </a:r>
          </a:p>
          <a:p>
            <a:pPr marL="880110" lvl="1" indent="-514350"/>
            <a:r>
              <a:rPr lang="en-US" dirty="0" smtClean="0"/>
              <a:t>Intrinsic defect – membrane, enzyme, Hb.</a:t>
            </a:r>
          </a:p>
          <a:p>
            <a:pPr marL="880110" lvl="1" indent="-514350"/>
            <a:r>
              <a:rPr lang="en-US" dirty="0" smtClean="0"/>
              <a:t>Extrinsic defect – antibody (</a:t>
            </a:r>
            <a:r>
              <a:rPr lang="en-US" dirty="0" err="1" smtClean="0"/>
              <a:t>iso</a:t>
            </a:r>
            <a:r>
              <a:rPr lang="en-US" dirty="0" smtClean="0"/>
              <a:t>, auto), mechanical </a:t>
            </a:r>
          </a:p>
          <a:p>
            <a:pPr marL="624078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Impaired red cell production </a:t>
            </a:r>
          </a:p>
          <a:p>
            <a:pPr marL="880110" lvl="1" indent="-514350"/>
            <a:r>
              <a:rPr lang="en-US" dirty="0" err="1" smtClean="0"/>
              <a:t>Aplastic</a:t>
            </a:r>
            <a:r>
              <a:rPr lang="en-US" dirty="0" smtClean="0"/>
              <a:t> </a:t>
            </a:r>
          </a:p>
          <a:p>
            <a:pPr marL="880110" lvl="1" indent="-514350"/>
            <a:r>
              <a:rPr lang="en-US" dirty="0" smtClean="0"/>
              <a:t>B</a:t>
            </a:r>
            <a:r>
              <a:rPr lang="en-US" sz="1400" dirty="0" smtClean="0"/>
              <a:t>12</a:t>
            </a:r>
            <a:r>
              <a:rPr lang="en-US" dirty="0" smtClean="0"/>
              <a:t> &amp; folic acid deficiency</a:t>
            </a:r>
          </a:p>
          <a:p>
            <a:pPr marL="880110" lvl="1" indent="-514350"/>
            <a:r>
              <a:rPr lang="en-US" dirty="0" smtClean="0"/>
              <a:t>Iron deficiency </a:t>
            </a:r>
          </a:p>
          <a:p>
            <a:pPr marL="880110" lvl="1" indent="-514350"/>
            <a:r>
              <a:rPr lang="en-US" dirty="0" smtClean="0"/>
              <a:t>Maturation defects – MDS, </a:t>
            </a:r>
            <a:r>
              <a:rPr lang="en-US" dirty="0" err="1" smtClean="0"/>
              <a:t>Myelophthisic</a:t>
            </a:r>
            <a:r>
              <a:rPr lang="en-US" dirty="0" smtClean="0"/>
              <a:t> </a:t>
            </a:r>
          </a:p>
          <a:p>
            <a:pPr marL="880110" lvl="1" indent="-514350"/>
            <a:r>
              <a:rPr lang="en-US" dirty="0" smtClean="0"/>
              <a:t>Chronic diseases   </a:t>
            </a:r>
          </a:p>
          <a:p>
            <a:pPr marL="624078" indent="-51435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RED CELL DISORDERS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 (</a:t>
            </a:r>
            <a:r>
              <a:rPr lang="en-US" dirty="0" err="1" smtClean="0">
                <a:solidFill>
                  <a:srgbClr val="00B050"/>
                </a:solidFill>
              </a:rPr>
              <a:t>Anemias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/>
          <a:lstStyle/>
          <a:p>
            <a:r>
              <a:rPr lang="en-US" dirty="0" smtClean="0"/>
              <a:t>X chromosome </a:t>
            </a:r>
          </a:p>
          <a:p>
            <a:r>
              <a:rPr lang="en-US" dirty="0" smtClean="0"/>
              <a:t>Drugs – </a:t>
            </a:r>
            <a:r>
              <a:rPr lang="en-US" dirty="0" err="1" smtClean="0"/>
              <a:t>antimalarials</a:t>
            </a:r>
            <a:r>
              <a:rPr lang="en-US" dirty="0" smtClean="0"/>
              <a:t>, Aspirin, </a:t>
            </a:r>
            <a:r>
              <a:rPr lang="en-US" dirty="0" err="1" smtClean="0"/>
              <a:t>sulphomamide</a:t>
            </a:r>
            <a:endParaRPr lang="en-US" dirty="0" smtClean="0"/>
          </a:p>
          <a:p>
            <a:r>
              <a:rPr lang="en-US" dirty="0" smtClean="0"/>
              <a:t>Lead to hemolysis of red cells due to more oxidants – oxidized glutathione –GSH </a:t>
            </a:r>
          </a:p>
          <a:p>
            <a:r>
              <a:rPr lang="en-US" dirty="0" smtClean="0"/>
              <a:t>Denatured </a:t>
            </a:r>
            <a:r>
              <a:rPr lang="en-US" dirty="0" err="1" smtClean="0"/>
              <a:t>Hb</a:t>
            </a:r>
            <a:r>
              <a:rPr lang="en-US" dirty="0" smtClean="0"/>
              <a:t> gives rise to </a:t>
            </a:r>
            <a:r>
              <a:rPr lang="en-US" dirty="0" err="1" smtClean="0"/>
              <a:t>heinz</a:t>
            </a:r>
            <a:r>
              <a:rPr lang="en-US" dirty="0" smtClean="0"/>
              <a:t> bodies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G</a:t>
            </a:r>
            <a:r>
              <a:rPr lang="en-US" sz="3600" dirty="0" smtClean="0">
                <a:solidFill>
                  <a:srgbClr val="00B0F0"/>
                </a:solidFill>
              </a:rPr>
              <a:t>6</a:t>
            </a:r>
            <a:r>
              <a:rPr lang="en-US" sz="4000" dirty="0" smtClean="0">
                <a:solidFill>
                  <a:srgbClr val="00B0F0"/>
                </a:solidFill>
              </a:rPr>
              <a:t>PD DEFICIENCY 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4" name="Picture 3" descr="scan0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147082"/>
            <a:ext cx="5486400" cy="3710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Chronic infections – </a:t>
            </a:r>
            <a:r>
              <a:rPr lang="en-US" dirty="0" err="1" smtClean="0"/>
              <a:t>Osteomyelitis</a:t>
            </a:r>
            <a:r>
              <a:rPr lang="en-US" dirty="0" smtClean="0"/>
              <a:t>, SBE, Lung abscess,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Immune disorders – RA, Regional enteritis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Neoplasm – Hodgkin, CA lungs, Brest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ANEMIA OF CHRONIC DISEASES 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3308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</a:rPr>
              <a:t>Parameters</a:t>
            </a:r>
            <a:r>
              <a:rPr lang="en-US" dirty="0" smtClean="0"/>
              <a:t>: MCV, MCH, MCHC, RDW, 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Microcytic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iron deficiency, </a:t>
            </a:r>
            <a:r>
              <a:rPr lang="en-US" dirty="0" err="1" smtClean="0"/>
              <a:t>thalassemia</a:t>
            </a:r>
            <a:r>
              <a:rPr lang="en-US" dirty="0" smtClean="0"/>
              <a:t>, 			      </a:t>
            </a:r>
            <a:r>
              <a:rPr lang="en-US" dirty="0" err="1" smtClean="0"/>
              <a:t>hemoglobinopathy</a:t>
            </a:r>
            <a:r>
              <a:rPr lang="en-US" dirty="0" smtClean="0"/>
              <a:t> 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Macrocytic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folic acid B</a:t>
            </a:r>
            <a:r>
              <a:rPr lang="en-US" sz="1600" dirty="0" smtClean="0"/>
              <a:t>12</a:t>
            </a:r>
            <a:r>
              <a:rPr lang="en-US" dirty="0" smtClean="0"/>
              <a:t> deficiency, hemolysis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Normocytic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err="1" smtClean="0"/>
              <a:t>Aplastic</a:t>
            </a:r>
            <a:r>
              <a:rPr lang="en-US" dirty="0" smtClean="0"/>
              <a:t> anemia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Poikilocytic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DIC, (</a:t>
            </a:r>
            <a:r>
              <a:rPr lang="en-US" dirty="0" err="1" smtClean="0"/>
              <a:t>microangiopathic</a:t>
            </a:r>
            <a:r>
              <a:rPr lang="en-US" dirty="0" smtClean="0"/>
              <a:t>) etc…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MORPHOLOGICAL CLASSIFICATION OF ANEMIA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2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RED CELL INDICES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When to think of iron deficiency anemia: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MCV – low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MCH – low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MCHC – Low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Clean </a:t>
            </a:r>
            <a:r>
              <a:rPr lang="en-US" dirty="0" err="1" smtClean="0"/>
              <a:t>hypochromia</a:t>
            </a:r>
            <a:r>
              <a:rPr lang="en-US" dirty="0" smtClean="0"/>
              <a:t> &amp; </a:t>
            </a:r>
            <a:r>
              <a:rPr lang="en-US" dirty="0" err="1" smtClean="0"/>
              <a:t>microcytosis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IRON DEFICIENCY ANEMIA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764</TotalTime>
  <Words>1114</Words>
  <Application>Microsoft Office PowerPoint</Application>
  <PresentationFormat>On-screen Show (4:3)</PresentationFormat>
  <Paragraphs>429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Concourse</vt:lpstr>
      <vt:lpstr>THE HEMATOPOIETIC  &amp;  LYMPHOID SYSTEMS </vt:lpstr>
      <vt:lpstr>CELLS AND ORGANS </vt:lpstr>
      <vt:lpstr>HAEMOPOIETIC SYSTEM</vt:lpstr>
      <vt:lpstr>HEMOPOIESIS</vt:lpstr>
      <vt:lpstr>DISEASES </vt:lpstr>
      <vt:lpstr>RED CELL DISORDERS   (Anemias) </vt:lpstr>
      <vt:lpstr>MORPHOLOGICAL CLASSIFICATION OF ANEMIA </vt:lpstr>
      <vt:lpstr>RED CELL INDICES</vt:lpstr>
      <vt:lpstr>IRON DEFICIENCY ANEMIA </vt:lpstr>
      <vt:lpstr>IRON DEFICIENCY ANEMIA </vt:lpstr>
      <vt:lpstr>IRON STATUS ASSESSMENT  </vt:lpstr>
      <vt:lpstr>IRON ABSORPTION </vt:lpstr>
      <vt:lpstr>CLINICAL FEATURES </vt:lpstr>
      <vt:lpstr>BLOOD PICTURE</vt:lpstr>
      <vt:lpstr>LAB. DIAGNOSIS </vt:lpstr>
      <vt:lpstr>PROBLEMS OF IRON METABOLISM </vt:lpstr>
      <vt:lpstr>APLASTIC ANEMIA </vt:lpstr>
      <vt:lpstr>PARAMETERS  </vt:lpstr>
      <vt:lpstr>BONE MARROW </vt:lpstr>
      <vt:lpstr>TREATMENT TARGETS </vt:lpstr>
      <vt:lpstr>MEGALOBLASTIC ANEMIA </vt:lpstr>
      <vt:lpstr>CAUSES OF MEGALOBLASTIC ANEMIA </vt:lpstr>
      <vt:lpstr>PATHOGENESIS </vt:lpstr>
      <vt:lpstr>MORPHOLOGY </vt:lpstr>
      <vt:lpstr>DIAGNOSIS </vt:lpstr>
      <vt:lpstr>HEMOLYTIC ANEMIAS</vt:lpstr>
      <vt:lpstr>CLASSIFICATION OF H.A </vt:lpstr>
      <vt:lpstr>HEREDITARY SPHEROCYTOSIS </vt:lpstr>
      <vt:lpstr>MEMBRANE DEFECTS </vt:lpstr>
      <vt:lpstr>SPHEROCYTES </vt:lpstr>
      <vt:lpstr>COMPLICATIONS </vt:lpstr>
      <vt:lpstr>LAB FEATURES </vt:lpstr>
      <vt:lpstr>HEMOGLOBIN DEFECTS – Hb S </vt:lpstr>
      <vt:lpstr>COMMON HEMOGLOBINOPATHIES</vt:lpstr>
      <vt:lpstr>PATHOPHYSIOLOGY OF SICKLE CELL ANEMIA </vt:lpstr>
      <vt:lpstr>SICKLE CELL ANEMIA-BLOOD PICTURE  </vt:lpstr>
      <vt:lpstr>CLINICAL FEATURES </vt:lpstr>
      <vt:lpstr>DIAGNOSIS </vt:lpstr>
      <vt:lpstr>Slide 39</vt:lpstr>
      <vt:lpstr>Slide 40</vt:lpstr>
      <vt:lpstr>THALASSEMIA  </vt:lpstr>
      <vt:lpstr>THALASSEMIA  Classification</vt:lpstr>
      <vt:lpstr>GENETIC MUTATIONS IN  β THALASSEMIA  </vt:lpstr>
      <vt:lpstr>Slide 44</vt:lpstr>
      <vt:lpstr>RBC MORPHOLOGY IN β THALASSEMIA </vt:lpstr>
      <vt:lpstr>RBC MORPHOLOGY IN β THALASSEMIA</vt:lpstr>
      <vt:lpstr>HAIR ON END APPEARANCE IN Β THALASSEMIA </vt:lpstr>
      <vt:lpstr>DIAGNOSIS OF β THALASSEMIA </vt:lpstr>
      <vt:lpstr>TREATMENT STRATEGIES </vt:lpstr>
      <vt:lpstr>Slide 50</vt:lpstr>
      <vt:lpstr>IMMUNOHEMOLYTIC ANEMIA </vt:lpstr>
      <vt:lpstr>AUTOIMMUNE HEMOLYTIC ANEMIAS  </vt:lpstr>
      <vt:lpstr>AUTOIMMUNE HEMOLYTIC ANEMIA (AIHA) </vt:lpstr>
      <vt:lpstr>IMMUNOLOGY OF AIHA </vt:lpstr>
      <vt:lpstr>SEROLOGY OF AIHA  (Ab in Serum)</vt:lpstr>
      <vt:lpstr>OTHER ANEMIAS</vt:lpstr>
      <vt:lpstr>MYELOPHTHISIC ANEMIA </vt:lpstr>
      <vt:lpstr>HEMOLYSIS DUE TO MECHANICAL TRAUMA  </vt:lpstr>
      <vt:lpstr>PNH  </vt:lpstr>
      <vt:lpstr>G6PD DEFICIENCY </vt:lpstr>
      <vt:lpstr>ANEMIA OF CHRONIC DISEASES </vt:lpstr>
    </vt:vector>
  </TitlesOfParts>
  <Company>UOS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HEMATOPOIETIC  &amp;  LYMPHGOID SYSTEMS</dc:title>
  <dc:creator>M. Siddiq</dc:creator>
  <cp:lastModifiedBy>Pathology</cp:lastModifiedBy>
  <cp:revision>345</cp:revision>
  <dcterms:created xsi:type="dcterms:W3CDTF">2009-11-25T06:29:01Z</dcterms:created>
  <dcterms:modified xsi:type="dcterms:W3CDTF">2018-01-25T05:11:08Z</dcterms:modified>
</cp:coreProperties>
</file>