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59" r:id="rId7"/>
    <p:sldId id="267" r:id="rId8"/>
    <p:sldId id="268" r:id="rId9"/>
    <p:sldId id="260" r:id="rId10"/>
    <p:sldId id="261" r:id="rId11"/>
    <p:sldId id="269" r:id="rId12"/>
    <p:sldId id="270" r:id="rId13"/>
    <p:sldId id="271" r:id="rId14"/>
    <p:sldId id="272" r:id="rId15"/>
    <p:sldId id="262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3CF0780-AF4E-C241-8C65-480AF3F5656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2230EC4-7621-5C4A-BF0C-EA657B056F7E}" type="datetimeFigureOut">
              <a:rPr lang="en-US" smtClean="0"/>
              <a:t>10/7/11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Chapter Seven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Power, Politics, </a:t>
            </a:r>
            <a:br>
              <a:rPr lang="en-US" dirty="0" smtClean="0"/>
            </a:br>
            <a:r>
              <a:rPr lang="en-US" dirty="0" smtClean="0"/>
              <a:t>&amp;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Andrew J. DuBrin, 7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25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Tactics &amp;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effective use of organizational politics, leaders must be aware of specific political tactics and strategies.</a:t>
            </a:r>
          </a:p>
          <a:p>
            <a:endParaRPr lang="en-US" dirty="0" smtClean="0"/>
          </a:p>
          <a:p>
            <a:r>
              <a:rPr lang="en-US" dirty="0" smtClean="0"/>
              <a:t>Ethical Political Behaviors Aimed At:</a:t>
            </a:r>
          </a:p>
          <a:p>
            <a:pPr lvl="1"/>
            <a:r>
              <a:rPr lang="en-US" dirty="0" smtClean="0"/>
              <a:t>Gaining Power</a:t>
            </a:r>
          </a:p>
          <a:p>
            <a:pPr lvl="1"/>
            <a:r>
              <a:rPr lang="en-US" dirty="0" smtClean="0"/>
              <a:t>Building Relationships with Upper Management &amp; Employees</a:t>
            </a:r>
          </a:p>
          <a:p>
            <a:pPr lvl="1"/>
            <a:r>
              <a:rPr lang="en-US" dirty="0" smtClean="0"/>
              <a:t>Avoiding Political Blunders</a:t>
            </a:r>
          </a:p>
          <a:p>
            <a:pPr lvl="1"/>
            <a:endParaRPr lang="en-US" dirty="0"/>
          </a:p>
          <a:p>
            <a:r>
              <a:rPr lang="en-US" dirty="0" smtClean="0"/>
              <a:t>Unethical Political </a:t>
            </a:r>
            <a:r>
              <a:rPr lang="en-US" dirty="0"/>
              <a:t>B</a:t>
            </a:r>
            <a:r>
              <a:rPr lang="en-US" dirty="0" smtClean="0"/>
              <a:t>ehaviors </a:t>
            </a:r>
            <a:r>
              <a:rPr lang="en-US" dirty="0"/>
              <a:t>A</a:t>
            </a:r>
            <a:r>
              <a:rPr lang="en-US" dirty="0" smtClean="0"/>
              <a:t>imed at Gaining </a:t>
            </a:r>
            <a:r>
              <a:rPr lang="en-US" dirty="0"/>
              <a:t>P</a:t>
            </a:r>
            <a:r>
              <a:rPr lang="en-US" dirty="0" smtClean="0"/>
              <a:t>ower </a:t>
            </a:r>
            <a:r>
              <a:rPr lang="en-US" dirty="0"/>
              <a:t>T</a:t>
            </a:r>
            <a:r>
              <a:rPr lang="en-US" dirty="0" smtClean="0"/>
              <a:t>hrough Devious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97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Gaining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Develop Power Contacts</a:t>
            </a:r>
          </a:p>
          <a:p>
            <a:r>
              <a:rPr lang="en-US" dirty="0" smtClean="0"/>
              <a:t>Control Vital Information</a:t>
            </a:r>
          </a:p>
          <a:p>
            <a:r>
              <a:rPr lang="en-US" dirty="0" smtClean="0"/>
              <a:t>Control Lines of Communication</a:t>
            </a:r>
          </a:p>
          <a:p>
            <a:r>
              <a:rPr lang="en-US" dirty="0" smtClean="0"/>
              <a:t>Do What the Political Environment Demands</a:t>
            </a:r>
          </a:p>
          <a:p>
            <a:r>
              <a:rPr lang="en-US" dirty="0" smtClean="0"/>
              <a:t>Bring in Outside Experts</a:t>
            </a:r>
          </a:p>
          <a:p>
            <a:r>
              <a:rPr lang="en-US" dirty="0" smtClean="0"/>
              <a:t>Make a Quick Showing</a:t>
            </a:r>
          </a:p>
          <a:p>
            <a:r>
              <a:rPr lang="en-US" dirty="0" smtClean="0"/>
              <a:t>Remember the Expectation of Payback</a:t>
            </a:r>
          </a:p>
          <a:p>
            <a:r>
              <a:rPr lang="en-US" dirty="0" smtClean="0"/>
              <a:t>Be Politically Correct</a:t>
            </a:r>
          </a:p>
          <a:p>
            <a:r>
              <a:rPr lang="en-US" dirty="0" smtClean="0"/>
              <a:t>Be the First to Accept Reasonable Changes</a:t>
            </a:r>
          </a:p>
        </p:txBody>
      </p:sp>
    </p:spTree>
    <p:extLst>
      <p:ext uri="{BB962C8B-B14F-4D97-AF65-F5344CB8AC3E}">
        <p14:creationId xmlns:p14="http://schemas.microsoft.com/office/powerpoint/2010/main" val="2995203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Display Loyalty</a:t>
            </a:r>
          </a:p>
          <a:p>
            <a:r>
              <a:rPr lang="en-US" dirty="0" smtClean="0"/>
              <a:t>Manage Your Impression</a:t>
            </a:r>
          </a:p>
          <a:p>
            <a:r>
              <a:rPr lang="en-US" dirty="0" smtClean="0"/>
              <a:t>Ask Satisfied Customers to Contact Your Boss</a:t>
            </a:r>
          </a:p>
          <a:p>
            <a:r>
              <a:rPr lang="en-US" dirty="0" smtClean="0"/>
              <a:t>Be Courteous, Pleasant, and Positive</a:t>
            </a:r>
          </a:p>
          <a:p>
            <a:r>
              <a:rPr lang="en-US" dirty="0" smtClean="0"/>
              <a:t>Ask Advice</a:t>
            </a:r>
          </a:p>
          <a:p>
            <a:r>
              <a:rPr lang="en-US" dirty="0" smtClean="0"/>
              <a:t>Send Thank-You Notes to Many People</a:t>
            </a:r>
          </a:p>
          <a:p>
            <a:r>
              <a:rPr lang="en-US" dirty="0" smtClean="0"/>
              <a:t>Flatter Others Sensibly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288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Blunders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Criticize the Boss Publicly</a:t>
            </a:r>
          </a:p>
          <a:p>
            <a:r>
              <a:rPr lang="en-US" dirty="0" smtClean="0"/>
              <a:t>Bypass the Boss Disregarding Hierarchical Protocol</a:t>
            </a:r>
          </a:p>
          <a:p>
            <a:r>
              <a:rPr lang="en-US" dirty="0" smtClean="0"/>
              <a:t>Decline an Offer from Top Management </a:t>
            </a:r>
          </a:p>
          <a:p>
            <a:pPr lvl="1"/>
            <a:r>
              <a:rPr lang="en-US" dirty="0" smtClean="0"/>
              <a:t>Especially More Than Once</a:t>
            </a:r>
          </a:p>
          <a:p>
            <a:r>
              <a:rPr lang="en-US" dirty="0" smtClean="0"/>
              <a:t>Put Your Foot in Your Mouth</a:t>
            </a:r>
          </a:p>
          <a:p>
            <a:r>
              <a:rPr lang="en-US" dirty="0" smtClean="0"/>
              <a:t>Not Conforming to Dress Code</a:t>
            </a:r>
          </a:p>
          <a:p>
            <a:r>
              <a:rPr lang="en-US" dirty="0" smtClean="0"/>
              <a:t>Write Embarrassing or Incriminating Email Messages/Facebook Posts</a:t>
            </a:r>
          </a:p>
        </p:txBody>
      </p:sp>
    </p:spTree>
    <p:extLst>
      <p:ext uri="{BB962C8B-B14F-4D97-AF65-F5344CB8AC3E}">
        <p14:creationId xmlns:p14="http://schemas.microsoft.com/office/powerpoint/2010/main" val="4080678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Unethical Political Tactics </a:t>
            </a:r>
            <a:br>
              <a:rPr lang="en-US" dirty="0" smtClean="0"/>
            </a:br>
            <a:r>
              <a:rPr lang="en-US" dirty="0" smtClean="0"/>
              <a:t>&amp;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Backstabbing</a:t>
            </a:r>
          </a:p>
          <a:p>
            <a:r>
              <a:rPr lang="en-US" dirty="0" smtClean="0"/>
              <a:t>Embrace or Demolish</a:t>
            </a:r>
          </a:p>
          <a:p>
            <a:r>
              <a:rPr lang="en-US" dirty="0" smtClean="0"/>
              <a:t>Setting a Person Up for Failure</a:t>
            </a:r>
          </a:p>
          <a:p>
            <a:r>
              <a:rPr lang="en-US" dirty="0" smtClean="0"/>
              <a:t>Divide and Rule</a:t>
            </a:r>
          </a:p>
          <a:p>
            <a:r>
              <a:rPr lang="en-US" dirty="0" smtClean="0"/>
              <a:t>Playing Territorial Games</a:t>
            </a:r>
          </a:p>
          <a:p>
            <a:r>
              <a:rPr lang="en-US" dirty="0" smtClean="0"/>
              <a:t>Creating and Then Resolving a False Catastrophe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33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Control Over</a:t>
            </a:r>
            <a:br>
              <a:rPr lang="en-US" dirty="0" smtClean="0"/>
            </a:br>
            <a:r>
              <a:rPr lang="en-US" dirty="0" smtClean="0"/>
              <a:t>Dysfunctional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Be Aware of Its Causes and Techniques</a:t>
            </a:r>
          </a:p>
          <a:p>
            <a:r>
              <a:rPr lang="en-US" dirty="0" smtClean="0"/>
              <a:t>Hire People with Integrity</a:t>
            </a:r>
          </a:p>
          <a:p>
            <a:r>
              <a:rPr lang="en-US" dirty="0" smtClean="0"/>
              <a:t>Implement Shared Goals Amongst the Firm and the Human Element in the Firm</a:t>
            </a:r>
          </a:p>
          <a:p>
            <a:r>
              <a:rPr lang="en-US" dirty="0" smtClean="0"/>
              <a:t>Encourage Goal Congruence</a:t>
            </a:r>
          </a:p>
          <a:p>
            <a:r>
              <a:rPr lang="en-US" dirty="0" smtClean="0"/>
              <a:t>Set Good Examples at the Top</a:t>
            </a:r>
          </a:p>
          <a:p>
            <a:r>
              <a:rPr lang="en-US" dirty="0" smtClean="0"/>
              <a:t>Avoid Favoritism and Cronyism</a:t>
            </a:r>
          </a:p>
          <a:p>
            <a:r>
              <a:rPr lang="en-US" dirty="0" smtClean="0"/>
              <a:t>Discuss Questionable Information in a Public Forum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46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Organizational power may be derived from many sources, including position power, personal power, ownership, dependencies, capitalizing on opportunity, managing critical problems,</a:t>
            </a:r>
            <a:r>
              <a:rPr lang="en-US" dirty="0"/>
              <a:t> </a:t>
            </a:r>
            <a:r>
              <a:rPr lang="en-US" dirty="0" smtClean="0"/>
              <a:t>and being close to power.</a:t>
            </a:r>
          </a:p>
          <a:p>
            <a:r>
              <a:rPr lang="en-US" dirty="0" smtClean="0"/>
              <a:t>Full-fledged empowerment includes the dimensions of meaning, self-determination, competence, impact, and internal commitment.</a:t>
            </a:r>
          </a:p>
          <a:p>
            <a:r>
              <a:rPr lang="en-US" dirty="0" smtClean="0"/>
              <a:t>Delegation is an important part of empowerment.</a:t>
            </a:r>
          </a:p>
          <a:p>
            <a:r>
              <a:rPr lang="en-US" dirty="0" smtClean="0"/>
              <a:t>To acquire and retain power, a leader must skillfully use organizational politics.</a:t>
            </a:r>
          </a:p>
          <a:p>
            <a:r>
              <a:rPr lang="en-US" dirty="0" smtClean="0"/>
              <a:t>Political tactics and strategies may be either ethical or unethical.</a:t>
            </a:r>
          </a:p>
          <a:p>
            <a:r>
              <a:rPr lang="en-US" dirty="0" smtClean="0"/>
              <a:t>Carried to the extreme, organizational politics can hurt an organization and its members.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95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Recognize the various types of power.</a:t>
            </a:r>
          </a:p>
          <a:p>
            <a:r>
              <a:rPr lang="en-US" dirty="0" smtClean="0"/>
              <a:t>Identify tactics used for becoming an empowering leader.</a:t>
            </a:r>
          </a:p>
          <a:p>
            <a:r>
              <a:rPr lang="en-US" dirty="0" smtClean="0"/>
              <a:t>Know how to use delegation to support empowerment.</a:t>
            </a:r>
          </a:p>
          <a:p>
            <a:r>
              <a:rPr lang="en-US" dirty="0" smtClean="0"/>
              <a:t>Pinpoint factors contributing to organizational politics.</a:t>
            </a:r>
          </a:p>
          <a:p>
            <a:r>
              <a:rPr lang="en-US" dirty="0" smtClean="0"/>
              <a:t>Describe both ethical and unethical political behaviors.</a:t>
            </a:r>
          </a:p>
          <a:p>
            <a:r>
              <a:rPr lang="en-US" dirty="0" smtClean="0"/>
              <a:t>Explain how a leader can control dysfunctional politics.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48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sz="2800" i="1" dirty="0" smtClean="0"/>
              <a:t>Potential or ability to influence decisions and control resources</a:t>
            </a:r>
            <a:endParaRPr lang="en-US" sz="2800" dirty="0" smtClean="0"/>
          </a:p>
          <a:p>
            <a:endParaRPr lang="en-US" dirty="0"/>
          </a:p>
          <a:p>
            <a:r>
              <a:rPr lang="en-US" sz="2600" b="1" dirty="0" smtClean="0"/>
              <a:t>Position</a:t>
            </a:r>
          </a:p>
          <a:p>
            <a:pPr lvl="1"/>
            <a:r>
              <a:rPr lang="en-US" sz="2600" dirty="0" smtClean="0"/>
              <a:t>Legitimate</a:t>
            </a:r>
          </a:p>
          <a:p>
            <a:pPr lvl="1"/>
            <a:r>
              <a:rPr lang="en-US" sz="2600" dirty="0" smtClean="0"/>
              <a:t>Reward</a:t>
            </a:r>
          </a:p>
          <a:p>
            <a:pPr lvl="1"/>
            <a:r>
              <a:rPr lang="en-US" sz="2600" dirty="0" smtClean="0"/>
              <a:t>Coercive </a:t>
            </a:r>
          </a:p>
          <a:p>
            <a:pPr lvl="1"/>
            <a:r>
              <a:rPr lang="en-US" sz="2600" dirty="0" smtClean="0"/>
              <a:t>Information</a:t>
            </a:r>
          </a:p>
          <a:p>
            <a:r>
              <a:rPr lang="en-US" sz="2600" b="1" dirty="0" smtClean="0"/>
              <a:t>Personal</a:t>
            </a:r>
          </a:p>
          <a:p>
            <a:pPr lvl="1"/>
            <a:r>
              <a:rPr lang="en-US" sz="2600" dirty="0" smtClean="0"/>
              <a:t>Expert</a:t>
            </a:r>
          </a:p>
          <a:p>
            <a:pPr lvl="1"/>
            <a:r>
              <a:rPr lang="en-US" sz="2600" dirty="0" smtClean="0"/>
              <a:t>Referent</a:t>
            </a:r>
          </a:p>
          <a:p>
            <a:pPr lvl="1"/>
            <a:r>
              <a:rPr lang="en-US" sz="2600" dirty="0" smtClean="0"/>
              <a:t>Prestige</a:t>
            </a:r>
          </a:p>
          <a:p>
            <a:r>
              <a:rPr lang="en-US" sz="2600" dirty="0" smtClean="0"/>
              <a:t>Power Stemming from </a:t>
            </a:r>
            <a:r>
              <a:rPr lang="en-US" sz="2600" b="1" dirty="0" smtClean="0"/>
              <a:t>Ownership</a:t>
            </a:r>
          </a:p>
          <a:p>
            <a:r>
              <a:rPr lang="en-US" sz="2600" dirty="0" smtClean="0"/>
              <a:t>Power Stemming from </a:t>
            </a:r>
            <a:r>
              <a:rPr lang="en-US" sz="2600" b="1" dirty="0" smtClean="0"/>
              <a:t>Dependencies</a:t>
            </a:r>
          </a:p>
          <a:p>
            <a:r>
              <a:rPr lang="en-US" sz="2600" dirty="0" smtClean="0"/>
              <a:t>Power Derived from </a:t>
            </a:r>
            <a:r>
              <a:rPr lang="en-US" sz="2600" b="1" dirty="0" smtClean="0"/>
              <a:t>Capitalizing on Opportunity</a:t>
            </a:r>
          </a:p>
          <a:p>
            <a:r>
              <a:rPr lang="en-US" sz="2600" dirty="0" smtClean="0"/>
              <a:t>Power Stemming from </a:t>
            </a:r>
            <a:r>
              <a:rPr lang="en-US" sz="2600" b="1" dirty="0" smtClean="0"/>
              <a:t>Managing Critical Problems</a:t>
            </a:r>
          </a:p>
          <a:p>
            <a:r>
              <a:rPr lang="en-US" sz="2600" dirty="0" smtClean="0"/>
              <a:t>Power Stemming from </a:t>
            </a:r>
            <a:r>
              <a:rPr lang="en-US" sz="2600" b="1" dirty="0" smtClean="0"/>
              <a:t>Being Close to Power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33457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Empowerment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Passing decision-making authority and responsibility from managers to group </a:t>
            </a:r>
            <a:r>
              <a:rPr lang="en-US" dirty="0" smtClean="0"/>
              <a:t>members.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Leader’s power and influence increases when shared with </a:t>
            </a:r>
            <a:r>
              <a:rPr lang="en-US" dirty="0" smtClean="0"/>
              <a:t>others.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Group members with more power tend to </a:t>
            </a:r>
            <a:r>
              <a:rPr lang="en-US" smtClean="0"/>
              <a:t>accomplish </a:t>
            </a:r>
            <a:r>
              <a:rPr lang="en-US" smtClean="0"/>
              <a:t>more.</a:t>
            </a:r>
            <a:endParaRPr lang="en-US" dirty="0" smtClean="0"/>
          </a:p>
          <a:p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470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Empowerment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Spreitzer’s</a:t>
            </a:r>
            <a:r>
              <a:rPr lang="en-US" dirty="0"/>
              <a:t> Psychological Definition of Empowerment:</a:t>
            </a:r>
          </a:p>
          <a:p>
            <a:pPr lvl="1"/>
            <a:r>
              <a:rPr lang="en-US" b="1" dirty="0"/>
              <a:t>Meaning</a:t>
            </a:r>
          </a:p>
          <a:p>
            <a:pPr lvl="2"/>
            <a:r>
              <a:rPr lang="en-US" dirty="0"/>
              <a:t>Value of a work goal, evaluated in relation to a person’s ideals or standards</a:t>
            </a:r>
          </a:p>
          <a:p>
            <a:pPr lvl="1"/>
            <a:r>
              <a:rPr lang="en-US" b="1" dirty="0"/>
              <a:t>Competence</a:t>
            </a:r>
            <a:r>
              <a:rPr lang="en-US" dirty="0"/>
              <a:t>	</a:t>
            </a:r>
          </a:p>
          <a:p>
            <a:pPr lvl="2"/>
            <a:r>
              <a:rPr lang="en-US" dirty="0"/>
              <a:t>Individual’s belief in his/her capability to meet performance requirements</a:t>
            </a:r>
          </a:p>
          <a:p>
            <a:pPr lvl="1"/>
            <a:r>
              <a:rPr lang="en-US" b="1" dirty="0"/>
              <a:t>Self-Determination</a:t>
            </a:r>
          </a:p>
          <a:p>
            <a:pPr lvl="2"/>
            <a:r>
              <a:rPr lang="en-US" dirty="0"/>
              <a:t>Individual’s sense of having a choice in imitating and regulating actions</a:t>
            </a:r>
          </a:p>
          <a:p>
            <a:pPr lvl="1"/>
            <a:r>
              <a:rPr lang="en-US" b="1" dirty="0"/>
              <a:t>Impact</a:t>
            </a:r>
          </a:p>
          <a:p>
            <a:pPr lvl="2"/>
            <a:r>
              <a:rPr lang="en-US" dirty="0"/>
              <a:t>Degree to which the worker can influence strategic, administrative, or operating </a:t>
            </a:r>
            <a:r>
              <a:rPr lang="en-US" dirty="0" smtClean="0"/>
              <a:t>outcomes </a:t>
            </a:r>
            <a:r>
              <a:rPr lang="en-US" dirty="0"/>
              <a:t>on the job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5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Tactics for Becoming an</a:t>
            </a:r>
            <a:br>
              <a:rPr lang="en-US" dirty="0" smtClean="0"/>
            </a:br>
            <a:r>
              <a:rPr lang="en-US" dirty="0" smtClean="0"/>
              <a:t>Empowering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Foster Initiative and Responsibility</a:t>
            </a:r>
          </a:p>
          <a:p>
            <a:r>
              <a:rPr lang="en-US" dirty="0" smtClean="0"/>
              <a:t>Link Work Activities to Organizational Goals</a:t>
            </a:r>
          </a:p>
          <a:p>
            <a:r>
              <a:rPr lang="en-US" dirty="0" smtClean="0"/>
              <a:t>Provide Ample Information</a:t>
            </a:r>
          </a:p>
          <a:p>
            <a:r>
              <a:rPr lang="en-US" dirty="0" smtClean="0"/>
              <a:t>Allow Followers to Choose Methods</a:t>
            </a:r>
          </a:p>
          <a:p>
            <a:r>
              <a:rPr lang="en-US" dirty="0" smtClean="0"/>
              <a:t>Establish Limits to Empowerment</a:t>
            </a:r>
          </a:p>
          <a:p>
            <a:r>
              <a:rPr lang="en-US" dirty="0" smtClean="0"/>
              <a:t>Continue to Lead</a:t>
            </a:r>
          </a:p>
          <a:p>
            <a:r>
              <a:rPr lang="en-US" dirty="0" smtClean="0"/>
              <a:t>Take Cultural Differences into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09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Assigning formal authority and responsibility for accomplishing a specific task to another person.</a:t>
            </a:r>
          </a:p>
          <a:p>
            <a:r>
              <a:rPr lang="en-US" dirty="0" smtClean="0"/>
              <a:t>A major contributor to empowerment.</a:t>
            </a:r>
          </a:p>
          <a:p>
            <a:r>
              <a:rPr lang="en-US" dirty="0" smtClean="0"/>
              <a:t>Without delegation, effective leadership and management cannot take place.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i="1" dirty="0" smtClean="0"/>
              <a:t>To lead is to inspire and persuade others to accomplish tasks, not to accomplish everything by working alone.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35240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Informal approaches to gaining power through means other than merit or luck.</a:t>
            </a:r>
          </a:p>
          <a:p>
            <a:endParaRPr lang="en-US" dirty="0"/>
          </a:p>
          <a:p>
            <a:r>
              <a:rPr lang="en-US" dirty="0" smtClean="0"/>
              <a:t>Politics are played to achieve power, either directly or indirectly.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i="1" dirty="0" smtClean="0"/>
              <a:t>Leaders need political skill for such purposes as building alliances and gaining resources for their constituents.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2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Contributing to</a:t>
            </a:r>
            <a:br>
              <a:rPr lang="en-US" dirty="0" smtClean="0"/>
            </a:br>
            <a:r>
              <a:rPr lang="en-US" dirty="0" smtClean="0"/>
              <a:t>Organizational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Pyramid-Shaped Organizational Structure</a:t>
            </a:r>
          </a:p>
          <a:p>
            <a:r>
              <a:rPr lang="en-US" dirty="0" smtClean="0"/>
              <a:t>Subjective Standards of Performance</a:t>
            </a:r>
          </a:p>
          <a:p>
            <a:r>
              <a:rPr lang="en-US" dirty="0" smtClean="0"/>
              <a:t>Environmental Uncertainty &amp; Turbulence</a:t>
            </a:r>
          </a:p>
          <a:p>
            <a:r>
              <a:rPr lang="en-US" dirty="0" smtClean="0"/>
              <a:t>Emotional Insecurity</a:t>
            </a:r>
          </a:p>
          <a:p>
            <a:r>
              <a:rPr lang="en-US" dirty="0" smtClean="0"/>
              <a:t>Machiavellian Tendencies</a:t>
            </a:r>
          </a:p>
          <a:p>
            <a:r>
              <a:rPr lang="en-US" dirty="0" smtClean="0"/>
              <a:t>Encouraging Admiration from Subordinates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16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90</TotalTime>
  <Words>667</Words>
  <Application>Microsoft Macintosh PowerPoint</Application>
  <PresentationFormat>On-screen Show (4:3)</PresentationFormat>
  <Paragraphs>138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Chapter Seven Power, Politics,  &amp; Leadership</vt:lpstr>
      <vt:lpstr>Learning Objectives</vt:lpstr>
      <vt:lpstr>Power</vt:lpstr>
      <vt:lpstr>Empowerment</vt:lpstr>
      <vt:lpstr>Nature of Empowerment</vt:lpstr>
      <vt:lpstr>Tactics for Becoming an Empowering Leader</vt:lpstr>
      <vt:lpstr>Delegation</vt:lpstr>
      <vt:lpstr>Organizational Politics</vt:lpstr>
      <vt:lpstr>Factors Contributing to Organizational Politics</vt:lpstr>
      <vt:lpstr>Political Tactics &amp; Strategies</vt:lpstr>
      <vt:lpstr>Gaining Power</vt:lpstr>
      <vt:lpstr>Building Relationships</vt:lpstr>
      <vt:lpstr>Political Blunders</vt:lpstr>
      <vt:lpstr>Unethical Political Tactics  &amp; Strategies</vt:lpstr>
      <vt:lpstr>Exercising Control Over Dysfunctional Politics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Seven Power, Politics,  &amp; Leadership</dc:title>
  <dc:creator>Jane Murtaugh</dc:creator>
  <cp:lastModifiedBy>Jane Murtaugh</cp:lastModifiedBy>
  <cp:revision>10</cp:revision>
  <dcterms:created xsi:type="dcterms:W3CDTF">2011-10-04T00:50:22Z</dcterms:created>
  <dcterms:modified xsi:type="dcterms:W3CDTF">2011-10-08T02:47:59Z</dcterms:modified>
</cp:coreProperties>
</file>