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ydrogen_peroxide" TargetMode="External"/><Relationship Id="rId2" Type="http://schemas.openxmlformats.org/officeDocument/2006/relationships/hyperlink" Target="https://en.wikipedia.org/wiki/Dismut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2. MANGANESE </a:t>
            </a:r>
            <a:r>
              <a:rPr lang="en-US" b="1" u="sng" dirty="0"/>
              <a:t>(</a:t>
            </a:r>
            <a:r>
              <a:rPr lang="en-US" b="1" u="sng" dirty="0" err="1"/>
              <a:t>Mn</a:t>
            </a:r>
            <a:r>
              <a:rPr lang="en-US" b="1" u="sng" dirty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Manganese (</a:t>
            </a:r>
            <a:r>
              <a:rPr lang="en-US" dirty="0" err="1"/>
              <a:t>Mn</a:t>
            </a:r>
            <a:r>
              <a:rPr lang="en-US" dirty="0"/>
              <a:t>) is an important plant micronutrient and is required by plants in the second greatest quantity compared to </a:t>
            </a:r>
            <a:r>
              <a:rPr lang="en-US" dirty="0" smtClean="0"/>
              <a:t>iron.</a:t>
            </a:r>
          </a:p>
          <a:p>
            <a:r>
              <a:rPr lang="en-US" dirty="0" smtClean="0"/>
              <a:t>Like </a:t>
            </a:r>
            <a:r>
              <a:rPr lang="en-US" dirty="0"/>
              <a:t>any other element, it can have a limiting factor on plant growth if it is deficient or toxic in plant tissue.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similar to iron in many ways, and manganese deficiency or toxicity is often mistaken for iron deficiency or toxicity.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A) Available Forms:</a:t>
            </a:r>
            <a:endParaRPr lang="en-US" dirty="0"/>
          </a:p>
          <a:p>
            <a:r>
              <a:rPr lang="en-US" dirty="0" smtClean="0"/>
              <a:t>Mn</a:t>
            </a:r>
            <a:r>
              <a:rPr lang="en-US" baseline="30000" dirty="0" smtClean="0"/>
              <a:t>2</a:t>
            </a:r>
            <a:r>
              <a:rPr lang="en-US" baseline="30000" dirty="0"/>
              <a:t>+</a:t>
            </a:r>
            <a:r>
              <a:rPr lang="en-US" dirty="0"/>
              <a:t>, Mn</a:t>
            </a:r>
            <a:r>
              <a:rPr lang="en-US" baseline="30000" dirty="0"/>
              <a:t>3+</a:t>
            </a:r>
            <a:r>
              <a:rPr lang="en-US" dirty="0"/>
              <a:t>, Mn</a:t>
            </a:r>
            <a:r>
              <a:rPr lang="en-US" baseline="30000" dirty="0"/>
              <a:t>4+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b="1" dirty="0"/>
              <a:t>) Uptake:</a:t>
            </a:r>
            <a:endParaRPr lang="en-US" dirty="0"/>
          </a:p>
          <a:p>
            <a:r>
              <a:rPr lang="en-US" dirty="0"/>
              <a:t>Its uptake occurs through facilitated diffusion.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00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C) Major Roles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Integral part of photo system II as </a:t>
            </a:r>
            <a:r>
              <a:rPr lang="en-US" dirty="0" err="1"/>
              <a:t>Mn</a:t>
            </a:r>
            <a:r>
              <a:rPr lang="en-US" dirty="0"/>
              <a:t> protein which </a:t>
            </a:r>
            <a:r>
              <a:rPr lang="en-US" dirty="0" smtClean="0"/>
              <a:t>stimulates </a:t>
            </a:r>
            <a:r>
              <a:rPr lang="en-US" dirty="0"/>
              <a:t>photolysis of water.</a:t>
            </a:r>
          </a:p>
          <a:p>
            <a:pPr lvl="0"/>
            <a:r>
              <a:rPr lang="en-US" dirty="0"/>
              <a:t>Part of </a:t>
            </a:r>
            <a:r>
              <a:rPr lang="en-US" dirty="0" smtClean="0"/>
              <a:t>SOD (Superoxide dismutase) which play </a:t>
            </a:r>
            <a:r>
              <a:rPr lang="en-US" dirty="0"/>
              <a:t>a role as anti oxidants.</a:t>
            </a:r>
          </a:p>
          <a:p>
            <a:pPr lvl="0"/>
            <a:r>
              <a:rPr lang="en-US" dirty="0" smtClean="0"/>
              <a:t>SODs </a:t>
            </a:r>
            <a:r>
              <a:rPr lang="en-US" dirty="0"/>
              <a:t>convert superoxide into hydrogen </a:t>
            </a:r>
            <a:r>
              <a:rPr lang="en-US" dirty="0" smtClean="0"/>
              <a:t>peroxide. </a:t>
            </a:r>
            <a:r>
              <a:rPr lang="en-US" sz="2000" b="1" dirty="0" smtClean="0"/>
              <a:t>ROS </a:t>
            </a:r>
            <a:r>
              <a:rPr lang="en-US" sz="2000" b="1" dirty="0"/>
              <a:t>(reacting oxygen species</a:t>
            </a:r>
            <a:r>
              <a:rPr lang="en-US" sz="2000" b="1" dirty="0" smtClean="0"/>
              <a:t>):</a:t>
            </a:r>
            <a:r>
              <a:rPr lang="en-US" sz="2000" dirty="0"/>
              <a:t> </a:t>
            </a:r>
            <a:r>
              <a:rPr lang="en-US" sz="2000" dirty="0" smtClean="0"/>
              <a:t>OH­­</a:t>
            </a:r>
            <a:r>
              <a:rPr lang="en-US" sz="2000" baseline="30000" dirty="0" smtClean="0"/>
              <a:t>- </a:t>
            </a:r>
            <a:r>
              <a:rPr lang="en-US" sz="2000" dirty="0" smtClean="0"/>
              <a:t>(Hydroxyl radical), O</a:t>
            </a:r>
            <a:r>
              <a:rPr lang="en-US" sz="2000" baseline="30000" dirty="0" smtClean="0"/>
              <a:t>-  </a:t>
            </a:r>
            <a:r>
              <a:rPr lang="en-US" sz="2000" dirty="0" smtClean="0"/>
              <a:t>(singlet oxygen), O</a:t>
            </a:r>
            <a:r>
              <a:rPr lang="en-US" sz="2000" baseline="-25000" dirty="0" smtClean="0"/>
              <a:t>3</a:t>
            </a:r>
            <a:r>
              <a:rPr lang="en-US" sz="2000" baseline="30000" dirty="0" smtClean="0"/>
              <a:t>- </a:t>
            </a:r>
            <a:r>
              <a:rPr lang="en-US" sz="2000" dirty="0" smtClean="0"/>
              <a:t>(Triplet oxygen), O</a:t>
            </a:r>
            <a:r>
              <a:rPr lang="en-US" sz="2000" baseline="-25000" dirty="0" smtClean="0"/>
              <a:t>2</a:t>
            </a:r>
            <a:r>
              <a:rPr lang="en-US" sz="2000" baseline="30000" dirty="0" smtClean="0"/>
              <a:t>- </a:t>
            </a:r>
            <a:r>
              <a:rPr lang="en-US" sz="2000" dirty="0" smtClean="0"/>
              <a:t>(superoxide)</a:t>
            </a:r>
            <a:r>
              <a:rPr lang="en-US" sz="2000" baseline="-25000" dirty="0" smtClean="0"/>
              <a:t>,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(Hydrogen peroxide)</a:t>
            </a:r>
          </a:p>
          <a:p>
            <a:r>
              <a:rPr lang="pt-BR" sz="2000" dirty="0">
                <a:hlinkClick r:id="rId2" tooltip="Dismutation"/>
              </a:rPr>
              <a:t>Dismutation</a:t>
            </a:r>
            <a:r>
              <a:rPr lang="pt-BR" sz="2000" dirty="0"/>
              <a:t> of superoxide produces </a:t>
            </a:r>
            <a:r>
              <a:rPr lang="pt-BR" sz="2000" dirty="0">
                <a:hlinkClick r:id="rId3" tooltip="Hydrogen peroxide"/>
              </a:rPr>
              <a:t>hydrogen peroxide</a:t>
            </a:r>
            <a:r>
              <a:rPr lang="pt-BR" sz="2000" dirty="0"/>
              <a:t> (H</a:t>
            </a:r>
            <a:r>
              <a:rPr lang="pt-BR" sz="2000" baseline="-25000" dirty="0"/>
              <a:t>2</a:t>
            </a:r>
            <a:r>
              <a:rPr lang="pt-BR" sz="2000" dirty="0"/>
              <a:t>O</a:t>
            </a:r>
            <a:r>
              <a:rPr lang="pt-BR" sz="2000" baseline="-25000" dirty="0"/>
              <a:t>2</a:t>
            </a:r>
            <a:r>
              <a:rPr lang="pt-BR" sz="2000" dirty="0" smtClean="0"/>
              <a:t>):</a:t>
            </a:r>
            <a:endParaRPr lang="pt-BR" sz="2000" dirty="0"/>
          </a:p>
          <a:p>
            <a:r>
              <a:rPr lang="pt-BR" sz="2000" dirty="0"/>
              <a:t>2 H</a:t>
            </a:r>
            <a:r>
              <a:rPr lang="pt-BR" sz="2000" baseline="30000" dirty="0"/>
              <a:t>+</a:t>
            </a:r>
            <a:r>
              <a:rPr lang="pt-BR" sz="2000" dirty="0"/>
              <a:t> + </a:t>
            </a:r>
            <a:r>
              <a:rPr lang="pt-BR" sz="2000" baseline="30000" dirty="0"/>
              <a:t>•</a:t>
            </a:r>
            <a:r>
              <a:rPr lang="pt-BR" sz="2000" dirty="0"/>
              <a:t>O</a:t>
            </a:r>
            <a:r>
              <a:rPr lang="pt-BR" sz="2000" baseline="30000" dirty="0" smtClean="0"/>
              <a:t>−</a:t>
            </a:r>
            <a:r>
              <a:rPr lang="pt-BR" sz="2000" baseline="-25000" dirty="0" smtClean="0"/>
              <a:t>2</a:t>
            </a:r>
            <a:r>
              <a:rPr lang="pt-BR" sz="2000" dirty="0"/>
              <a:t> + </a:t>
            </a:r>
            <a:r>
              <a:rPr lang="pt-BR" sz="2000" baseline="30000" dirty="0"/>
              <a:t>•</a:t>
            </a:r>
            <a:r>
              <a:rPr lang="pt-BR" sz="2000" dirty="0"/>
              <a:t>O</a:t>
            </a:r>
            <a:r>
              <a:rPr lang="pt-BR" sz="2000" baseline="30000" dirty="0" smtClean="0"/>
              <a:t>−</a:t>
            </a:r>
            <a:r>
              <a:rPr lang="pt-BR" sz="2000" baseline="-25000" dirty="0" smtClean="0"/>
              <a:t>2</a:t>
            </a:r>
            <a:r>
              <a:rPr lang="pt-BR" sz="2000" dirty="0"/>
              <a:t> → H</a:t>
            </a:r>
            <a:r>
              <a:rPr lang="pt-BR" sz="2000" baseline="-25000" dirty="0"/>
              <a:t>2</a:t>
            </a:r>
            <a:r>
              <a:rPr lang="pt-BR" sz="2000" dirty="0"/>
              <a:t>O</a:t>
            </a:r>
            <a:r>
              <a:rPr lang="pt-BR" sz="2000" baseline="-25000" dirty="0"/>
              <a:t>2</a:t>
            </a:r>
            <a:r>
              <a:rPr lang="pt-BR" sz="2000" dirty="0"/>
              <a:t> + O</a:t>
            </a:r>
            <a:r>
              <a:rPr lang="pt-BR" sz="2000" baseline="-25000" dirty="0"/>
              <a:t>2</a:t>
            </a:r>
            <a:endParaRPr lang="en-US" sz="2000" dirty="0"/>
          </a:p>
          <a:p>
            <a:pPr lvl="0"/>
            <a:r>
              <a:rPr lang="en-US" dirty="0" smtClean="0"/>
              <a:t>Activation </a:t>
            </a:r>
            <a:r>
              <a:rPr lang="en-US" dirty="0"/>
              <a:t>of enzyme 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2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</a:t>
            </a:r>
            <a:r>
              <a:rPr lang="en-US" dirty="0" err="1" smtClean="0"/>
              <a:t>Mn</a:t>
            </a:r>
            <a:r>
              <a:rPr lang="en-US" dirty="0" smtClean="0"/>
              <a:t> in photolysis of water: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305800" cy="332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123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D) Deficiency Symptoms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Inter-</a:t>
            </a:r>
            <a:r>
              <a:rPr lang="en-US" dirty="0" err="1" smtClean="0"/>
              <a:t>veinal</a:t>
            </a:r>
            <a:r>
              <a:rPr lang="en-US" dirty="0" smtClean="0"/>
              <a:t> </a:t>
            </a:r>
            <a:r>
              <a:rPr lang="en-US" dirty="0"/>
              <a:t>chlorosis associated with development of necrotic spots in both younger and older leaves.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98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2. MANGANESE (Mn):</vt:lpstr>
      <vt:lpstr>PowerPoint Presentation</vt:lpstr>
      <vt:lpstr>C) Major Roles:</vt:lpstr>
      <vt:lpstr>Role of Mn in photolysis of water:</vt:lpstr>
      <vt:lpstr>D) Deficiency Symptoms: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MANGANESE (Mn):</dc:title>
  <dc:creator>Dr Ehsan</dc:creator>
  <cp:lastModifiedBy>Windows User</cp:lastModifiedBy>
  <cp:revision>1</cp:revision>
  <dcterms:created xsi:type="dcterms:W3CDTF">2006-08-16T00:00:00Z</dcterms:created>
  <dcterms:modified xsi:type="dcterms:W3CDTF">2020-04-18T18:18:53Z</dcterms:modified>
</cp:coreProperties>
</file>