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8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18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5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9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6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16A7-4800-464C-B87C-AECFA2B9F0A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801FC-57F7-4B0E-80F7-85E396E7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agerial Accounting&#10;Sixteenth Edition&#10;Chapter 3&#10;Job-Order Costing:&#10;Cost Flows and&#10;External Reporting&#10;© McGraw-Hill Edu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-10© McGraw-Hill Education.&#10;Job-Order Costing: The Flow of Costs&#10;(2 of 2)&#10;– Job B, an order for 10,000 silver medallion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5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-11© McGraw-Hill Education.&#10;Purchase of Raw Materials – T&#10;Accounts&#10;Purchase of raw materials in T-account form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9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-12© McGraw-Hill Education.&#10;Purchase of Raw Materials – Journal&#10;Entry&#10;Purchase of raw materials in journal entry&#10;form --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-13© McGraw-Hill Education.&#10;Issue of Direct and Indirect Materials&#10;During April, materials requisition forms were&#10;prepa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5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-14© McGraw-Hill Education.&#10;Recording Labor Cost: T-Accou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5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-15© McGraw-Hill Education.&#10;Recording Labor Cost: Journal Entry&#10;In April, the employee time tickets (which&#10;provide hourl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9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-16© McGraw-Hill Education.&#10;Recording Actual Manufacturing&#10;Overhead Costs: T-Accou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3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-17© McGraw-Hill Education.&#10;Recording Actual Manufacturing&#10;Overhead Costs: Journal Entry&#10;Assume that Ruger Corporation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-18© McGraw-Hill Education.&#10;Applying Manufacturing Overhead&#10;Costs to Work in Process: T-Account&#10;If actual and applied m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90"/>
            <a:ext cx="121920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0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-19© McGraw-Hill Education.&#10;Applying Manufacturing Overhead&#10;Costs to Work in Process: Journal&#10;Entry&#10;Assume that Ruger C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7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-2© McGraw-Hill Education.&#10;Important Vocabulary Terms – Part 1&#10;There are seven important vocabulary terms&#10;that were int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3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-20© McGraw-Hill Education.&#10;Accounting for Nonmanufacturing&#10;Costs&#10;Nonmanufacturing costs are not assigned to&#10;individual j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7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-21© McGraw-Hill Education.&#10;Nonmanufacturing Costs (1 of 2)&#10;Ruger Corporation incurred $30,000 in selling and&#10;administ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47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-22© McGraw-Hill Education.&#10;Nonmanufacturing Costs (2 of 2)&#10;Advertising was $42,000 and other selling and&#10;administrati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94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-23© McGraw-Hill Education.&#10;Transferring Completed Jobs from&#10;Work in Process to Finished Goods:&#10;T-Accou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41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-24© McGraw-Hill Education.&#10;Transferring Completed Jobs from&#10;Work in Process to Finished Goods:&#10;Journal Entry (1 of 2)&#10;J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50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3-25© McGraw-Hill Education.&#10;Transferring Completed Jobs from&#10;Work in Process to Finished Goods:&#10;Journal Entry (2 of 2)&#10;B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86"/>
            <a:ext cx="12192000" cy="69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0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-26© McGraw-Hill Education.&#10;Transferring Finished Goods to Cost&#10;of Goods Sold: T Accou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48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-27© McGraw-Hill Education.&#10;Transferring Finished Goods to Cost&#10;of Goods Sold: Journal Entry&#10;For Ruger Corporation, we w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4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3-28© McGraw-Hill Education.&#10;Learning Objective 3&#10;Prepare schedules of cost of goods&#10;manufactured and cost of goods sold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48" y="0"/>
            <a:ext cx="12306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86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-29© McGraw-Hill Education.&#10;Schedules of Cost of Goods&#10;Manufactured and Cost of Goods Sold&#10;The schedules contains three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90"/>
            <a:ext cx="121920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7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-3© McGraw-Hill Education.&#10;Important Vocabulary Terms – Part 2&#10;The equation shows how to calculate the&#10;predetermined ov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3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-30© McGraw-Hill Education.&#10;Product Cost Flows – Part 1 (1 of 2)&#10;• Raw material purchases made during the&#10;period are ad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04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-31© McGraw-Hill Education.&#10;Product Cost Flows – Part 1 (2 of 2)&#10;– Raw materials available for use in production –&#10;End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29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3-32© McGraw-Hill Education.&#10;Product Cost Flows – Part 2 (1 of 2)&#10;Direct labor used in production and&#10;manufacturing over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54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-33© McGraw-Hill Education.&#10;Product Cost Flows – Part 2 (2 of 2)&#10;• Manufacturing Costs&#10;– Direct materials + Direct lab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2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3-34© McGraw-Hill Education.&#10;Product Cost Flows – Part 3 (1 of 2)&#10;Total manufacturing costs are added to the&#10;beginning w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40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-35© McGraw-Hill Education.&#10;Product Cost Flows – Part 3 (2 of 2)&#10;• Manufacturing Costs&#10;– Direct materials + Direct lab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-36© McGraw-Hill Education.&#10;Product Cost Flows – Part 4 (1 of 2)&#10;The ending work in process inventory is deducted&#10;from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05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-37© McGraw-Hill Education.&#10;Product Cost Flows – Part 4 (2 of 2)&#10;• Manufacturing Costs&#10;– Direct materials + Direct lab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48" y="0"/>
            <a:ext cx="12306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8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3-38© McGraw-Hill Education.&#10;Product Cost Flows – Part 5 (1 of 2)&#10;The cost of goods manufactured is added to the&#10;beginn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26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-39© McGraw-Hill Education.&#10;Product Cost Flows – Part 5 (2 of 2)&#10;• Finished Goods&#10;– Beginning finished goods inventory +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9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-4© McGraw-Hill Education.&#10;Important Vocabulary Terms – Part 3&#10;(1 of 2)&#10;The equation for applying the overhead is also&#10;s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8" y="0"/>
            <a:ext cx="12321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24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-40© McGraw-Hill Education.&#10;Quick Check 1&#10;Beginning raw materials inventory was $32,000. During&#10;the month, $276,000 of 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90"/>
            <a:ext cx="121920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05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3-41© McGraw-Hill Education.&#10;Quick Check 2&#10;Direct materials used in production totaled $280,000.&#10;Direct labor was $375,00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85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-42© McGraw-Hill Education.&#10;Quick Check 3&#10;Beginning work in process was $125,000. Manufacturing&#10;costs added to produc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22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-43© McGraw-Hill Education.&#10;Quick Check 4&#10;Beginning finished goods inventory was $130,000.&#10;The cost of goods manufactur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22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3-44© McGraw-Hill Education.&#10;Learning Objective 4&#10;Compute underapplied or overapplied overhead&#10;cost and prepare the jour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52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3-45© McGraw-Hill Education.&#10;Key Concepts (1 of 2)&#10;The difference between the overhead cost applied&#10;to Work in Process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85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3-46© McGraw-Hill Education.&#10;Key Concepts (2 of 2)&#10;• Overapplied overhead exists when the&#10;amount of overhead applied to j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69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3-47© McGraw-Hill Education.&#10;Overhead Application – Part 1&#10;• PearCo’s actual overhead for the year was&#10;$650,000 with a to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13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3-48© McGraw-Hill Education.&#10;Overhead Application – Part 2&#10;• PearCo’s actual overhead for the year was&#10;$650,000 with a to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82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3-49© McGraw-Hill Education.&#10;Quick Check 5&#10;Tiger, Inc. had actual manufacturing overhead costs of&#10;$1,210,000 and a prede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70"/>
            <a:ext cx="12192000" cy="681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8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-5© McGraw-Hill Education.&#10;Important Vocabulary Terms – Part 3&#10;(2 of 2)&#10;• Normal costing – A costing system in which&#10;ov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28" y="0"/>
            <a:ext cx="12336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00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3-50© McGraw-Hill Education.&#10;Disposition of Overapplied and&#10;Underapplied Overhead – Part 1&#10;Any remaining balance in the 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62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-51© McGraw-Hill Education.&#10;Disposition of Overapplied and&#10;Underapplied Overhead – Part 2&#10;The journal entry, in T-accou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14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3-52© McGraw-Hill Education.&#10;Disposition of Overapplied and&#10;Underapplied Overhead – Part 3&#10;Calculating the allocation of 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41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3-53© McGraw-Hill Education.&#10;Disposition of Overapplied and&#10;Underapplied Overhead – Part 4&#10;In this case, the allocation 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96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3-54© McGraw-Hill Education.&#10;Disposition of Overapplied and&#10;Underapplied Overhead – Part 5&#10;The allocation of the $30,000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192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3-55© McGraw-Hill Education.&#10;Disposition of Overapplied and&#10;Underapplied Overhead – Part 6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33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3-56© McGraw-Hill Education.&#10;Disposition of Overapplied and&#10;Underapplied Overhead – Part 7&#10;In summary, there are two met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70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3-57© McGraw-Hill Education.&#10;Quick Check 6&#10;What effect will the overapplied overhead&#10;have on net operating income?&#10;a.Net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46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© McGraw-Hill Education. All rights reserved. Authorized only for instructor use in the classroom. No&#10;reproduction or fur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9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-6© McGraw-Hill Education.&#10;Learning Objectives 1 and 2&#10;• Learning Objective 1: Understand the flow of&#10;costs in the job-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9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-7© McGraw-Hill Education.&#10;Flow of Costs: Key Definitions&#10;1.Raw materials include any materials that go&#10;into the final 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6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-8© McGraw-Hill Education.&#10;Flow of Costs: a Conceptual&#10;Overview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90" y="0"/>
            <a:ext cx="12396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-9© McGraw-Hill Education.&#10;Job-Order Costing: The Flow of Costs&#10;(1 of 2)&#10;• To illustrate the cost flows within a job-or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6"/>
            <a:ext cx="12192000" cy="68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9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27</cp:revision>
  <dcterms:created xsi:type="dcterms:W3CDTF">2020-04-29T16:58:25Z</dcterms:created>
  <dcterms:modified xsi:type="dcterms:W3CDTF">2020-04-29T17:33:18Z</dcterms:modified>
</cp:coreProperties>
</file>