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0" r:id="rId3"/>
    <p:sldId id="288" r:id="rId4"/>
    <p:sldId id="289" r:id="rId5"/>
    <p:sldId id="273" r:id="rId6"/>
    <p:sldId id="275" r:id="rId7"/>
    <p:sldId id="276" r:id="rId8"/>
    <p:sldId id="277" r:id="rId9"/>
    <p:sldId id="278" r:id="rId10"/>
    <p:sldId id="279" r:id="rId11"/>
    <p:sldId id="280" r:id="rId12"/>
    <p:sldId id="303" r:id="rId13"/>
    <p:sldId id="296" r:id="rId14"/>
    <p:sldId id="281" r:id="rId15"/>
    <p:sldId id="302" r:id="rId16"/>
    <p:sldId id="282" r:id="rId17"/>
    <p:sldId id="284" r:id="rId18"/>
    <p:sldId id="285" r:id="rId19"/>
    <p:sldId id="305" r:id="rId20"/>
    <p:sldId id="290" r:id="rId21"/>
    <p:sldId id="293" r:id="rId22"/>
    <p:sldId id="297" r:id="rId23"/>
    <p:sldId id="306" r:id="rId24"/>
    <p:sldId id="307" r:id="rId25"/>
    <p:sldId id="294" r:id="rId26"/>
    <p:sldId id="295" r:id="rId27"/>
    <p:sldId id="29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1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B500E-F852-46D3-864D-26B281F66F09}" type="datetimeFigureOut">
              <a:rPr lang="en-US" smtClean="0"/>
              <a:t>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15005-A120-4181-95D3-D07925950FDD}" type="slidenum">
              <a:rPr lang="en-US" smtClean="0"/>
              <a:t>‹#›</a:t>
            </a:fld>
            <a:endParaRPr lang="en-US"/>
          </a:p>
        </p:txBody>
      </p:sp>
    </p:spTree>
    <p:extLst>
      <p:ext uri="{BB962C8B-B14F-4D97-AF65-F5344CB8AC3E}">
        <p14:creationId xmlns:p14="http://schemas.microsoft.com/office/powerpoint/2010/main" val="313305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Prototype: best example or representation of  concept . </a:t>
            </a:r>
            <a:r>
              <a:rPr lang="en-US" dirty="0" err="1" smtClean="0"/>
              <a:t>Protype</a:t>
            </a:r>
            <a:r>
              <a:rPr lang="en-US" dirty="0" smtClean="0"/>
              <a:t> of a</a:t>
            </a:r>
            <a:r>
              <a:rPr lang="en-US" baseline="0" dirty="0" smtClean="0"/>
              <a:t> step mother </a:t>
            </a:r>
            <a:endParaRPr lang="en-US" dirty="0"/>
          </a:p>
        </p:txBody>
      </p:sp>
      <p:sp>
        <p:nvSpPr>
          <p:cNvPr id="4" name="Slide Number Placeholder 3"/>
          <p:cNvSpPr>
            <a:spLocks noGrp="1"/>
          </p:cNvSpPr>
          <p:nvPr>
            <p:ph type="sldNum" sz="quarter" idx="10"/>
          </p:nvPr>
        </p:nvSpPr>
        <p:spPr/>
        <p:txBody>
          <a:bodyPr/>
          <a:lstStyle/>
          <a:p>
            <a:fld id="{9B715005-A120-4181-95D3-D07925950FDD}" type="slidenum">
              <a:rPr lang="en-US" smtClean="0"/>
              <a:t>11</a:t>
            </a:fld>
            <a:endParaRPr lang="en-US"/>
          </a:p>
        </p:txBody>
      </p:sp>
    </p:spTree>
    <p:extLst>
      <p:ext uri="{BB962C8B-B14F-4D97-AF65-F5344CB8AC3E}">
        <p14:creationId xmlns:p14="http://schemas.microsoft.com/office/powerpoint/2010/main" val="52874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feature=youtu.be&amp;v=gIjyEHaD6BU&amp;app=desktop" TargetMode="External"/><Relationship Id="rId2" Type="http://schemas.openxmlformats.org/officeDocument/2006/relationships/hyperlink" Target="https://www.youtube.com/watch?v=gIjyEHaD6B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ooks.google.com/books?id=_C4RnQEACAAJ&amp;q=Child+Care+and+the+Growth+of+Love" TargetMode="External"/><Relationship Id="rId2" Type="http://schemas.openxmlformats.org/officeDocument/2006/relationships/hyperlink" Target="https://doi.org/10.2307/1127388" TargetMode="External"/><Relationship Id="rId1" Type="http://schemas.openxmlformats.org/officeDocument/2006/relationships/slideLayout" Target="../slideLayouts/slideLayout2.xml"/><Relationship Id="rId6" Type="http://schemas.openxmlformats.org/officeDocument/2006/relationships/hyperlink" Target="https://en.wikipedia.org/wiki/Special:BookSources/0-465-00543-8" TargetMode="External"/><Relationship Id="rId5" Type="http://schemas.openxmlformats.org/officeDocument/2006/relationships/hyperlink" Target="https://en.wikipedia.org/wiki/Special:BookSources/978-0-14-013458-2" TargetMode="External"/><Relationship Id="rId4" Type="http://schemas.openxmlformats.org/officeDocument/2006/relationships/hyperlink" Target="https://en.wikipedia.org/wiki/ISBN_(identifi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Attachment Theory (</a:t>
            </a:r>
            <a:r>
              <a:rPr lang="en-US" dirty="0" err="1" smtClean="0"/>
              <a:t>Bowlby</a:t>
            </a:r>
            <a:r>
              <a:rPr lang="en-US" dirty="0" smtClean="0"/>
              <a:t> and Ainsworth)</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To: </a:t>
            </a:r>
            <a:r>
              <a:rPr lang="en-US" dirty="0" err="1" smtClean="0"/>
              <a:t>Dr</a:t>
            </a:r>
            <a:r>
              <a:rPr lang="en-US" dirty="0" smtClean="0"/>
              <a:t> </a:t>
            </a:r>
            <a:r>
              <a:rPr lang="en-US" dirty="0" err="1"/>
              <a:t>S</a:t>
            </a:r>
            <a:r>
              <a:rPr lang="en-US" smtClean="0"/>
              <a:t>adia</a:t>
            </a:r>
            <a:r>
              <a:rPr lang="en-US" dirty="0" smtClean="0"/>
              <a:t> Malik </a:t>
            </a:r>
          </a:p>
          <a:p>
            <a:r>
              <a:rPr lang="en-US" dirty="0" smtClean="0"/>
              <a:t>From: </a:t>
            </a:r>
            <a:r>
              <a:rPr lang="en-US" dirty="0" err="1" smtClean="0"/>
              <a:t>Anam</a:t>
            </a:r>
            <a:r>
              <a:rPr lang="en-US" dirty="0" smtClean="0"/>
              <a:t> </a:t>
            </a:r>
            <a:r>
              <a:rPr lang="en-US" dirty="0" err="1" smtClean="0"/>
              <a:t>Yousaf</a:t>
            </a:r>
            <a:endParaRPr lang="en-US" dirty="0" smtClean="0"/>
          </a:p>
          <a:p>
            <a:r>
              <a:rPr lang="en-US" dirty="0" smtClean="0"/>
              <a:t>PhD scholar </a:t>
            </a:r>
          </a:p>
          <a:p>
            <a:r>
              <a:rPr lang="en-US" dirty="0" err="1" smtClean="0"/>
              <a:t>Dptt</a:t>
            </a:r>
            <a:r>
              <a:rPr lang="en-US" dirty="0" smtClean="0"/>
              <a:t>. Of Psychology </a:t>
            </a:r>
          </a:p>
          <a:p>
            <a:r>
              <a:rPr lang="en-US" dirty="0" smtClean="0"/>
              <a:t>University of Sargodha</a:t>
            </a:r>
            <a:endParaRPr lang="en-US" dirty="0"/>
          </a:p>
        </p:txBody>
      </p:sp>
    </p:spTree>
    <p:extLst>
      <p:ext uri="{BB962C8B-B14F-4D97-AF65-F5344CB8AC3E}">
        <p14:creationId xmlns:p14="http://schemas.microsoft.com/office/powerpoint/2010/main" val="377152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itchFamily="18" charset="0"/>
                <a:cs typeface="Times New Roman" pitchFamily="18" charset="0"/>
              </a:rPr>
              <a:t>Formation of reciprocal relations (18 to </a:t>
            </a:r>
            <a:r>
              <a:rPr lang="en-US" sz="2800" b="1" dirty="0" smtClean="0">
                <a:latin typeface="Times New Roman" pitchFamily="18" charset="0"/>
                <a:cs typeface="Times New Roman" pitchFamily="18" charset="0"/>
              </a:rPr>
              <a:t>years)</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Form emotional bond with caregivers other than mother (father, grandparents, siblings)</a:t>
            </a:r>
          </a:p>
          <a:p>
            <a:r>
              <a:rPr lang="en-US" sz="2400" dirty="0" smtClean="0">
                <a:latin typeface="Times New Roman" pitchFamily="18" charset="0"/>
                <a:cs typeface="Times New Roman" pitchFamily="18" charset="0"/>
              </a:rPr>
              <a:t>Can understand when mother is leaving and when will she get back</a:t>
            </a:r>
          </a:p>
          <a:p>
            <a:r>
              <a:rPr lang="en-US" sz="2400" dirty="0" smtClean="0">
                <a:latin typeface="Times New Roman" pitchFamily="18" charset="0"/>
                <a:cs typeface="Times New Roman" pitchFamily="18" charset="0"/>
              </a:rPr>
              <a:t>He developed a sense of security that although mother is not here physically but she is always there for him.</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87680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20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IWM and attachment theory</a:t>
            </a:r>
            <a:r>
              <a:rPr lang="en-US" sz="2400" b="1" dirty="0"/>
              <a:t/>
            </a:r>
            <a:br>
              <a:rPr lang="en-US" sz="2400" b="1" dirty="0"/>
            </a:br>
            <a:endParaRPr lang="en-US" sz="2400" b="1" dirty="0"/>
          </a:p>
        </p:txBody>
      </p:sp>
      <p:sp>
        <p:nvSpPr>
          <p:cNvPr id="3" name="Content Placeholder 2"/>
          <p:cNvSpPr>
            <a:spLocks noGrp="1"/>
          </p:cNvSpPr>
          <p:nvPr>
            <p:ph idx="1"/>
          </p:nvPr>
        </p:nvSpPr>
        <p:spPr/>
        <p:txBody>
          <a:bodyPr>
            <a:noAutofit/>
          </a:bodyPr>
          <a:lstStyle/>
          <a:p>
            <a:r>
              <a:rPr lang="en-US" sz="2000" dirty="0" err="1" smtClean="0">
                <a:latin typeface="Times New Roman" pitchFamily="18" charset="0"/>
                <a:cs typeface="Times New Roman" pitchFamily="18" charset="0"/>
              </a:rPr>
              <a:t>Bowlby</a:t>
            </a:r>
            <a:r>
              <a:rPr lang="en-US" sz="2000" dirty="0" smtClean="0">
                <a:latin typeface="Times New Roman" pitchFamily="18" charset="0"/>
                <a:cs typeface="Times New Roman" pitchFamily="18" charset="0"/>
              </a:rPr>
              <a:t> implemented this model in his theory and explained how infants act in accordance with theses mental representations</a:t>
            </a:r>
          </a:p>
          <a:p>
            <a:pPr marL="0" indent="0">
              <a:buNone/>
            </a:pP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According </a:t>
            </a:r>
            <a:r>
              <a:rPr lang="en-US" sz="2000" b="1" dirty="0">
                <a:latin typeface="Times New Roman" pitchFamily="18" charset="0"/>
                <a:cs typeface="Times New Roman" pitchFamily="18" charset="0"/>
              </a:rPr>
              <a:t>to </a:t>
            </a:r>
            <a:r>
              <a:rPr lang="en-US" sz="2000" b="1" dirty="0" err="1">
                <a:latin typeface="Times New Roman" pitchFamily="18" charset="0"/>
                <a:cs typeface="Times New Roman" pitchFamily="18" charset="0"/>
              </a:rPr>
              <a:t>Bowlby</a:t>
            </a:r>
            <a:r>
              <a:rPr lang="en-US" sz="2000" b="1" dirty="0">
                <a:latin typeface="Times New Roman" pitchFamily="18" charset="0"/>
                <a:cs typeface="Times New Roman" pitchFamily="18" charset="0"/>
              </a:rPr>
              <a:t>, an internal working model is </a:t>
            </a:r>
            <a:r>
              <a:rPr lang="en-US" sz="2000" b="1" dirty="0" smtClean="0">
                <a:latin typeface="Times New Roman" pitchFamily="18" charset="0"/>
                <a:cs typeface="Times New Roman" pitchFamily="18" charset="0"/>
              </a:rPr>
              <a:t>a </a:t>
            </a:r>
            <a:r>
              <a:rPr lang="en-US" sz="2000" b="1" dirty="0">
                <a:latin typeface="Times New Roman" pitchFamily="18" charset="0"/>
                <a:cs typeface="Times New Roman" pitchFamily="18" charset="0"/>
              </a:rPr>
              <a:t>cognitive framework comprising mental representations for understanding the world, self and others, and is based on the relationship with a primary </a:t>
            </a:r>
            <a:r>
              <a:rPr lang="en-US" sz="2000" b="1" dirty="0" smtClean="0">
                <a:latin typeface="Times New Roman" pitchFamily="18" charset="0"/>
                <a:cs typeface="Times New Roman" pitchFamily="18" charset="0"/>
              </a:rPr>
              <a:t>caregiver specially mother. </a:t>
            </a:r>
            <a:r>
              <a:rPr lang="en-US" sz="2000" dirty="0"/>
              <a:t> </a:t>
            </a:r>
            <a:r>
              <a:rPr lang="en-US" sz="2000" dirty="0">
                <a:latin typeface="Times New Roman" pitchFamily="18" charset="0"/>
                <a:cs typeface="Times New Roman" pitchFamily="18" charset="0"/>
              </a:rPr>
              <a:t>It becomes a prototype for all future social relationships and allows individuals to predict, control and manipulate interactions with others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According to </a:t>
            </a:r>
            <a:r>
              <a:rPr lang="en-US" sz="2000" dirty="0" err="1">
                <a:latin typeface="Times New Roman" pitchFamily="18" charset="0"/>
                <a:cs typeface="Times New Roman" pitchFamily="18" charset="0"/>
              </a:rPr>
              <a:t>Bowlby</a:t>
            </a:r>
            <a:r>
              <a:rPr lang="en-US" sz="2000" dirty="0">
                <a:latin typeface="Times New Roman" pitchFamily="18" charset="0"/>
                <a:cs typeface="Times New Roman" pitchFamily="18" charset="0"/>
              </a:rPr>
              <a:t> (1969), the primary caregiver acts as a prototype for future relationships via the internal working model</a:t>
            </a:r>
            <a:r>
              <a:rPr lang="en-US" sz="2000" dirty="0"/>
              <a:t>.</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IWM guides future </a:t>
            </a:r>
            <a:r>
              <a:rPr lang="en-US" sz="2000" dirty="0" err="1" smtClean="0">
                <a:latin typeface="Times New Roman" pitchFamily="18" charset="0"/>
                <a:cs typeface="Times New Roman" pitchFamily="18" charset="0"/>
              </a:rPr>
              <a:t>beh</a:t>
            </a: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For example, a </a:t>
            </a:r>
            <a:r>
              <a:rPr lang="en-US" sz="2000" b="1" dirty="0" smtClean="0">
                <a:latin typeface="Times New Roman" pitchFamily="18" charset="0"/>
                <a:cs typeface="Times New Roman" pitchFamily="18" charset="0"/>
              </a:rPr>
              <a:t>mother </a:t>
            </a:r>
            <a:r>
              <a:rPr lang="en-US" sz="2000" b="1" dirty="0">
                <a:latin typeface="Times New Roman" pitchFamily="18" charset="0"/>
                <a:cs typeface="Times New Roman" pitchFamily="18" charset="0"/>
              </a:rPr>
              <a:t>rejecting the child's need for care conveys that close relationships should be avoided in general, resulting in maladaptive attachment styles.</a:t>
            </a:r>
            <a:endParaRPr lang="en-US" sz="2000" b="1"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68545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6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97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Ainsworth (1913-1999)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She was an </a:t>
            </a:r>
            <a:r>
              <a:rPr lang="en-US" dirty="0" err="1" smtClean="0"/>
              <a:t>Ameriacan</a:t>
            </a:r>
            <a:r>
              <a:rPr lang="en-US" dirty="0" smtClean="0"/>
              <a:t> developmental psychologist </a:t>
            </a:r>
          </a:p>
          <a:p>
            <a:r>
              <a:rPr lang="en-US" dirty="0" smtClean="0"/>
              <a:t>Tested </a:t>
            </a:r>
            <a:r>
              <a:rPr lang="en-US" dirty="0" err="1" smtClean="0"/>
              <a:t>attachemnet</a:t>
            </a:r>
            <a:r>
              <a:rPr lang="en-US" dirty="0" smtClean="0"/>
              <a:t> theory in 1960’s by using </a:t>
            </a:r>
            <a:r>
              <a:rPr lang="en-US" b="1" dirty="0" smtClean="0"/>
              <a:t>“STRANGE SITUATION protocol”</a:t>
            </a:r>
          </a:p>
          <a:p>
            <a:r>
              <a:rPr lang="en-US" dirty="0" smtClean="0"/>
              <a:t>Where infants are placed in an unfamiliar situation and separated from primary caregiver. Children b/w 12 to 18 months briefly left alone and reunited with mother. </a:t>
            </a:r>
          </a:p>
          <a:p>
            <a:r>
              <a:rPr lang="en-US" dirty="0" smtClean="0"/>
              <a:t>On the basis of children responses, she gave 3 styles of attachment</a:t>
            </a:r>
            <a:endParaRPr lang="en-US" dirty="0"/>
          </a:p>
        </p:txBody>
      </p:sp>
    </p:spTree>
    <p:extLst>
      <p:ext uri="{BB962C8B-B14F-4D97-AF65-F5344CB8AC3E}">
        <p14:creationId xmlns:p14="http://schemas.microsoft.com/office/powerpoint/2010/main" val="71337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5340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17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Secure attachment</a:t>
            </a:r>
            <a:r>
              <a:rPr lang="en-US" dirty="0" smtClean="0"/>
              <a:t>: 70%</a:t>
            </a:r>
            <a:endParaRPr lang="en-US" dirty="0"/>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Mother’s behavior is consistent and sensitive to the needs of children. child will develop secure attachment </a:t>
            </a:r>
            <a:r>
              <a:rPr lang="en-US" sz="2000" dirty="0" err="1" smtClean="0">
                <a:latin typeface="Times New Roman" pitchFamily="18" charset="0"/>
                <a:cs typeface="Times New Roman" pitchFamily="18" charset="0"/>
              </a:rPr>
              <a:t>bcaz</a:t>
            </a:r>
            <a:r>
              <a:rPr lang="en-US" sz="2000" dirty="0" smtClean="0">
                <a:latin typeface="Times New Roman" pitchFamily="18" charset="0"/>
                <a:cs typeface="Times New Roman" pitchFamily="18" charset="0"/>
              </a:rPr>
              <a:t> he knows mother is available specially in times of need. Although he becomes distressed when alone but he is confident that mother will return. Children with SA are happy, confident and explore the surrounding.</a:t>
            </a:r>
          </a:p>
          <a:p>
            <a:r>
              <a:rPr lang="en-US" sz="2000" dirty="0">
                <a:latin typeface="Times New Roman" pitchFamily="18" charset="0"/>
                <a:cs typeface="Times New Roman" pitchFamily="18" charset="0"/>
              </a:rPr>
              <a:t>As an adult: it is quite normal and healthy to feel sad  when your loved one leave and feel good in his/her </a:t>
            </a:r>
            <a:r>
              <a:rPr lang="en-US" sz="2000" dirty="0" smtClean="0">
                <a:latin typeface="Times New Roman" pitchFamily="18" charset="0"/>
                <a:cs typeface="Times New Roman" pitchFamily="18" charset="0"/>
              </a:rPr>
              <a:t>presence </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are able to form close bonds with others and are comfortable with interdependent </a:t>
            </a:r>
            <a:r>
              <a:rPr lang="en-US" sz="2000" dirty="0" smtClean="0">
                <a:latin typeface="Times New Roman" pitchFamily="18" charset="0"/>
                <a:cs typeface="Times New Roman" pitchFamily="18" charset="0"/>
              </a:rPr>
              <a:t>relationships</a:t>
            </a:r>
            <a:endParaRPr lang="en-US"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779" y="7620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9530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7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Anxious resistant</a:t>
            </a:r>
            <a:endParaRPr lang="en-US" dirty="0"/>
          </a:p>
        </p:txBody>
      </p:sp>
      <p:sp>
        <p:nvSpPr>
          <p:cNvPr id="3" name="Content Placeholder 2"/>
          <p:cNvSpPr>
            <a:spLocks noGrp="1"/>
          </p:cNvSpPr>
          <p:nvPr>
            <p:ph idx="1"/>
          </p:nvPr>
        </p:nvSpPr>
        <p:spPr>
          <a:xfrm>
            <a:off x="228600" y="1600200"/>
            <a:ext cx="8763000" cy="4525963"/>
          </a:xfrm>
        </p:spPr>
        <p:txBody>
          <a:bodyPr>
            <a:normAutofit/>
          </a:bodyPr>
          <a:lstStyle/>
          <a:p>
            <a:r>
              <a:rPr lang="en-US" sz="2000" dirty="0" smtClean="0">
                <a:latin typeface="Times New Roman" pitchFamily="18" charset="0"/>
                <a:cs typeface="Times New Roman" pitchFamily="18" charset="0"/>
              </a:rPr>
              <a:t>Mother’s behavior is NOT consistent. At time she becomes responsive and at times neglect her child. </a:t>
            </a:r>
          </a:p>
          <a:p>
            <a:r>
              <a:rPr lang="en-US" sz="2000" dirty="0" smtClean="0">
                <a:latin typeface="Times New Roman" pitchFamily="18" charset="0"/>
                <a:cs typeface="Times New Roman" pitchFamily="18" charset="0"/>
              </a:rPr>
              <a:t>Children </a:t>
            </a:r>
            <a:r>
              <a:rPr lang="en-US" sz="2000" dirty="0" err="1" smtClean="0">
                <a:latin typeface="Times New Roman" pitchFamily="18" charset="0"/>
                <a:cs typeface="Times New Roman" pitchFamily="18" charset="0"/>
              </a:rPr>
              <a:t>deveop</a:t>
            </a:r>
            <a:r>
              <a:rPr lang="en-US" sz="2000" dirty="0" smtClean="0">
                <a:latin typeface="Times New Roman" pitchFamily="18" charset="0"/>
                <a:cs typeface="Times New Roman" pitchFamily="18" charset="0"/>
              </a:rPr>
              <a:t> ARA- and show a mixture of anger and helplessness toward mother.</a:t>
            </a:r>
          </a:p>
          <a:p>
            <a:r>
              <a:rPr lang="en-US" sz="2000" dirty="0" smtClean="0">
                <a:latin typeface="Times New Roman" pitchFamily="18" charset="0"/>
                <a:cs typeface="Times New Roman" pitchFamily="18" charset="0"/>
              </a:rPr>
              <a:t>Result: child feel passive, insecure and learn that he can not depend on mother.</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Child show: intense distress when alone, Afraid of stranger , Upset at mother for leaving the room, Uncomfortable in going far from mother </a:t>
            </a:r>
          </a:p>
          <a:p>
            <a:r>
              <a:rPr lang="en-US" sz="2000" b="1" dirty="0" smtClean="0">
                <a:latin typeface="Times New Roman" pitchFamily="18" charset="0"/>
                <a:cs typeface="Times New Roman" pitchFamily="18" charset="0"/>
              </a:rPr>
              <a:t>want close relationships, but they suspect that other people do not truly care about them.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1149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739" y="-76200"/>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84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Avoidant attachment</a:t>
            </a:r>
            <a:endParaRPr lang="en-US" dirty="0"/>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Show minimal or no stress upon separation from mother. Play normally with stranger. Ignore the mother upon reuniting or actively avoid the mother. Both mother and stranger comfort the child equally.</a:t>
            </a:r>
          </a:p>
          <a:p>
            <a:endParaRPr lang="en-US"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52713"/>
            <a:ext cx="7467600"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0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138238"/>
            <a:ext cx="843915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25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itchFamily="18" charset="0"/>
                <a:cs typeface="Times New Roman" pitchFamily="18" charset="0"/>
              </a:rPr>
              <a:t>Attachment theory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2400" dirty="0">
                <a:latin typeface="Times New Roman" pitchFamily="18" charset="0"/>
                <a:cs typeface="Times New Roman" pitchFamily="18" charset="0"/>
              </a:rPr>
              <a:t>According to </a:t>
            </a:r>
            <a:r>
              <a:rPr lang="en-US" sz="2400" dirty="0" err="1">
                <a:latin typeface="Times New Roman" pitchFamily="18" charset="0"/>
                <a:cs typeface="Times New Roman" pitchFamily="18" charset="0"/>
              </a:rPr>
              <a:t>Bowlby</a:t>
            </a:r>
            <a:r>
              <a:rPr lang="en-US" sz="2400" dirty="0">
                <a:latin typeface="Times New Roman" pitchFamily="18" charset="0"/>
                <a:cs typeface="Times New Roman" pitchFamily="18" charset="0"/>
              </a:rPr>
              <a:t> “attachment is a lasting psychological connectedness between human beings”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It is basically a </a:t>
            </a:r>
            <a:r>
              <a:rPr lang="en-US" sz="2200" dirty="0">
                <a:latin typeface="Times New Roman" pitchFamily="18" charset="0"/>
                <a:cs typeface="Times New Roman" pitchFamily="18" charset="0"/>
              </a:rPr>
              <a:t>deep and enduring emotional bond between two people in which each seeks closeness and feels more secure when in the presence of the attachment </a:t>
            </a:r>
            <a:r>
              <a:rPr lang="en-US" sz="2200" dirty="0" smtClean="0">
                <a:latin typeface="Times New Roman" pitchFamily="18" charset="0"/>
                <a:cs typeface="Times New Roman" pitchFamily="18" charset="0"/>
              </a:rPr>
              <a:t>figure. This relation can be between parents and children, between romantic partners.</a:t>
            </a:r>
          </a:p>
          <a:p>
            <a:r>
              <a:rPr lang="en-US" sz="2000" dirty="0" smtClean="0">
                <a:latin typeface="Times New Roman" pitchFamily="18" charset="0"/>
                <a:cs typeface="Times New Roman" pitchFamily="18" charset="0"/>
              </a:rPr>
              <a:t>It is not a general theory of relationships but attempts to address specific aspects of it. </a:t>
            </a:r>
            <a:r>
              <a:rPr lang="en-US" sz="2000" dirty="0" err="1" smtClean="0">
                <a:latin typeface="Times New Roman" pitchFamily="18" charset="0"/>
                <a:cs typeface="Times New Roman" pitchFamily="18" charset="0"/>
              </a:rPr>
              <a:t>i.e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how human beings respond in relationships when hurt, separated from loved one’s, or perceive a threat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or under stress. </a:t>
            </a:r>
          </a:p>
          <a:p>
            <a:r>
              <a:rPr lang="en-US" sz="2000" b="1" dirty="0" smtClean="0">
                <a:latin typeface="Times New Roman" pitchFamily="18" charset="0"/>
                <a:cs typeface="Times New Roman" pitchFamily="18" charset="0"/>
              </a:rPr>
              <a:t>Address questions: </a:t>
            </a:r>
          </a:p>
          <a:p>
            <a:r>
              <a:rPr lang="en-US" sz="2000" dirty="0">
                <a:latin typeface="Times New Roman" pitchFamily="18" charset="0"/>
                <a:cs typeface="Times New Roman" pitchFamily="18" charset="0"/>
              </a:rPr>
              <a:t>Reason why children behave the way they do</a:t>
            </a:r>
          </a:p>
          <a:p>
            <a:r>
              <a:rPr lang="en-US" sz="2000" dirty="0">
                <a:latin typeface="Times New Roman" pitchFamily="18" charset="0"/>
                <a:cs typeface="Times New Roman" pitchFamily="18" charset="0"/>
              </a:rPr>
              <a:t>Factors affecting their ability to </a:t>
            </a:r>
            <a:r>
              <a:rPr lang="en-US" sz="2000" b="1" dirty="0">
                <a:latin typeface="Times New Roman" pitchFamily="18" charset="0"/>
                <a:cs typeface="Times New Roman" pitchFamily="18" charset="0"/>
              </a:rPr>
              <a:t>FORM </a:t>
            </a:r>
            <a:r>
              <a:rPr lang="en-US" sz="2000" dirty="0">
                <a:latin typeface="Times New Roman" pitchFamily="18" charset="0"/>
                <a:cs typeface="Times New Roman" pitchFamily="18" charset="0"/>
              </a:rPr>
              <a:t>meaningful and satisfying relations with others, specially their parents</a:t>
            </a:r>
          </a:p>
          <a:p>
            <a:r>
              <a:rPr lang="en-US" sz="2000" dirty="0">
                <a:latin typeface="Times New Roman" pitchFamily="18" charset="0"/>
                <a:cs typeface="Times New Roman" pitchFamily="18" charset="0"/>
              </a:rPr>
              <a:t>Factors contributing to experience of anxiety, avoidance and fulfillment in terms of relations</a:t>
            </a:r>
          </a:p>
          <a:p>
            <a:endParaRPr lang="en-US" sz="2000" b="1"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
            <a:ext cx="260985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93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a:t>
            </a:r>
            <a:r>
              <a:rPr lang="en-US" dirty="0"/>
              <a:t>n</a:t>
            </a:r>
          </a:p>
        </p:txBody>
      </p:sp>
      <p:sp>
        <p:nvSpPr>
          <p:cNvPr id="3" name="Content Placeholder 2"/>
          <p:cNvSpPr>
            <a:spLocks noGrp="1"/>
          </p:cNvSpPr>
          <p:nvPr>
            <p:ph idx="1"/>
          </p:nvPr>
        </p:nvSpPr>
        <p:spPr/>
        <p:txBody>
          <a:bodyPr>
            <a:normAutofit lnSpcReduction="10000"/>
          </a:bodyPr>
          <a:lstStyle/>
          <a:p>
            <a:r>
              <a:rPr lang="en-US" sz="2000" dirty="0" smtClean="0">
                <a:latin typeface="Times New Roman" pitchFamily="18" charset="0"/>
                <a:cs typeface="Times New Roman" pitchFamily="18" charset="0"/>
              </a:rPr>
              <a:t>Children style of attachment depends on the caregiving he received from mother</a:t>
            </a:r>
          </a:p>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effects: </a:t>
            </a:r>
          </a:p>
          <a:p>
            <a:r>
              <a:rPr lang="en-US" sz="2000" dirty="0" smtClean="0">
                <a:latin typeface="Times New Roman" pitchFamily="18" charset="0"/>
                <a:cs typeface="Times New Roman" pitchFamily="18" charset="0"/>
              </a:rPr>
              <a:t>Causing Decline in intelligence </a:t>
            </a:r>
          </a:p>
          <a:p>
            <a:r>
              <a:rPr lang="en-US" sz="2000" dirty="0" smtClean="0">
                <a:latin typeface="Times New Roman" pitchFamily="18" charset="0"/>
                <a:cs typeface="Times New Roman" pitchFamily="18" charset="0"/>
              </a:rPr>
              <a:t>Depression </a:t>
            </a:r>
          </a:p>
          <a:p>
            <a:r>
              <a:rPr lang="en-US" sz="2000" dirty="0" smtClean="0">
                <a:latin typeface="Times New Roman" pitchFamily="18" charset="0"/>
                <a:cs typeface="Times New Roman" pitchFamily="18" charset="0"/>
              </a:rPr>
              <a:t>Aggression</a:t>
            </a:r>
          </a:p>
          <a:p>
            <a:r>
              <a:rPr lang="en-US" sz="2000" dirty="0" smtClean="0">
                <a:latin typeface="Times New Roman" pitchFamily="18" charset="0"/>
                <a:cs typeface="Times New Roman" pitchFamily="18" charset="0"/>
              </a:rPr>
              <a:t>Delinquency (tendency to commit crime)</a:t>
            </a:r>
          </a:p>
          <a:p>
            <a:r>
              <a:rPr lang="en-US" sz="2000" dirty="0" smtClean="0">
                <a:latin typeface="Times New Roman" pitchFamily="18" charset="0"/>
                <a:cs typeface="Times New Roman" pitchFamily="18" charset="0"/>
              </a:rPr>
              <a:t>Anti social PD</a:t>
            </a:r>
          </a:p>
          <a:p>
            <a:r>
              <a:rPr lang="en-US" sz="2000" dirty="0" smtClean="0">
                <a:latin typeface="Times New Roman" pitchFamily="18" charset="0"/>
                <a:cs typeface="Times New Roman" pitchFamily="18" charset="0"/>
              </a:rPr>
              <a:t>PTSD </a:t>
            </a:r>
          </a:p>
          <a:p>
            <a:r>
              <a:rPr lang="en-US" sz="2000" dirty="0" smtClean="0">
                <a:latin typeface="Times New Roman" pitchFamily="18" charset="0"/>
                <a:cs typeface="Times New Roman" pitchFamily="18" charset="0"/>
              </a:rPr>
              <a:t>Affectionless psychopathy (no concern for feelings of otters)</a:t>
            </a:r>
          </a:p>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ve</a:t>
            </a:r>
            <a:r>
              <a:rPr lang="en-US" sz="2000" b="1" dirty="0" smtClean="0">
                <a:latin typeface="Times New Roman" pitchFamily="18" charset="0"/>
                <a:cs typeface="Times New Roman" pitchFamily="18" charset="0"/>
              </a:rPr>
              <a:t> relations</a:t>
            </a:r>
            <a:r>
              <a:rPr lang="en-US" sz="2000" dirty="0" smtClean="0">
                <a:latin typeface="Times New Roman" pitchFamily="18" charset="0"/>
                <a:cs typeface="Times New Roman" pitchFamily="18" charset="0"/>
              </a:rPr>
              <a:t>= psychological wellbeing, sense of security, child will explore the world confidently.  High level of self-</a:t>
            </a:r>
            <a:r>
              <a:rPr lang="en-US" sz="2000" dirty="0" err="1" smtClean="0">
                <a:latin typeface="Times New Roman" pitchFamily="18" charset="0"/>
                <a:cs typeface="Times New Roman" pitchFamily="18" charset="0"/>
              </a:rPr>
              <a:t>confidance</a:t>
            </a:r>
            <a:r>
              <a:rPr lang="en-US" sz="2000" dirty="0" smtClean="0">
                <a:latin typeface="Times New Roman" pitchFamily="18" charset="0"/>
                <a:cs typeface="Times New Roman" pitchFamily="18" charset="0"/>
              </a:rPr>
              <a:t>, self esteem, healthy, happy and lasting relation. </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651594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Application of this theory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Schools</a:t>
            </a:r>
            <a:r>
              <a:rPr lang="en-US" sz="2000" dirty="0" smtClean="0">
                <a:latin typeface="Times New Roman" pitchFamily="18" charset="0"/>
                <a:cs typeface="Times New Roman" pitchFamily="18" charset="0"/>
              </a:rPr>
              <a:t>: need to understand those who are underachiever, procrastinate, delinquent, social competence</a:t>
            </a:r>
          </a:p>
          <a:p>
            <a:r>
              <a:rPr lang="en-US" sz="2000" b="1" dirty="0" smtClean="0">
                <a:latin typeface="Times New Roman" pitchFamily="18" charset="0"/>
                <a:cs typeface="Times New Roman" pitchFamily="18" charset="0"/>
              </a:rPr>
              <a:t>Organization</a:t>
            </a:r>
            <a:r>
              <a:rPr lang="en-US" sz="2000" dirty="0" smtClean="0">
                <a:latin typeface="Times New Roman" pitchFamily="18" charset="0"/>
                <a:cs typeface="Times New Roman" pitchFamily="18" charset="0"/>
              </a:rPr>
              <a:t> with SA: score high on affective and normative commitment. emotional intelligence, enjoy work, job satisfaction, normal worn-out</a:t>
            </a:r>
          </a:p>
          <a:p>
            <a:r>
              <a:rPr lang="en-US" sz="2000" dirty="0" smtClean="0">
                <a:latin typeface="Times New Roman" pitchFamily="18" charset="0"/>
                <a:cs typeface="Times New Roman" pitchFamily="18" charset="0"/>
              </a:rPr>
              <a:t>Insecure: burnout, stress, neuroticism, fear of rejection, </a:t>
            </a:r>
          </a:p>
          <a:p>
            <a:r>
              <a:rPr lang="en-US" sz="2000" b="1" dirty="0" smtClean="0">
                <a:latin typeface="Times New Roman" pitchFamily="18" charset="0"/>
                <a:cs typeface="Times New Roman" pitchFamily="18" charset="0"/>
              </a:rPr>
              <a:t>Marital relations: </a:t>
            </a:r>
            <a:r>
              <a:rPr lang="en-US" sz="2000" dirty="0" smtClean="0">
                <a:latin typeface="Times New Roman" pitchFamily="18" charset="0"/>
                <a:cs typeface="Times New Roman" pitchFamily="18" charset="0"/>
              </a:rPr>
              <a:t>secure: healthy relations, more trust, marital satisfaction, good coping skills, appreciation, gratitude, forgiveness, happy</a:t>
            </a:r>
            <a:r>
              <a:rPr lang="en-US" sz="2000" dirty="0">
                <a:latin typeface="Times New Roman" pitchFamily="18" charset="0"/>
                <a:cs typeface="Times New Roman" pitchFamily="18" charset="0"/>
              </a:rPr>
              <a:t>, friendly, and </a:t>
            </a:r>
            <a:r>
              <a:rPr lang="en-US" sz="2000" dirty="0" smtClean="0">
                <a:latin typeface="Times New Roman" pitchFamily="18" charset="0"/>
                <a:cs typeface="Times New Roman" pitchFamily="18" charset="0"/>
              </a:rPr>
              <a:t>trusting, emotional stability </a:t>
            </a:r>
          </a:p>
          <a:p>
            <a:r>
              <a:rPr lang="en-US" sz="2000" dirty="0" smtClean="0">
                <a:latin typeface="Times New Roman" pitchFamily="18" charset="0"/>
                <a:cs typeface="Times New Roman" pitchFamily="18" charset="0"/>
              </a:rPr>
              <a:t>Insecure: conflicts, abuse, distressed relation, jealousy, emotional highs and lows, extreme sexual attraction, short length of relation</a:t>
            </a:r>
          </a:p>
          <a:p>
            <a:r>
              <a:rPr lang="en-US" sz="2000" b="1" dirty="0" smtClean="0">
                <a:latin typeface="Times New Roman" pitchFamily="18" charset="0"/>
                <a:cs typeface="Times New Roman" pitchFamily="18" charset="0"/>
              </a:rPr>
              <a:t>Parents:  </a:t>
            </a:r>
            <a:r>
              <a:rPr lang="en-US" sz="2000" dirty="0" smtClean="0">
                <a:latin typeface="Times New Roman" pitchFamily="18" charset="0"/>
                <a:cs typeface="Times New Roman" pitchFamily="18" charset="0"/>
              </a:rPr>
              <a:t>secure with authoritative and permissive</a:t>
            </a:r>
          </a:p>
          <a:p>
            <a:r>
              <a:rPr lang="en-US" sz="2000" dirty="0" smtClean="0">
                <a:latin typeface="Times New Roman" pitchFamily="18" charset="0"/>
                <a:cs typeface="Times New Roman" pitchFamily="18" charset="0"/>
              </a:rPr>
              <a:t>Insecure with authoritarian and neglectful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51260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(cont..)</a:t>
            </a:r>
            <a:endParaRPr lang="en-US" dirty="0"/>
          </a:p>
        </p:txBody>
      </p:sp>
      <p:sp>
        <p:nvSpPr>
          <p:cNvPr id="3" name="Content Placeholder 2"/>
          <p:cNvSpPr>
            <a:spLocks noGrp="1"/>
          </p:cNvSpPr>
          <p:nvPr>
            <p:ph idx="1"/>
          </p:nvPr>
        </p:nvSpPr>
        <p:spPr/>
        <p:txBody>
          <a:bodyPr>
            <a:normAutofit/>
          </a:bodyPr>
          <a:lstStyle/>
          <a:p>
            <a:r>
              <a:rPr lang="en-US" sz="2800" b="1" dirty="0" smtClean="0">
                <a:latin typeface="Times New Roman" pitchFamily="18" charset="0"/>
                <a:cs typeface="Times New Roman" pitchFamily="18" charset="0"/>
              </a:rPr>
              <a:t>Cognitive: </a:t>
            </a:r>
            <a:r>
              <a:rPr lang="en-US" sz="2800" dirty="0" smtClean="0">
                <a:latin typeface="Times New Roman" pitchFamily="18" charset="0"/>
                <a:cs typeface="Times New Roman" pitchFamily="18" charset="0"/>
              </a:rPr>
              <a:t>better language skills, cognitive advantage, IQ, learning skills</a:t>
            </a:r>
          </a:p>
          <a:p>
            <a:r>
              <a:rPr lang="en-US" sz="2800" b="1" dirty="0" smtClean="0">
                <a:latin typeface="Times New Roman" pitchFamily="18" charset="0"/>
                <a:cs typeface="Times New Roman" pitchFamily="18" charset="0"/>
              </a:rPr>
              <a:t>Social</a:t>
            </a:r>
            <a:r>
              <a:rPr lang="en-US" sz="2800" dirty="0" smtClean="0">
                <a:latin typeface="Times New Roman" pitchFamily="18" charset="0"/>
                <a:cs typeface="Times New Roman" pitchFamily="18" charset="0"/>
              </a:rPr>
              <a:t>: social competence, +</a:t>
            </a:r>
            <a:r>
              <a:rPr lang="en-US" sz="2800" dirty="0" err="1" smtClean="0">
                <a:latin typeface="Times New Roman" pitchFamily="18" charset="0"/>
                <a:cs typeface="Times New Roman" pitchFamily="18" charset="0"/>
              </a:rPr>
              <a:t>ve</a:t>
            </a:r>
            <a:r>
              <a:rPr lang="en-US" sz="2800" dirty="0" smtClean="0">
                <a:latin typeface="Times New Roman" pitchFamily="18" charset="0"/>
                <a:cs typeface="Times New Roman" pitchFamily="18" charset="0"/>
              </a:rPr>
              <a:t> peer interaction, social support, relations</a:t>
            </a:r>
          </a:p>
          <a:p>
            <a:r>
              <a:rPr lang="en-US" sz="2800" b="1" dirty="0" smtClean="0">
                <a:latin typeface="Times New Roman" pitchFamily="18" charset="0"/>
                <a:cs typeface="Times New Roman" pitchFamily="18" charset="0"/>
              </a:rPr>
              <a:t>Physical: </a:t>
            </a:r>
            <a:r>
              <a:rPr lang="en-US" sz="2800" dirty="0" smtClean="0">
                <a:latin typeface="Times New Roman" pitchFamily="18" charset="0"/>
                <a:cs typeface="Times New Roman" pitchFamily="18" charset="0"/>
              </a:rPr>
              <a:t>promote good health, behavioral inhibition, stress reactivity, low level of cortisol, </a:t>
            </a:r>
            <a:r>
              <a:rPr lang="en-US" sz="2800" dirty="0">
                <a:latin typeface="Times New Roman" pitchFamily="18" charset="0"/>
                <a:cs typeface="Times New Roman" pitchFamily="18" charset="0"/>
              </a:rPr>
              <a:t>less drug use, less risky sexual behavior, and more exercise</a:t>
            </a:r>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Psychological: </a:t>
            </a:r>
            <a:r>
              <a:rPr lang="en-US" sz="2800" dirty="0" smtClean="0">
                <a:latin typeface="Times New Roman" pitchFamily="18" charset="0"/>
                <a:cs typeface="Times New Roman" pitchFamily="18" charset="0"/>
              </a:rPr>
              <a:t>ego resiliency, substance abuse, anxiety, depression, positive and negative affect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3520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Criticism on this theory by Field (1996)</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a:latin typeface="Times New Roman" pitchFamily="18" charset="0"/>
                <a:cs typeface="Times New Roman" pitchFamily="18" charset="0"/>
              </a:rPr>
              <a:t>The first limitation is </a:t>
            </a:r>
            <a:r>
              <a:rPr lang="en-US" dirty="0" smtClean="0">
                <a:latin typeface="Times New Roman" pitchFamily="18" charset="0"/>
                <a:cs typeface="Times New Roman" pitchFamily="18" charset="0"/>
              </a:rPr>
              <a:t>that model </a:t>
            </a:r>
            <a:r>
              <a:rPr lang="en-US" dirty="0">
                <a:latin typeface="Times New Roman" pitchFamily="18" charset="0"/>
                <a:cs typeface="Times New Roman" pitchFamily="18" charset="0"/>
              </a:rPr>
              <a:t>attachment is based on behaviors that occur during momentary separations (stressful situations) rather than during </a:t>
            </a:r>
            <a:r>
              <a:rPr lang="en-US" dirty="0" err="1">
                <a:latin typeface="Times New Roman" pitchFamily="18" charset="0"/>
                <a:cs typeface="Times New Roman" pitchFamily="18" charset="0"/>
              </a:rPr>
              <a:t>nonstressful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situations.</a:t>
            </a:r>
          </a:p>
          <a:p>
            <a:r>
              <a:rPr lang="en-US" dirty="0">
                <a:latin typeface="Times New Roman" pitchFamily="18" charset="0"/>
                <a:cs typeface="Times New Roman" pitchFamily="18" charset="0"/>
              </a:rPr>
              <a:t>the list of attachment behaviors is limited to those that occur with the primary attachment figure, typically the mother. However, other attachments are not necessarily characterized by those same </a:t>
            </a:r>
            <a:r>
              <a:rPr lang="en-US" dirty="0" smtClean="0">
                <a:latin typeface="Times New Roman" pitchFamily="18" charset="0"/>
                <a:cs typeface="Times New Roman" pitchFamily="18" charset="0"/>
              </a:rPr>
              <a:t>behaviors. </a:t>
            </a:r>
          </a:p>
          <a:p>
            <a:r>
              <a:rPr lang="en-US" dirty="0" smtClean="0">
                <a:latin typeface="Times New Roman" pitchFamily="18" charset="0"/>
                <a:cs typeface="Times New Roman" pitchFamily="18" charset="0"/>
              </a:rPr>
              <a:t>includes only blatant </a:t>
            </a:r>
            <a:r>
              <a:rPr lang="en-US" dirty="0">
                <a:latin typeface="Times New Roman" pitchFamily="18" charset="0"/>
                <a:cs typeface="Times New Roman" pitchFamily="18" charset="0"/>
              </a:rPr>
              <a:t>behaviors, but there may be physiological changes during separations and reunions.</a:t>
            </a:r>
          </a:p>
        </p:txBody>
      </p:sp>
    </p:spTree>
    <p:extLst>
      <p:ext uri="{BB962C8B-B14F-4D97-AF65-F5344CB8AC3E}">
        <p14:creationId xmlns:p14="http://schemas.microsoft.com/office/powerpoint/2010/main" val="3427896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Focusing only on infancy </a:t>
            </a:r>
            <a:r>
              <a:rPr lang="en-US" dirty="0">
                <a:latin typeface="Times New Roman" pitchFamily="18" charset="0"/>
                <a:cs typeface="Times New Roman" pitchFamily="18" charset="0"/>
              </a:rPr>
              <a:t>and early childhood </a:t>
            </a:r>
            <a:r>
              <a:rPr lang="en-US" dirty="0" smtClean="0">
                <a:latin typeface="Times New Roman" pitchFamily="18" charset="0"/>
                <a:cs typeface="Times New Roman" pitchFamily="18" charset="0"/>
              </a:rPr>
              <a:t>period. </a:t>
            </a:r>
            <a:r>
              <a:rPr lang="en-US" dirty="0">
                <a:latin typeface="Times New Roman" pitchFamily="18" charset="0"/>
                <a:cs typeface="Times New Roman" pitchFamily="18" charset="0"/>
              </a:rPr>
              <a:t>It does not consider attachments that occur during adolescence (the first love), during adulthood (spouses and lovers), and during later life (the strong attachments noted between friends in retirement)</a:t>
            </a:r>
          </a:p>
        </p:txBody>
      </p:sp>
    </p:spTree>
    <p:extLst>
      <p:ext uri="{BB962C8B-B14F-4D97-AF65-F5344CB8AC3E}">
        <p14:creationId xmlns:p14="http://schemas.microsoft.com/office/powerpoint/2010/main" val="2006262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To conclude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Attachment theory underlines that attachment is a lifespan phenomenon </a:t>
            </a:r>
            <a:r>
              <a:rPr lang="en-US" sz="2400" dirty="0" smtClean="0">
                <a:latin typeface="Times New Roman" pitchFamily="18" charset="0"/>
                <a:cs typeface="Times New Roman" pitchFamily="18" charset="0"/>
              </a:rPr>
              <a:t>existing </a:t>
            </a:r>
            <a:r>
              <a:rPr lang="en-US" sz="2400" dirty="0">
                <a:latin typeface="Times New Roman" pitchFamily="18" charset="0"/>
                <a:cs typeface="Times New Roman" pitchFamily="18" charset="0"/>
              </a:rPr>
              <a:t>“from the cradle to the grave” (</a:t>
            </a:r>
            <a:r>
              <a:rPr lang="en-US" sz="2400" dirty="0" err="1">
                <a:latin typeface="Times New Roman" pitchFamily="18" charset="0"/>
                <a:cs typeface="Times New Roman" pitchFamily="18" charset="0"/>
              </a:rPr>
              <a:t>Bowlby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1973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1976,1980). </a:t>
            </a:r>
            <a:r>
              <a:rPr lang="en-US" sz="2400" dirty="0" err="1">
                <a:latin typeface="Times New Roman" pitchFamily="18" charset="0"/>
                <a:cs typeface="Times New Roman" pitchFamily="18" charset="0"/>
              </a:rPr>
              <a:t>Bowlby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1988) </a:t>
            </a:r>
            <a:r>
              <a:rPr lang="en-US" sz="2400" dirty="0">
                <a:latin typeface="Times New Roman" pitchFamily="18" charset="0"/>
                <a:cs typeface="Times New Roman" pitchFamily="18" charset="0"/>
              </a:rPr>
              <a:t>argued that an infant’s relation with a caregiver is internalized as a working model and therefore generalized to new relationships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Remember the parenting goal</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hlinkClick r:id="rId2"/>
              </a:rPr>
              <a:t>https://</a:t>
            </a:r>
            <a:r>
              <a:rPr lang="en-US" sz="2400" dirty="0" smtClean="0">
                <a:latin typeface="Times New Roman" pitchFamily="18" charset="0"/>
                <a:cs typeface="Times New Roman" pitchFamily="18" charset="0"/>
                <a:hlinkClick r:id="rId2"/>
              </a:rPr>
              <a:t>www.youtube.com/watch?v=gIjyEHaD6BU</a:t>
            </a:r>
            <a:endParaRPr lang="en-US" sz="2400" dirty="0" smtClean="0">
              <a:latin typeface="Times New Roman" pitchFamily="18" charset="0"/>
              <a:cs typeface="Times New Roman" pitchFamily="18" charset="0"/>
            </a:endParaRPr>
          </a:p>
          <a:p>
            <a:r>
              <a:rPr lang="en-US" sz="2400" dirty="0">
                <a:hlinkClick r:id="rId3"/>
              </a:rPr>
              <a:t>The Strange </a:t>
            </a:r>
            <a:r>
              <a:rPr lang="en-US" sz="2400" dirty="0" err="1">
                <a:hlinkClick r:id="rId3"/>
              </a:rPr>
              <a:t>Situation｜Mary</a:t>
            </a:r>
            <a:r>
              <a:rPr lang="en-US" sz="2400" dirty="0">
                <a:hlinkClick r:id="rId3"/>
              </a:rPr>
              <a:t> Ainsworth - YouTube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0894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1200" dirty="0">
                <a:latin typeface="Times New Roman" pitchFamily="18" charset="0"/>
                <a:cs typeface="Times New Roman" pitchFamily="18" charset="0"/>
              </a:rPr>
              <a:t>Ainsworth MD, Bell SM. </a:t>
            </a:r>
            <a:r>
              <a:rPr lang="en-US" sz="1200" u="sng" dirty="0">
                <a:latin typeface="Times New Roman" pitchFamily="18" charset="0"/>
                <a:cs typeface="Times New Roman" pitchFamily="18" charset="0"/>
                <a:hlinkClick r:id="rId2"/>
              </a:rPr>
              <a:t>Attachment, exploration, and separation: Illustrated by the behavior of one-year-olds in a strange situation</a:t>
            </a:r>
            <a:r>
              <a:rPr lang="en-US" sz="1200" dirty="0">
                <a:latin typeface="Times New Roman" pitchFamily="18" charset="0"/>
                <a:cs typeface="Times New Roman" pitchFamily="18" charset="0"/>
              </a:rPr>
              <a:t>. </a:t>
            </a:r>
            <a:r>
              <a:rPr lang="en-US" sz="1200" i="1" dirty="0">
                <a:latin typeface="Times New Roman" pitchFamily="18" charset="0"/>
                <a:cs typeface="Times New Roman" pitchFamily="18" charset="0"/>
              </a:rPr>
              <a:t>Child Dev</a:t>
            </a:r>
            <a:r>
              <a:rPr lang="en-US" sz="1200" dirty="0">
                <a:latin typeface="Times New Roman" pitchFamily="18" charset="0"/>
                <a:cs typeface="Times New Roman" pitchFamily="18" charset="0"/>
              </a:rPr>
              <a:t>. 1970;41(1):49-67. </a:t>
            </a:r>
            <a:r>
              <a:rPr lang="en-US" sz="1200" dirty="0" smtClean="0">
                <a:latin typeface="Times New Roman" pitchFamily="18" charset="0"/>
                <a:cs typeface="Times New Roman" pitchFamily="18" charset="0"/>
              </a:rPr>
              <a:t>doi:10.2307/1127388</a:t>
            </a:r>
          </a:p>
          <a:p>
            <a:pPr marL="0" indent="0">
              <a:buNone/>
            </a:pPr>
            <a:r>
              <a:rPr lang="en-US" sz="1200" dirty="0" err="1" smtClean="0">
                <a:latin typeface="Times New Roman" pitchFamily="18" charset="0"/>
                <a:cs typeface="Times New Roman" pitchFamily="18" charset="0"/>
              </a:rPr>
              <a:t>Bowlby</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J (1995) [1950]. </a:t>
            </a:r>
            <a:r>
              <a:rPr lang="en-US" sz="1200" i="1" dirty="0">
                <a:latin typeface="Times New Roman" pitchFamily="18" charset="0"/>
                <a:cs typeface="Times New Roman" pitchFamily="18" charset="0"/>
              </a:rPr>
              <a:t>Maternal Care and Mental Health</a:t>
            </a:r>
            <a:r>
              <a:rPr lang="en-US" sz="1200" dirty="0">
                <a:latin typeface="Times New Roman" pitchFamily="18" charset="0"/>
                <a:cs typeface="Times New Roman" pitchFamily="18" charset="0"/>
              </a:rPr>
              <a:t>. </a:t>
            </a:r>
            <a:r>
              <a:rPr lang="en-US" sz="1200" i="1" dirty="0">
                <a:latin typeface="Times New Roman" pitchFamily="18" charset="0"/>
                <a:cs typeface="Times New Roman" pitchFamily="18" charset="0"/>
              </a:rPr>
              <a:t>Bulletin of the World Health Organization</a:t>
            </a:r>
            <a:r>
              <a:rPr lang="en-US" sz="1200" dirty="0">
                <a:latin typeface="Times New Roman" pitchFamily="18" charset="0"/>
                <a:cs typeface="Times New Roman" pitchFamily="18" charset="0"/>
              </a:rPr>
              <a:t>. The master work series. </a:t>
            </a:r>
            <a:r>
              <a:rPr lang="en-US" sz="1200" b="1" dirty="0">
                <a:latin typeface="Times New Roman" pitchFamily="18" charset="0"/>
                <a:cs typeface="Times New Roman" pitchFamily="18" charset="0"/>
              </a:rPr>
              <a:t>3</a:t>
            </a:r>
            <a:r>
              <a:rPr lang="en-US" sz="1200" dirty="0">
                <a:latin typeface="Times New Roman" pitchFamily="18" charset="0"/>
                <a:cs typeface="Times New Roman" pitchFamily="18" charset="0"/>
              </a:rPr>
              <a:t> (2nd ed.). Northvale, NJ; London: Jason Aronson. pp. 355–533. </a:t>
            </a:r>
            <a:endParaRPr lang="en-US" sz="1200" dirty="0" smtClean="0">
              <a:latin typeface="Times New Roman" pitchFamily="18" charset="0"/>
              <a:cs typeface="Times New Roman" pitchFamily="18" charset="0"/>
            </a:endParaRPr>
          </a:p>
          <a:p>
            <a:pPr marL="0" indent="0">
              <a:buNone/>
            </a:pPr>
            <a:r>
              <a:rPr lang="en-US" sz="1200" dirty="0" err="1">
                <a:latin typeface="Times New Roman" pitchFamily="18" charset="0"/>
                <a:cs typeface="Times New Roman" pitchFamily="18" charset="0"/>
              </a:rPr>
              <a:t>Bowlby</a:t>
            </a:r>
            <a:r>
              <a:rPr lang="en-US" sz="1200" dirty="0">
                <a:latin typeface="Times New Roman" pitchFamily="18" charset="0"/>
                <a:cs typeface="Times New Roman" pitchFamily="18" charset="0"/>
              </a:rPr>
              <a:t> J (1976) [1965]. Fry M (abridged &amp;) (ed.). </a:t>
            </a:r>
            <a:r>
              <a:rPr lang="en-US" sz="1200" i="1" dirty="0">
                <a:latin typeface="Times New Roman" pitchFamily="18" charset="0"/>
                <a:cs typeface="Times New Roman" pitchFamily="18" charset="0"/>
                <a:hlinkClick r:id="rId3"/>
              </a:rPr>
              <a:t>Child Care and the Growth of Love</a:t>
            </a:r>
            <a:r>
              <a:rPr lang="en-US" sz="1200" dirty="0">
                <a:latin typeface="Times New Roman" pitchFamily="18" charset="0"/>
                <a:cs typeface="Times New Roman" pitchFamily="18" charset="0"/>
              </a:rPr>
              <a:t> (Report, World Health </a:t>
            </a:r>
            <a:r>
              <a:rPr lang="en-US" sz="1200" dirty="0" err="1">
                <a:latin typeface="Times New Roman" pitchFamily="18" charset="0"/>
                <a:cs typeface="Times New Roman" pitchFamily="18" charset="0"/>
              </a:rPr>
              <a:t>Organisation</a:t>
            </a:r>
            <a:r>
              <a:rPr lang="en-US" sz="1200" dirty="0">
                <a:latin typeface="Times New Roman" pitchFamily="18" charset="0"/>
                <a:cs typeface="Times New Roman" pitchFamily="18" charset="0"/>
              </a:rPr>
              <a:t>, 1953 (above)). Pelican books. Ainsworth MD (2 add. </a:t>
            </a:r>
            <a:r>
              <a:rPr lang="en-US" sz="1200" dirty="0" err="1">
                <a:latin typeface="Times New Roman" pitchFamily="18" charset="0"/>
                <a:cs typeface="Times New Roman" pitchFamily="18" charset="0"/>
              </a:rPr>
              <a:t>ch.</a:t>
            </a:r>
            <a:r>
              <a:rPr lang="en-US" sz="1200" dirty="0">
                <a:latin typeface="Times New Roman" pitchFamily="18" charset="0"/>
                <a:cs typeface="Times New Roman" pitchFamily="18" charset="0"/>
              </a:rPr>
              <a:t>) (2nd ed.). London: Penguin Books. </a:t>
            </a:r>
            <a:r>
              <a:rPr lang="en-US" sz="1200" dirty="0">
                <a:latin typeface="Times New Roman" pitchFamily="18" charset="0"/>
                <a:cs typeface="Times New Roman" pitchFamily="18" charset="0"/>
                <a:hlinkClick r:id="rId4" tooltip="ISBN (identifier)"/>
              </a:rPr>
              <a:t>ISBN</a:t>
            </a:r>
            <a:r>
              <a:rPr lang="en-US" sz="1200" dirty="0">
                <a:latin typeface="Times New Roman" pitchFamily="18" charset="0"/>
                <a:cs typeface="Times New Roman" pitchFamily="18" charset="0"/>
              </a:rPr>
              <a:t> </a:t>
            </a:r>
            <a:r>
              <a:rPr lang="en-US" sz="1200" dirty="0">
                <a:latin typeface="Times New Roman" pitchFamily="18" charset="0"/>
                <a:cs typeface="Times New Roman" pitchFamily="18" charset="0"/>
                <a:hlinkClick r:id="rId5" tooltip="Special:BookSources/978-0-14-013458-2"/>
              </a:rPr>
              <a:t>978-0-14-013458-2</a:t>
            </a:r>
            <a:r>
              <a:rPr lang="en-US" sz="1200" dirty="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marL="0" indent="0">
              <a:buNone/>
            </a:pPr>
            <a:r>
              <a:rPr lang="en-US" sz="1200" dirty="0" err="1">
                <a:latin typeface="Times New Roman" pitchFamily="18" charset="0"/>
                <a:cs typeface="Times New Roman" pitchFamily="18" charset="0"/>
              </a:rPr>
              <a:t>Bowlby</a:t>
            </a:r>
            <a:r>
              <a:rPr lang="en-US" sz="1200" dirty="0">
                <a:latin typeface="Times New Roman" pitchFamily="18" charset="0"/>
                <a:cs typeface="Times New Roman" pitchFamily="18" charset="0"/>
              </a:rPr>
              <a:t> J (1999) [1969]. </a:t>
            </a:r>
            <a:r>
              <a:rPr lang="en-US" sz="1200" i="1" dirty="0">
                <a:latin typeface="Times New Roman" pitchFamily="18" charset="0"/>
                <a:cs typeface="Times New Roman" pitchFamily="18" charset="0"/>
              </a:rPr>
              <a:t>Attachment</a:t>
            </a:r>
            <a:r>
              <a:rPr lang="en-US" sz="1200" dirty="0">
                <a:latin typeface="Times New Roman" pitchFamily="18" charset="0"/>
                <a:cs typeface="Times New Roman" pitchFamily="18" charset="0"/>
              </a:rPr>
              <a:t>. Attachment and Loss (vol. 1) (2nd ed.). New York: Basic Books. </a:t>
            </a:r>
            <a:r>
              <a:rPr lang="en-US" sz="1200" dirty="0">
                <a:latin typeface="Times New Roman" pitchFamily="18" charset="0"/>
                <a:cs typeface="Times New Roman" pitchFamily="18" charset="0"/>
                <a:hlinkClick r:id="rId4" tooltip="ISBN (identifier)"/>
              </a:rPr>
              <a:t>ISBN</a:t>
            </a:r>
            <a:r>
              <a:rPr lang="en-US" sz="1200" dirty="0">
                <a:latin typeface="Times New Roman" pitchFamily="18" charset="0"/>
                <a:cs typeface="Times New Roman" pitchFamily="18" charset="0"/>
              </a:rPr>
              <a:t> </a:t>
            </a:r>
            <a:r>
              <a:rPr lang="en-US" sz="1200" dirty="0">
                <a:latin typeface="Times New Roman" pitchFamily="18" charset="0"/>
                <a:cs typeface="Times New Roman" pitchFamily="18" charset="0"/>
                <a:hlinkClick r:id="rId6" tooltip="Special:BookSources/0-465-00543-8"/>
              </a:rPr>
              <a:t>0-465-00543-8</a:t>
            </a:r>
            <a:r>
              <a:rPr lang="en-US" sz="1200" dirty="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marL="0" indent="0">
              <a:buNone/>
            </a:pPr>
            <a:r>
              <a:rPr lang="en-US" sz="1200" dirty="0" err="1">
                <a:latin typeface="Times New Roman" pitchFamily="18" charset="0"/>
                <a:cs typeface="Times New Roman" pitchFamily="18" charset="0"/>
              </a:rPr>
              <a:t>Bowlby</a:t>
            </a:r>
            <a:r>
              <a:rPr lang="en-US" sz="1200" dirty="0">
                <a:latin typeface="Times New Roman" pitchFamily="18" charset="0"/>
                <a:cs typeface="Times New Roman" pitchFamily="18" charset="0"/>
              </a:rPr>
              <a:t> J (1973). </a:t>
            </a:r>
            <a:r>
              <a:rPr lang="en-US" sz="1200" i="1" dirty="0">
                <a:latin typeface="Times New Roman" pitchFamily="18" charset="0"/>
                <a:cs typeface="Times New Roman" pitchFamily="18" charset="0"/>
              </a:rPr>
              <a:t>Separation: Anxiety &amp; Anger</a:t>
            </a:r>
            <a:r>
              <a:rPr lang="en-US" sz="1200" dirty="0">
                <a:latin typeface="Times New Roman" pitchFamily="18" charset="0"/>
                <a:cs typeface="Times New Roman" pitchFamily="18" charset="0"/>
              </a:rPr>
              <a:t>. Attachment and Loss (vol. 2); (International psycho-analytical library no.95). London: Hogarth Press</a:t>
            </a:r>
            <a:r>
              <a:rPr lang="en-US" sz="1200" dirty="0" smtClean="0">
                <a:latin typeface="Times New Roman" pitchFamily="18" charset="0"/>
                <a:cs typeface="Times New Roman" pitchFamily="18" charset="0"/>
              </a:rPr>
              <a:t>.</a:t>
            </a:r>
          </a:p>
          <a:p>
            <a:pPr marL="0" indent="0">
              <a:buNone/>
            </a:pPr>
            <a:r>
              <a:rPr lang="en-US" sz="1200" dirty="0" err="1">
                <a:latin typeface="Times New Roman" pitchFamily="18" charset="0"/>
                <a:cs typeface="Times New Roman" pitchFamily="18" charset="0"/>
              </a:rPr>
              <a:t>Bowlby</a:t>
            </a:r>
            <a:r>
              <a:rPr lang="en-US" sz="1200" dirty="0">
                <a:latin typeface="Times New Roman" pitchFamily="18" charset="0"/>
                <a:cs typeface="Times New Roman" pitchFamily="18" charset="0"/>
              </a:rPr>
              <a:t> J (1980). </a:t>
            </a:r>
            <a:r>
              <a:rPr lang="en-US" sz="1200" i="1" dirty="0">
                <a:latin typeface="Times New Roman" pitchFamily="18" charset="0"/>
                <a:cs typeface="Times New Roman" pitchFamily="18" charset="0"/>
              </a:rPr>
              <a:t>Loss: Sadness &amp; Depression</a:t>
            </a:r>
            <a:r>
              <a:rPr lang="en-US" sz="1200" dirty="0">
                <a:latin typeface="Times New Roman" pitchFamily="18" charset="0"/>
                <a:cs typeface="Times New Roman" pitchFamily="18" charset="0"/>
              </a:rPr>
              <a:t>. Attachment and Loss (vol. 3); (International psycho-analytical library no.109). London: Hogarth Press</a:t>
            </a:r>
            <a:r>
              <a:rPr lang="en-US" sz="1200" dirty="0" smtClean="0">
                <a:latin typeface="Times New Roman" pitchFamily="18" charset="0"/>
                <a:cs typeface="Times New Roman" pitchFamily="18" charset="0"/>
              </a:rPr>
              <a:t>.</a:t>
            </a:r>
          </a:p>
          <a:p>
            <a:pPr marL="0" indent="0">
              <a:buNone/>
            </a:pPr>
            <a:r>
              <a:rPr lang="en-US" sz="1200" dirty="0" err="1">
                <a:latin typeface="Times New Roman" pitchFamily="18" charset="0"/>
                <a:cs typeface="Times New Roman" pitchFamily="18" charset="0"/>
              </a:rPr>
              <a:t>Bowlby</a:t>
            </a:r>
            <a:r>
              <a:rPr lang="en-US" sz="1200" dirty="0">
                <a:latin typeface="Times New Roman" pitchFamily="18" charset="0"/>
                <a:cs typeface="Times New Roman" pitchFamily="18" charset="0"/>
              </a:rPr>
              <a:t> J (1988). </a:t>
            </a:r>
            <a:r>
              <a:rPr lang="en-US" sz="1200" i="1" dirty="0">
                <a:latin typeface="Times New Roman" pitchFamily="18" charset="0"/>
                <a:cs typeface="Times New Roman" pitchFamily="18" charset="0"/>
              </a:rPr>
              <a:t>A Secure Base: Parent-Child Attachment and Healthy Human Development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Tavistock</a:t>
            </a:r>
            <a:r>
              <a:rPr lang="en-US" sz="1200" dirty="0">
                <a:latin typeface="Times New Roman" pitchFamily="18" charset="0"/>
                <a:cs typeface="Times New Roman" pitchFamily="18" charset="0"/>
              </a:rPr>
              <a:t> professional book. London: </a:t>
            </a:r>
            <a:r>
              <a:rPr lang="en-US" sz="1200" dirty="0" err="1" smtClean="0">
                <a:latin typeface="Times New Roman" pitchFamily="18" charset="0"/>
                <a:cs typeface="Times New Roman" pitchFamily="18" charset="0"/>
              </a:rPr>
              <a:t>Routledge</a:t>
            </a:r>
            <a:r>
              <a:rPr lang="en-US" sz="1200" dirty="0" smtClean="0">
                <a:latin typeface="Times New Roman" pitchFamily="18" charset="0"/>
                <a:cs typeface="Times New Roman" pitchFamily="18" charset="0"/>
              </a:rPr>
              <a:t>.</a:t>
            </a:r>
          </a:p>
          <a:p>
            <a:pPr marL="0" indent="0">
              <a:buNone/>
            </a:pPr>
            <a:r>
              <a:rPr lang="en-US" sz="1200" dirty="0" smtClean="0">
                <a:latin typeface="Times New Roman" pitchFamily="18" charset="0"/>
                <a:cs typeface="Times New Roman" pitchFamily="18" charset="0"/>
              </a:rPr>
              <a:t>Field</a:t>
            </a:r>
            <a:r>
              <a:rPr lang="en-US" sz="1200" dirty="0">
                <a:latin typeface="Times New Roman" pitchFamily="18" charset="0"/>
                <a:cs typeface="Times New Roman" pitchFamily="18" charset="0"/>
              </a:rPr>
              <a:t>, T. (1996). Attachment and separation in young children. </a:t>
            </a:r>
            <a:r>
              <a:rPr lang="en-US" sz="1200" i="1" dirty="0">
                <a:latin typeface="Times New Roman" pitchFamily="18" charset="0"/>
                <a:cs typeface="Times New Roman" pitchFamily="18" charset="0"/>
              </a:rPr>
              <a:t>Annual Review of Psychology, 47,</a:t>
            </a:r>
            <a:r>
              <a:rPr lang="en-US" sz="1200" dirty="0">
                <a:latin typeface="Times New Roman" pitchFamily="18" charset="0"/>
                <a:cs typeface="Times New Roman" pitchFamily="18" charset="0"/>
              </a:rPr>
              <a:t> 541-562</a:t>
            </a:r>
            <a:r>
              <a:rPr lang="en-US" sz="1200" dirty="0" smtClean="0">
                <a:latin typeface="Times New Roman" pitchFamily="18" charset="0"/>
                <a:cs typeface="Times New Roman" pitchFamily="18" charset="0"/>
              </a:rPr>
              <a:t>.</a:t>
            </a:r>
          </a:p>
          <a:p>
            <a:pPr marL="0" indent="0">
              <a:buNone/>
            </a:pPr>
            <a:r>
              <a:rPr lang="en-US" sz="1200" dirty="0" err="1">
                <a:latin typeface="Times New Roman" pitchFamily="18" charset="0"/>
                <a:cs typeface="Times New Roman" pitchFamily="18" charset="0"/>
              </a:rPr>
              <a:t>Guglielmi</a:t>
            </a:r>
            <a:r>
              <a:rPr lang="en-US" sz="1200" dirty="0">
                <a:latin typeface="Times New Roman" pitchFamily="18" charset="0"/>
                <a:cs typeface="Times New Roman" pitchFamily="18" charset="0"/>
              </a:rPr>
              <a:t> D, </a:t>
            </a:r>
            <a:r>
              <a:rPr lang="en-US" sz="1200" dirty="0" err="1">
                <a:latin typeface="Times New Roman" pitchFamily="18" charset="0"/>
                <a:cs typeface="Times New Roman" pitchFamily="18" charset="0"/>
              </a:rPr>
              <a:t>Simbula</a:t>
            </a:r>
            <a:r>
              <a:rPr lang="en-US" sz="1200" dirty="0">
                <a:latin typeface="Times New Roman" pitchFamily="18" charset="0"/>
                <a:cs typeface="Times New Roman" pitchFamily="18" charset="0"/>
              </a:rPr>
              <a:t> S, </a:t>
            </a:r>
            <a:r>
              <a:rPr lang="en-US" sz="1200" dirty="0" err="1">
                <a:latin typeface="Times New Roman" pitchFamily="18" charset="0"/>
                <a:cs typeface="Times New Roman" pitchFamily="18" charset="0"/>
              </a:rPr>
              <a:t>Schaufeli</a:t>
            </a:r>
            <a:r>
              <a:rPr lang="en-US" sz="1200" dirty="0">
                <a:latin typeface="Times New Roman" pitchFamily="18" charset="0"/>
                <a:cs typeface="Times New Roman" pitchFamily="18" charset="0"/>
              </a:rPr>
              <a:t> W, </a:t>
            </a:r>
            <a:r>
              <a:rPr lang="en-US" sz="1200" dirty="0" err="1">
                <a:latin typeface="Times New Roman" pitchFamily="18" charset="0"/>
                <a:cs typeface="Times New Roman" pitchFamily="18" charset="0"/>
              </a:rPr>
              <a:t>Depolo</a:t>
            </a:r>
            <a:r>
              <a:rPr lang="en-US" sz="1200" dirty="0">
                <a:latin typeface="Times New Roman" pitchFamily="18" charset="0"/>
                <a:cs typeface="Times New Roman" pitchFamily="18" charset="0"/>
              </a:rPr>
              <a:t> M. Self-efficacy and </a:t>
            </a:r>
            <a:r>
              <a:rPr lang="en-US" sz="1200" dirty="0" err="1">
                <a:latin typeface="Times New Roman" pitchFamily="18" charset="0"/>
                <a:cs typeface="Times New Roman" pitchFamily="18" charset="0"/>
              </a:rPr>
              <a:t>workaholism</a:t>
            </a:r>
            <a:r>
              <a:rPr lang="en-US" sz="1200" dirty="0">
                <a:latin typeface="Times New Roman" pitchFamily="18" charset="0"/>
                <a:cs typeface="Times New Roman" pitchFamily="18" charset="0"/>
              </a:rPr>
              <a:t> as initiators of the job demands-resources model. Career </a:t>
            </a:r>
            <a:r>
              <a:rPr lang="en-US" sz="1200" dirty="0" err="1">
                <a:latin typeface="Times New Roman" pitchFamily="18" charset="0"/>
                <a:cs typeface="Times New Roman" pitchFamily="18" charset="0"/>
              </a:rPr>
              <a:t>Dev</a:t>
            </a:r>
            <a:r>
              <a:rPr lang="en-US" sz="1200" dirty="0">
                <a:latin typeface="Times New Roman" pitchFamily="18" charset="0"/>
                <a:cs typeface="Times New Roman" pitchFamily="18" charset="0"/>
              </a:rPr>
              <a:t> Int. 2012;17:375–89. </a:t>
            </a:r>
            <a:r>
              <a:rPr lang="en-US" sz="1200" dirty="0" err="1">
                <a:latin typeface="Times New Roman" pitchFamily="18" charset="0"/>
                <a:cs typeface="Times New Roman" pitchFamily="18" charset="0"/>
              </a:rPr>
              <a:t>doi</a:t>
            </a:r>
            <a:r>
              <a:rPr lang="en-US" sz="1200" dirty="0">
                <a:latin typeface="Times New Roman" pitchFamily="18" charset="0"/>
                <a:cs typeface="Times New Roman" pitchFamily="18" charset="0"/>
              </a:rPr>
              <a:t>: 10.1108/13620431211255842. </a:t>
            </a:r>
          </a:p>
          <a:p>
            <a:pPr marL="0" indent="0">
              <a:buNone/>
            </a:pPr>
            <a:r>
              <a:rPr lang="en-US" sz="1200" dirty="0" err="1">
                <a:latin typeface="Times New Roman" pitchFamily="18" charset="0"/>
                <a:cs typeface="Times New Roman" pitchFamily="18" charset="0"/>
              </a:rPr>
              <a:t>Lorente</a:t>
            </a:r>
            <a:r>
              <a:rPr lang="en-US" sz="1200" dirty="0">
                <a:latin typeface="Times New Roman" pitchFamily="18" charset="0"/>
                <a:cs typeface="Times New Roman" pitchFamily="18" charset="0"/>
              </a:rPr>
              <a:t> L, </a:t>
            </a:r>
            <a:r>
              <a:rPr lang="en-US" sz="1200" dirty="0" err="1">
                <a:latin typeface="Times New Roman" pitchFamily="18" charset="0"/>
                <a:cs typeface="Times New Roman" pitchFamily="18" charset="0"/>
              </a:rPr>
              <a:t>Salanova</a:t>
            </a:r>
            <a:r>
              <a:rPr lang="en-US" sz="1200" dirty="0">
                <a:latin typeface="Times New Roman" pitchFamily="18" charset="0"/>
                <a:cs typeface="Times New Roman" pitchFamily="18" charset="0"/>
              </a:rPr>
              <a:t> M, Martinez I, </a:t>
            </a:r>
            <a:r>
              <a:rPr lang="en-US" sz="1200" dirty="0" err="1">
                <a:latin typeface="Times New Roman" pitchFamily="18" charset="0"/>
                <a:cs typeface="Times New Roman" pitchFamily="18" charset="0"/>
              </a:rPr>
              <a:t>Schaufeli</a:t>
            </a:r>
            <a:r>
              <a:rPr lang="en-US" sz="1200" dirty="0">
                <a:latin typeface="Times New Roman" pitchFamily="18" charset="0"/>
                <a:cs typeface="Times New Roman" pitchFamily="18" charset="0"/>
              </a:rPr>
              <a:t> W. Extension of the job demands-resources model in the prediction of burnout and engagement among teachers over time. </a:t>
            </a:r>
            <a:r>
              <a:rPr lang="en-US" sz="1200" dirty="0" err="1">
                <a:latin typeface="Times New Roman" pitchFamily="18" charset="0"/>
                <a:cs typeface="Times New Roman" pitchFamily="18" charset="0"/>
              </a:rPr>
              <a:t>Psicothema</a:t>
            </a:r>
            <a:r>
              <a:rPr lang="en-US" sz="1200" dirty="0">
                <a:latin typeface="Times New Roman" pitchFamily="18" charset="0"/>
                <a:cs typeface="Times New Roman" pitchFamily="18" charset="0"/>
              </a:rPr>
              <a:t>. 2008:345–60. </a:t>
            </a:r>
          </a:p>
          <a:p>
            <a:pPr marL="0" indent="0">
              <a:buNone/>
            </a:pPr>
            <a:r>
              <a:rPr lang="en-US" sz="1200" dirty="0">
                <a:latin typeface="Times New Roman" pitchFamily="18" charset="0"/>
                <a:cs typeface="Times New Roman" pitchFamily="18" charset="0"/>
              </a:rPr>
              <a:t>Pines AM. Adult attachment styles and their relationship to burnout: a preliminary, cross-cultural investigation. Work &amp; Stress. 2004;18:66–80. </a:t>
            </a:r>
            <a:r>
              <a:rPr lang="en-US" sz="1200" dirty="0" err="1">
                <a:latin typeface="Times New Roman" pitchFamily="18" charset="0"/>
                <a:cs typeface="Times New Roman" pitchFamily="18" charset="0"/>
              </a:rPr>
              <a:t>doi</a:t>
            </a:r>
            <a:r>
              <a:rPr lang="en-US" sz="1200" dirty="0">
                <a:latin typeface="Times New Roman" pitchFamily="18" charset="0"/>
                <a:cs typeface="Times New Roman" pitchFamily="18" charset="0"/>
              </a:rPr>
              <a:t>: 10.1080/02678370310001645025.</a:t>
            </a:r>
            <a:endParaRPr lang="en-US" sz="1200" dirty="0" smtClean="0">
              <a:latin typeface="Times New Roman" pitchFamily="18" charset="0"/>
              <a:cs typeface="Times New Roman" pitchFamily="18" charset="0"/>
            </a:endParaRPr>
          </a:p>
          <a:p>
            <a:pPr marL="0" indent="0">
              <a:buNone/>
            </a:pPr>
            <a:r>
              <a:rPr lang="en-US" sz="1200" dirty="0" smtClean="0">
                <a:latin typeface="Times New Roman" pitchFamily="18" charset="0"/>
                <a:cs typeface="Times New Roman" pitchFamily="18" charset="0"/>
              </a:rPr>
              <a:t>Shore </a:t>
            </a:r>
            <a:r>
              <a:rPr lang="en-US" sz="1200" dirty="0">
                <a:latin typeface="Times New Roman" pitchFamily="18" charset="0"/>
                <a:cs typeface="Times New Roman" pitchFamily="18" charset="0"/>
              </a:rPr>
              <a:t>J, Shore A. Modern attachment theory: the central role of affect regulation in development and treatment. </a:t>
            </a:r>
            <a:r>
              <a:rPr lang="en-US" sz="1200" dirty="0" err="1">
                <a:latin typeface="Times New Roman" pitchFamily="18" charset="0"/>
                <a:cs typeface="Times New Roman" pitchFamily="18" charset="0"/>
              </a:rPr>
              <a:t>Clin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Soc</a:t>
            </a:r>
            <a:r>
              <a:rPr lang="en-US" sz="1200" dirty="0">
                <a:latin typeface="Times New Roman" pitchFamily="18" charset="0"/>
                <a:cs typeface="Times New Roman" pitchFamily="18" charset="0"/>
              </a:rPr>
              <a:t> Work J. 2007;36:9–20. </a:t>
            </a:r>
            <a:r>
              <a:rPr lang="en-US" sz="1200" dirty="0" err="1">
                <a:latin typeface="Times New Roman" pitchFamily="18" charset="0"/>
                <a:cs typeface="Times New Roman" pitchFamily="18" charset="0"/>
              </a:rPr>
              <a:t>doi</a:t>
            </a:r>
            <a:r>
              <a:rPr lang="en-US" sz="1200" dirty="0">
                <a:latin typeface="Times New Roman" pitchFamily="18" charset="0"/>
                <a:cs typeface="Times New Roman" pitchFamily="18" charset="0"/>
              </a:rPr>
              <a:t>: 10.1007/s10615-007-0111-7.</a:t>
            </a:r>
            <a:endParaRPr lang="en-US" sz="1200" dirty="0" smtClean="0">
              <a:latin typeface="Times New Roman" pitchFamily="18" charset="0"/>
              <a:cs typeface="Times New Roman" pitchFamily="18" charset="0"/>
            </a:endParaRPr>
          </a:p>
          <a:p>
            <a:pPr marL="0" indent="0">
              <a:buNone/>
            </a:pPr>
            <a:r>
              <a:rPr lang="en-US" sz="1200" dirty="0">
                <a:latin typeface="Times New Roman" pitchFamily="18" charset="0"/>
                <a:cs typeface="Times New Roman" pitchFamily="18" charset="0"/>
              </a:rPr>
              <a:t> </a:t>
            </a:r>
          </a:p>
        </p:txBody>
      </p:sp>
    </p:spTree>
    <p:extLst>
      <p:ext uri="{BB962C8B-B14F-4D97-AF65-F5344CB8AC3E}">
        <p14:creationId xmlns:p14="http://schemas.microsoft.com/office/powerpoint/2010/main" val="848107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latin typeface="Times New Roman" pitchFamily="18" charset="0"/>
                <a:cs typeface="Times New Roman" pitchFamily="18" charset="0"/>
              </a:rPr>
              <a:t>Attachment styles </a:t>
            </a:r>
            <a:r>
              <a:rPr lang="en-US" sz="1600" dirty="0" smtClean="0">
                <a:latin typeface="Times New Roman" pitchFamily="18" charset="0"/>
                <a:cs typeface="Times New Roman" pitchFamily="18" charset="0"/>
              </a:rPr>
              <a:t>(18 </a:t>
            </a:r>
            <a:r>
              <a:rPr lang="en-US" sz="1600" dirty="0" err="1" smtClean="0">
                <a:latin typeface="Times New Roman" pitchFamily="18" charset="0"/>
                <a:cs typeface="Times New Roman" pitchFamily="18" charset="0"/>
              </a:rPr>
              <a:t>itms</a:t>
            </a:r>
            <a:r>
              <a:rPr lang="en-US" sz="1600" dirty="0" smtClean="0">
                <a:latin typeface="Times New Roman" pitchFamily="18" charset="0"/>
                <a:cs typeface="Times New Roman" pitchFamily="18" charset="0"/>
              </a:rPr>
              <a:t>, secure</a:t>
            </a:r>
            <a:r>
              <a:rPr lang="en-US" sz="1600" dirty="0">
                <a:latin typeface="Times New Roman" pitchFamily="18" charset="0"/>
                <a:cs typeface="Times New Roman" pitchFamily="18" charset="0"/>
              </a:rPr>
              <a:t>, insecure)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Gratitude (5 ITEMS)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Positive and negative affect (PANAS, 20 items)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Ego resiliency scale (R) 10 items </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sp>
        <p:nvSpPr>
          <p:cNvPr id="7" name="Flowchart: Process 6"/>
          <p:cNvSpPr/>
          <p:nvPr/>
        </p:nvSpPr>
        <p:spPr>
          <a:xfrm>
            <a:off x="620486" y="3200400"/>
            <a:ext cx="2057400" cy="1485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Attachment styles</a:t>
            </a:r>
            <a:endParaRPr lang="en-US" dirty="0"/>
          </a:p>
        </p:txBody>
      </p:sp>
      <p:sp>
        <p:nvSpPr>
          <p:cNvPr id="8" name="Flowchart: Process 7"/>
          <p:cNvSpPr/>
          <p:nvPr/>
        </p:nvSpPr>
        <p:spPr>
          <a:xfrm>
            <a:off x="6096000" y="3200400"/>
            <a:ext cx="2438400" cy="1371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dirty="0" smtClean="0"/>
              <a:t>Ego resiliency</a:t>
            </a:r>
          </a:p>
          <a:p>
            <a:pPr algn="ctr"/>
            <a:r>
              <a:rPr lang="en-US" dirty="0" smtClean="0"/>
              <a:t>2. Gratitude  </a:t>
            </a:r>
          </a:p>
          <a:p>
            <a:pPr algn="ctr"/>
            <a:endParaRPr lang="en-US" dirty="0"/>
          </a:p>
        </p:txBody>
      </p:sp>
      <p:sp>
        <p:nvSpPr>
          <p:cNvPr id="10" name="Flowchart: Process 9"/>
          <p:cNvSpPr/>
          <p:nvPr/>
        </p:nvSpPr>
        <p:spPr>
          <a:xfrm>
            <a:off x="3124200" y="1771650"/>
            <a:ext cx="2209800" cy="1143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Positive affect </a:t>
            </a:r>
            <a:endParaRPr lang="en-US" dirty="0"/>
          </a:p>
        </p:txBody>
      </p:sp>
      <p:cxnSp>
        <p:nvCxnSpPr>
          <p:cNvPr id="12" name="Straight Arrow Connector 11"/>
          <p:cNvCxnSpPr/>
          <p:nvPr/>
        </p:nvCxnSpPr>
        <p:spPr>
          <a:xfrm>
            <a:off x="1661433" y="4686300"/>
            <a:ext cx="1368878" cy="742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77543" y="2209800"/>
            <a:ext cx="1219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flipV="1">
            <a:off x="2677886" y="3864429"/>
            <a:ext cx="3418114" cy="78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124200" y="4667250"/>
            <a:ext cx="2286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Negative affect </a:t>
            </a:r>
            <a:endParaRPr lang="en-US" dirty="0"/>
          </a:p>
        </p:txBody>
      </p:sp>
      <p:cxnSp>
        <p:nvCxnSpPr>
          <p:cNvPr id="13" name="Straight Arrow Connector 12"/>
          <p:cNvCxnSpPr/>
          <p:nvPr/>
        </p:nvCxnSpPr>
        <p:spPr>
          <a:xfrm flipV="1">
            <a:off x="1420586" y="2362200"/>
            <a:ext cx="1703614"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486400" y="4667250"/>
            <a:ext cx="1338943"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8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John </a:t>
            </a:r>
            <a:r>
              <a:rPr lang="en-US" dirty="0" err="1"/>
              <a:t>Bowlby</a:t>
            </a:r>
            <a:r>
              <a:rPr lang="en-US" dirty="0"/>
              <a:t>  (1907-1990)</a:t>
            </a:r>
            <a:br>
              <a:rPr lang="en-US" dirty="0"/>
            </a:br>
            <a:r>
              <a:rPr lang="en-US" sz="3100" dirty="0"/>
              <a:t>British developmental psychologist </a:t>
            </a:r>
            <a:r>
              <a:rPr lang="en-US" sz="3100" dirty="0" smtClean="0"/>
              <a:t>and </a:t>
            </a:r>
            <a:br>
              <a:rPr lang="en-US" sz="3100" dirty="0" smtClean="0"/>
            </a:br>
            <a:r>
              <a:rPr lang="en-US" sz="3100" dirty="0" smtClean="0"/>
              <a:t>psychiatrist</a:t>
            </a:r>
            <a:endParaRPr lang="en-US" sz="3100" dirty="0"/>
          </a:p>
        </p:txBody>
      </p:sp>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Belonged to upper class family 4</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in 6 siblings</a:t>
            </a:r>
          </a:p>
          <a:p>
            <a:r>
              <a:rPr lang="en-US" sz="2000" b="1" dirty="0" smtClean="0">
                <a:latin typeface="Times New Roman" pitchFamily="18" charset="0"/>
                <a:cs typeface="Times New Roman" pitchFamily="18" charset="0"/>
              </a:rPr>
              <a:t>Father</a:t>
            </a:r>
            <a:r>
              <a:rPr lang="en-US" sz="2000" dirty="0" smtClean="0">
                <a:latin typeface="Times New Roman" pitchFamily="18" charset="0"/>
                <a:cs typeface="Times New Roman" pitchFamily="18" charset="0"/>
              </a:rPr>
              <a:t>:  leading surgeon </a:t>
            </a:r>
          </a:p>
          <a:p>
            <a:r>
              <a:rPr lang="en-US" sz="2000" b="1" dirty="0" smtClean="0">
                <a:latin typeface="Times New Roman" pitchFamily="18" charset="0"/>
                <a:cs typeface="Times New Roman" pitchFamily="18" charset="0"/>
              </a:rPr>
              <a:t>cared by </a:t>
            </a:r>
            <a:r>
              <a:rPr lang="en-US" sz="2000" dirty="0" smtClean="0">
                <a:latin typeface="Times New Roman" pitchFamily="18" charset="0"/>
                <a:cs typeface="Times New Roman" pitchFamily="18" charset="0"/>
              </a:rPr>
              <a:t>nanny and nursemaids:  badly </a:t>
            </a:r>
            <a:r>
              <a:rPr lang="en-US" sz="2000" b="1" dirty="0" smtClean="0">
                <a:latin typeface="Times New Roman" pitchFamily="18" charset="0"/>
                <a:cs typeface="Times New Roman" pitchFamily="18" charset="0"/>
              </a:rPr>
              <a:t>ignored by both parents </a:t>
            </a:r>
            <a:r>
              <a:rPr lang="en-US" sz="2000" dirty="0" smtClean="0">
                <a:latin typeface="Times New Roman" pitchFamily="18" charset="0"/>
                <a:cs typeface="Times New Roman" pitchFamily="18" charset="0"/>
              </a:rPr>
              <a:t>as they had no time for family.</a:t>
            </a:r>
          </a:p>
          <a:p>
            <a:r>
              <a:rPr lang="en-US" sz="2000" b="1" dirty="0" smtClean="0">
                <a:latin typeface="Times New Roman" pitchFamily="18" charset="0"/>
                <a:cs typeface="Times New Roman" pitchFamily="18" charset="0"/>
              </a:rPr>
              <a:t>At 7 </a:t>
            </a:r>
            <a:r>
              <a:rPr lang="en-US" sz="2000" dirty="0" smtClean="0">
                <a:latin typeface="Times New Roman" pitchFamily="18" charset="0"/>
                <a:cs typeface="Times New Roman" pitchFamily="18" charset="0"/>
              </a:rPr>
              <a:t>he was sent to boarding school (I will not sent even my dog at 7 in boarding)</a:t>
            </a:r>
          </a:p>
          <a:p>
            <a:r>
              <a:rPr lang="en-US" sz="2000" dirty="0">
                <a:latin typeface="Times New Roman" pitchFamily="18" charset="0"/>
                <a:cs typeface="Times New Roman" pitchFamily="18" charset="0"/>
              </a:rPr>
              <a:t>Graduated </a:t>
            </a:r>
            <a:r>
              <a:rPr lang="en-US" sz="2000" dirty="0" smtClean="0">
                <a:latin typeface="Times New Roman" pitchFamily="18" charset="0"/>
                <a:cs typeface="Times New Roman" pitchFamily="18" charset="0"/>
              </a:rPr>
              <a:t>in </a:t>
            </a:r>
            <a:r>
              <a:rPr lang="en-US" sz="2000" dirty="0" err="1">
                <a:latin typeface="Times New Roman" pitchFamily="18" charset="0"/>
                <a:cs typeface="Times New Roman" pitchFamily="18" charset="0"/>
              </a:rPr>
              <a:t>P</a:t>
            </a:r>
            <a:r>
              <a:rPr lang="en-US" sz="2000" dirty="0" err="1" smtClean="0">
                <a:latin typeface="Times New Roman" pitchFamily="18" charset="0"/>
                <a:cs typeface="Times New Roman" pitchFamily="18" charset="0"/>
              </a:rPr>
              <a:t>sy</a:t>
            </a:r>
            <a:r>
              <a:rPr lang="en-US" sz="2000" dirty="0" smtClean="0">
                <a:latin typeface="Times New Roman" pitchFamily="18" charset="0"/>
                <a:cs typeface="Times New Roman" pitchFamily="18" charset="0"/>
              </a:rPr>
              <a:t>. from </a:t>
            </a:r>
            <a:r>
              <a:rPr lang="en-US" sz="2000" dirty="0">
                <a:latin typeface="Times New Roman" pitchFamily="18" charset="0"/>
                <a:cs typeface="Times New Roman" pitchFamily="18" charset="0"/>
              </a:rPr>
              <a:t>Uni. Of Cambridge (4</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oldest </a:t>
            </a:r>
            <a:r>
              <a:rPr lang="en-US" sz="2000" dirty="0" err="1" smtClean="0">
                <a:latin typeface="Times New Roman" pitchFamily="18" charset="0"/>
                <a:cs typeface="Times New Roman" pitchFamily="18" charset="0"/>
              </a:rPr>
              <a:t>survining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uni</a:t>
            </a:r>
            <a:r>
              <a:rPr lang="en-US" sz="2000" dirty="0" err="1">
                <a:latin typeface="Times New Roman" pitchFamily="18" charset="0"/>
                <a:cs typeface="Times New Roman" pitchFamily="18" charset="0"/>
              </a:rPr>
              <a:t>.</a:t>
            </a:r>
            <a:r>
              <a:rPr lang="en-US" sz="2000" dirty="0">
                <a:latin typeface="Times New Roman" pitchFamily="18" charset="0"/>
                <a:cs typeface="Times New Roman" pitchFamily="18" charset="0"/>
              </a:rPr>
              <a:t> in </a:t>
            </a:r>
            <a:r>
              <a:rPr lang="en-US" sz="2000" dirty="0" smtClean="0">
                <a:latin typeface="Times New Roman" pitchFamily="18" charset="0"/>
                <a:cs typeface="Times New Roman" pitchFamily="18" charset="0"/>
              </a:rPr>
              <a:t>the world</a:t>
            </a:r>
            <a:r>
              <a:rPr lang="en-US" sz="2000" dirty="0">
                <a:latin typeface="Times New Roman" pitchFamily="18" charset="0"/>
                <a:cs typeface="Times New Roman" pitchFamily="18" charset="0"/>
              </a:rPr>
              <a:t>) in </a:t>
            </a:r>
            <a:r>
              <a:rPr lang="en-US" sz="2000" dirty="0" smtClean="0">
                <a:latin typeface="Times New Roman" pitchFamily="18" charset="0"/>
                <a:cs typeface="Times New Roman" pitchFamily="18" charset="0"/>
              </a:rPr>
              <a:t>1928</a:t>
            </a:r>
          </a:p>
          <a:p>
            <a:r>
              <a:rPr lang="en-US" sz="2000" dirty="0" smtClean="0">
                <a:latin typeface="Times New Roman" pitchFamily="18" charset="0"/>
                <a:cs typeface="Times New Roman" pitchFamily="18" charset="0"/>
              </a:rPr>
              <a:t>volunteer </a:t>
            </a:r>
            <a:r>
              <a:rPr lang="en-US" sz="2000" dirty="0">
                <a:latin typeface="Times New Roman" pitchFamily="18" charset="0"/>
                <a:cs typeface="Times New Roman" pitchFamily="18" charset="0"/>
              </a:rPr>
              <a:t>work for 1 year at school for maladjusted children while reconsidering his career goals.</a:t>
            </a:r>
          </a:p>
          <a:p>
            <a:r>
              <a:rPr lang="en-US" sz="2000" b="1" dirty="0">
                <a:latin typeface="Times New Roman" pitchFamily="18" charset="0"/>
                <a:cs typeface="Times New Roman" pitchFamily="18" charset="0"/>
              </a:rPr>
              <a:t>His interaction with 2 children set his professional life on course.  </a:t>
            </a:r>
          </a:p>
          <a:p>
            <a:r>
              <a:rPr lang="en-US" sz="2000" dirty="0">
                <a:latin typeface="Times New Roman" pitchFamily="18" charset="0"/>
                <a:cs typeface="Times New Roman" pitchFamily="18" charset="0"/>
              </a:rPr>
              <a:t>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isolated, remote, affectionless teenager who was expelled from his previous school for theft and had </a:t>
            </a:r>
            <a:r>
              <a:rPr lang="en-US" sz="2000" dirty="0" err="1">
                <a:latin typeface="Times New Roman" pitchFamily="18" charset="0"/>
                <a:cs typeface="Times New Roman" pitchFamily="18" charset="0"/>
              </a:rPr>
              <a:t>nostable</a:t>
            </a:r>
            <a:r>
              <a:rPr lang="en-US" sz="2000" dirty="0">
                <a:latin typeface="Times New Roman" pitchFamily="18" charset="0"/>
                <a:cs typeface="Times New Roman" pitchFamily="18" charset="0"/>
              </a:rPr>
              <a:t> mother figure.</a:t>
            </a:r>
          </a:p>
          <a:p>
            <a:r>
              <a:rPr lang="en-US" sz="2000" dirty="0">
                <a:latin typeface="Times New Roman" pitchFamily="18" charset="0"/>
                <a:cs typeface="Times New Roman" pitchFamily="18" charset="0"/>
              </a:rPr>
              <a:t>2nd. a very anxious boy of 7 or 8 years who was known as his </a:t>
            </a:r>
            <a:r>
              <a:rPr lang="en-US" sz="2000" dirty="0" smtClean="0">
                <a:latin typeface="Times New Roman" pitchFamily="18" charset="0"/>
                <a:cs typeface="Times New Roman" pitchFamily="18" charset="0"/>
              </a:rPr>
              <a:t>shadow as he follow </a:t>
            </a:r>
            <a:r>
              <a:rPr lang="en-US" sz="2000" dirty="0" err="1" smtClean="0">
                <a:latin typeface="Times New Roman" pitchFamily="18" charset="0"/>
                <a:cs typeface="Times New Roman" pitchFamily="18" charset="0"/>
              </a:rPr>
              <a:t>bowlby</a:t>
            </a:r>
            <a:r>
              <a:rPr lang="en-US" sz="2000" dirty="0" smtClean="0">
                <a:latin typeface="Times New Roman" pitchFamily="18" charset="0"/>
                <a:cs typeface="Times New Roman" pitchFamily="18" charset="0"/>
              </a:rPr>
              <a:t> wherever  he go (Ainsworth</a:t>
            </a:r>
            <a:r>
              <a:rPr lang="en-US" sz="2000" dirty="0">
                <a:latin typeface="Times New Roman" pitchFamily="18" charset="0"/>
                <a:cs typeface="Times New Roman" pitchFamily="18" charset="0"/>
              </a:rPr>
              <a:t>, 1974).</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
            <a:ext cx="16287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808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latin typeface="Times New Roman" pitchFamily="18" charset="0"/>
                <a:cs typeface="Times New Roman" pitchFamily="18" charset="0"/>
              </a:rPr>
              <a:t>Got medical degree in 1933.</a:t>
            </a:r>
          </a:p>
          <a:p>
            <a:r>
              <a:rPr lang="en-US" dirty="0" smtClean="0">
                <a:latin typeface="Times New Roman" pitchFamily="18" charset="0"/>
                <a:cs typeface="Times New Roman" pitchFamily="18" charset="0"/>
              </a:rPr>
              <a:t>Started training in psychiatry and till 1940 worked in London child guidance clinic, school for maladjusted children.</a:t>
            </a:r>
          </a:p>
          <a:p>
            <a:r>
              <a:rPr lang="en-US" dirty="0" smtClean="0">
                <a:latin typeface="Times New Roman" pitchFamily="18" charset="0"/>
                <a:cs typeface="Times New Roman" pitchFamily="18" charset="0"/>
              </a:rPr>
              <a:t>He was persuaded </a:t>
            </a:r>
            <a:r>
              <a:rPr lang="en-US" dirty="0">
                <a:latin typeface="Times New Roman" pitchFamily="18" charset="0"/>
                <a:cs typeface="Times New Roman" pitchFamily="18" charset="0"/>
              </a:rPr>
              <a:t>by this experience of </a:t>
            </a:r>
            <a:r>
              <a:rPr lang="en-US" dirty="0" smtClean="0">
                <a:latin typeface="Times New Roman" pitchFamily="18" charset="0"/>
                <a:cs typeface="Times New Roman" pitchFamily="18" charset="0"/>
              </a:rPr>
              <a:t>the effects </a:t>
            </a:r>
            <a:r>
              <a:rPr lang="en-US" dirty="0">
                <a:latin typeface="Times New Roman" pitchFamily="18" charset="0"/>
                <a:cs typeface="Times New Roman" pitchFamily="18" charset="0"/>
              </a:rPr>
              <a:t>of early family relationships on personality </a:t>
            </a:r>
            <a:r>
              <a:rPr lang="en-US" dirty="0" smtClean="0">
                <a:latin typeface="Times New Roman" pitchFamily="18" charset="0"/>
                <a:cs typeface="Times New Roman" pitchFamily="18" charset="0"/>
              </a:rPr>
              <a:t>development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behavioral problems, </a:t>
            </a:r>
            <a:r>
              <a:rPr lang="en-US" dirty="0" err="1" smtClean="0">
                <a:latin typeface="Times New Roman" pitchFamily="18" charset="0"/>
                <a:cs typeface="Times New Roman" pitchFamily="18" charset="0"/>
              </a:rPr>
              <a:t>Bowlby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decided to embark on a career as a child </a:t>
            </a:r>
            <a:r>
              <a:rPr lang="en-US" dirty="0" smtClean="0">
                <a:latin typeface="Times New Roman" pitchFamily="18" charset="0"/>
                <a:cs typeface="Times New Roman" pitchFamily="18" charset="0"/>
              </a:rPr>
              <a:t>psychiatrist. </a:t>
            </a:r>
          </a:p>
          <a:p>
            <a:r>
              <a:rPr lang="en-US" dirty="0" smtClean="0">
                <a:latin typeface="Times New Roman" pitchFamily="18" charset="0"/>
                <a:cs typeface="Times New Roman" pitchFamily="18" charset="0"/>
              </a:rPr>
              <a:t>based </a:t>
            </a:r>
            <a:r>
              <a:rPr lang="en-US" dirty="0">
                <a:latin typeface="Times New Roman" pitchFamily="18" charset="0"/>
                <a:cs typeface="Times New Roman" pitchFamily="18" charset="0"/>
              </a:rPr>
              <a:t>on case notes from the London Child Guidance Clinic, many of the clinic patients were affectionless and prone to stealing. Through detailed examination of 44 cases, </a:t>
            </a:r>
            <a:r>
              <a:rPr lang="en-US" dirty="0" err="1">
                <a:latin typeface="Times New Roman" pitchFamily="18" charset="0"/>
                <a:cs typeface="Times New Roman" pitchFamily="18" charset="0"/>
              </a:rPr>
              <a:t>Bowlby</a:t>
            </a:r>
            <a:r>
              <a:rPr lang="en-US" dirty="0">
                <a:latin typeface="Times New Roman" pitchFamily="18" charset="0"/>
                <a:cs typeface="Times New Roman" pitchFamily="18" charset="0"/>
              </a:rPr>
              <a:t> was able to link their symptoms to histories of maternal deprivation and separation</a:t>
            </a:r>
            <a:r>
              <a:rPr lang="en-US" dirty="0" smtClean="0">
                <a:latin typeface="Times New Roman" pitchFamily="18" charset="0"/>
                <a:cs typeface="Times New Roman" pitchFamily="18" charset="0"/>
              </a:rPr>
              <a:t>.</a:t>
            </a:r>
          </a:p>
          <a:p>
            <a:r>
              <a:rPr lang="en-US" b="1" dirty="0">
                <a:latin typeface="Times New Roman" pitchFamily="18" charset="0"/>
                <a:cs typeface="Times New Roman" pitchFamily="18" charset="0"/>
              </a:rPr>
              <a:t>Why did he select the theme of separation anxiety?</a:t>
            </a:r>
          </a:p>
          <a:p>
            <a:r>
              <a:rPr lang="en-US" dirty="0">
                <a:latin typeface="Times New Roman" pitchFamily="18" charset="0"/>
                <a:cs typeface="Times New Roman" pitchFamily="18" charset="0"/>
              </a:rPr>
              <a:t>At age 4 </a:t>
            </a:r>
            <a:r>
              <a:rPr lang="en-US" dirty="0" smtClean="0">
                <a:latin typeface="Times New Roman" pitchFamily="18" charset="0"/>
                <a:cs typeface="Times New Roman" pitchFamily="18" charset="0"/>
              </a:rPr>
              <a:t>her nanny(</a:t>
            </a:r>
            <a:r>
              <a:rPr lang="en-US" dirty="0" err="1" smtClean="0">
                <a:latin typeface="Times New Roman" pitchFamily="18" charset="0"/>
                <a:cs typeface="Times New Roman" pitchFamily="18" charset="0"/>
              </a:rPr>
              <a:t>minnie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left her family who was primary </a:t>
            </a:r>
            <a:r>
              <a:rPr lang="en-US" dirty="0">
                <a:latin typeface="Times New Roman" pitchFamily="18" charset="0"/>
                <a:cs typeface="Times New Roman" pitchFamily="18" charset="0"/>
              </a:rPr>
              <a:t>caregiver and it was as tragic </a:t>
            </a:r>
            <a:r>
              <a:rPr lang="en-US" dirty="0" smtClean="0">
                <a:latin typeface="Times New Roman" pitchFamily="18" charset="0"/>
                <a:cs typeface="Times New Roman" pitchFamily="18" charset="0"/>
              </a:rPr>
              <a:t>as </a:t>
            </a:r>
            <a:r>
              <a:rPr lang="en-US" dirty="0">
                <a:latin typeface="Times New Roman" pitchFamily="18" charset="0"/>
                <a:cs typeface="Times New Roman" pitchFamily="18" charset="0"/>
              </a:rPr>
              <a:t>the loss of a </a:t>
            </a:r>
            <a:r>
              <a:rPr lang="en-US" dirty="0" smtClean="0">
                <a:latin typeface="Times New Roman" pitchFamily="18" charset="0"/>
                <a:cs typeface="Times New Roman" pitchFamily="18" charset="0"/>
              </a:rPr>
              <a:t>mother</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p>
          <a:p>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64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ve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effects of maternal deprivation (a situation in which mother was non-responsive or absent during first 2 years of child's life)</a:t>
            </a:r>
          </a:p>
          <a:p>
            <a:r>
              <a:rPr lang="en-US" sz="2000" b="1" dirty="0" smtClean="0">
                <a:latin typeface="Times New Roman" pitchFamily="18" charset="0"/>
                <a:cs typeface="Times New Roman" pitchFamily="18" charset="0"/>
              </a:rPr>
              <a:t>According to </a:t>
            </a:r>
            <a:r>
              <a:rPr lang="en-US" sz="2000" b="1" dirty="0" err="1" smtClean="0">
                <a:latin typeface="Times New Roman" pitchFamily="18" charset="0"/>
                <a:cs typeface="Times New Roman" pitchFamily="18" charset="0"/>
              </a:rPr>
              <a:t>Bowlby</a:t>
            </a:r>
            <a:r>
              <a:rPr lang="en-US" sz="2000" b="1" dirty="0" smtClean="0">
                <a:latin typeface="Times New Roman" pitchFamily="18" charset="0"/>
                <a:cs typeface="Times New Roman" pitchFamily="18" charset="0"/>
              </a:rPr>
              <a:t>, Children are born with innate derive to form attachment with primary caregivers. </a:t>
            </a:r>
          </a:p>
          <a:p>
            <a:r>
              <a:rPr lang="en-US" sz="2000" b="1" dirty="0" smtClean="0">
                <a:latin typeface="Times New Roman" pitchFamily="18" charset="0"/>
                <a:cs typeface="Times New Roman" pitchFamily="18" charset="0"/>
              </a:rPr>
              <a:t>E.g. When frightened they seek proximity to their mother for comfort and </a:t>
            </a:r>
            <a:r>
              <a:rPr lang="en-US" sz="2000" b="1" dirty="0" err="1" smtClean="0">
                <a:latin typeface="Times New Roman" pitchFamily="18" charset="0"/>
                <a:cs typeface="Times New Roman" pitchFamily="18" charset="0"/>
              </a:rPr>
              <a:t>care.</a:t>
            </a:r>
            <a:r>
              <a:rPr lang="en-US" sz="2000" dirty="0" err="1" smtClean="0">
                <a:latin typeface="Times New Roman" pitchFamily="18" charset="0"/>
                <a:cs typeface="Times New Roman" pitchFamily="18" charset="0"/>
              </a:rPr>
              <a:t>These</a:t>
            </a:r>
            <a:r>
              <a:rPr lang="en-US" sz="2000" dirty="0" smtClean="0">
                <a:latin typeface="Times New Roman" pitchFamily="18" charset="0"/>
                <a:cs typeface="Times New Roman" pitchFamily="18" charset="0"/>
              </a:rPr>
              <a:t> results were groundbreaking </a:t>
            </a:r>
            <a:r>
              <a:rPr lang="en-US" sz="2000" dirty="0" err="1" smtClean="0">
                <a:latin typeface="Times New Roman" pitchFamily="18" charset="0"/>
                <a:cs typeface="Times New Roman" pitchFamily="18" charset="0"/>
              </a:rPr>
              <a:t>bcaz</a:t>
            </a:r>
            <a:r>
              <a:rPr lang="en-US" sz="2000" dirty="0" smtClean="0">
                <a:latin typeface="Times New Roman" pitchFamily="18" charset="0"/>
                <a:cs typeface="Times New Roman" pitchFamily="18" charset="0"/>
              </a:rPr>
              <a:t> firstly its was considered that goal of attachment is satisfaction of needs specially food. </a:t>
            </a:r>
          </a:p>
          <a:p>
            <a:r>
              <a:rPr lang="en-US" sz="2000" dirty="0" smtClean="0">
                <a:latin typeface="Times New Roman" pitchFamily="18" charset="0"/>
                <a:cs typeface="Times New Roman" pitchFamily="18" charset="0"/>
              </a:rPr>
              <a:t>To </a:t>
            </a:r>
            <a:r>
              <a:rPr lang="en-US" sz="2000" dirty="0" err="1" smtClean="0">
                <a:latin typeface="Times New Roman" pitchFamily="18" charset="0"/>
                <a:cs typeface="Times New Roman" pitchFamily="18" charset="0"/>
              </a:rPr>
              <a:t>bowlby</a:t>
            </a:r>
            <a:r>
              <a:rPr lang="en-US" sz="2000" dirty="0" smtClean="0">
                <a:latin typeface="Times New Roman" pitchFamily="18" charset="0"/>
                <a:cs typeface="Times New Roman" pitchFamily="18" charset="0"/>
              </a:rPr>
              <a:t> attachment </a:t>
            </a:r>
            <a:r>
              <a:rPr lang="en-US" sz="2000" dirty="0">
                <a:latin typeface="Times New Roman" pitchFamily="18" charset="0"/>
                <a:cs typeface="Times New Roman" pitchFamily="18" charset="0"/>
              </a:rPr>
              <a:t>is primarily determined by nurturance and responsiveness and not by food and other materialistic need. </a:t>
            </a:r>
          </a:p>
          <a:p>
            <a:endParaRPr lang="en-US" sz="2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876800"/>
            <a:ext cx="2975201" cy="156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7" y="4572000"/>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724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4 phases of development of attachment </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r>
              <a:rPr lang="en-US" sz="2400" dirty="0" smtClean="0">
                <a:latin typeface="Times New Roman" pitchFamily="18" charset="0"/>
                <a:cs typeface="Times New Roman" pitchFamily="18" charset="0"/>
              </a:rPr>
              <a:t>Pre attachment (new born to 6 weeks)</a:t>
            </a:r>
          </a:p>
          <a:p>
            <a:r>
              <a:rPr lang="en-US" sz="2400" dirty="0" smtClean="0">
                <a:latin typeface="Times New Roman" pitchFamily="18" charset="0"/>
                <a:cs typeface="Times New Roman" pitchFamily="18" charset="0"/>
              </a:rPr>
              <a:t>Attachment in making (6 weeks to 6-8 months)</a:t>
            </a:r>
          </a:p>
          <a:p>
            <a:r>
              <a:rPr lang="en-US" sz="2400" dirty="0" smtClean="0">
                <a:latin typeface="Times New Roman" pitchFamily="18" charset="0"/>
                <a:cs typeface="Times New Roman" pitchFamily="18" charset="0"/>
              </a:rPr>
              <a:t>Clear cut attachment (6-8 months to 18 months)</a:t>
            </a:r>
          </a:p>
          <a:p>
            <a:r>
              <a:rPr lang="en-US" sz="2400" dirty="0" smtClean="0">
                <a:latin typeface="Times New Roman" pitchFamily="18" charset="0"/>
                <a:cs typeface="Times New Roman" pitchFamily="18" charset="0"/>
              </a:rPr>
              <a:t>Formation of reciprocal relations (18 months to years)</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13950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 attachment </a:t>
            </a:r>
            <a:r>
              <a:rPr lang="en-US" dirty="0"/>
              <a:t>(new born to 6 weeks)</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Child learn how to act in order to get attention of adults. (Crying, smiling, eye contact)</a:t>
            </a:r>
          </a:p>
          <a:p>
            <a:r>
              <a:rPr lang="en-US" sz="2400" dirty="0" smtClean="0">
                <a:latin typeface="Times New Roman" pitchFamily="18" charset="0"/>
                <a:cs typeface="Times New Roman" pitchFamily="18" charset="0"/>
              </a:rPr>
              <a:t>Child do not show particular attachment with caregiver even mother. </a:t>
            </a:r>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0"/>
            <a:ext cx="3810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064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Attachment in making </a:t>
            </a:r>
            <a:r>
              <a:rPr lang="en-US" dirty="0"/>
              <a:t>(6 weeks to 6-8 months)</a:t>
            </a:r>
            <a:br>
              <a:rPr lang="en-US" dirty="0"/>
            </a:br>
            <a:r>
              <a:rPr lang="en-US" dirty="0" smtClean="0"/>
              <a:t> </a:t>
            </a: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They distinguish between familiar and unfamiliar faces</a:t>
            </a:r>
          </a:p>
          <a:p>
            <a:r>
              <a:rPr lang="en-US" sz="2400" dirty="0">
                <a:latin typeface="Times New Roman" pitchFamily="18" charset="0"/>
                <a:cs typeface="Times New Roman" pitchFamily="18" charset="0"/>
              </a:rPr>
              <a:t>Develop sense of trust because they can depend on mothers in times of </a:t>
            </a:r>
            <a:r>
              <a:rPr lang="en-US" sz="2400" dirty="0" smtClean="0">
                <a:latin typeface="Times New Roman" pitchFamily="18" charset="0"/>
                <a:cs typeface="Times New Roman" pitchFamily="18" charset="0"/>
              </a:rPr>
              <a:t>needs</a:t>
            </a:r>
          </a:p>
          <a:p>
            <a:r>
              <a:rPr lang="en-US" sz="2400" dirty="0" smtClean="0">
                <a:latin typeface="Times New Roman" pitchFamily="18" charset="0"/>
                <a:cs typeface="Times New Roman" pitchFamily="18" charset="0"/>
              </a:rPr>
              <a:t>Respond positively to primary caregiver, mother. </a:t>
            </a:r>
          </a:p>
          <a:p>
            <a:r>
              <a:rPr lang="en-US" sz="2400" dirty="0" smtClean="0">
                <a:latin typeface="Times New Roman" pitchFamily="18" charset="0"/>
                <a:cs typeface="Times New Roman" pitchFamily="18" charset="0"/>
              </a:rPr>
              <a:t>Does not get upset when she is gone. </a:t>
            </a: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37469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958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690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Clear cut </a:t>
            </a:r>
            <a:r>
              <a:rPr lang="en-US" sz="2800" b="1" dirty="0" err="1" smtClean="0">
                <a:latin typeface="Times New Roman" pitchFamily="18" charset="0"/>
                <a:cs typeface="Times New Roman" pitchFamily="18" charset="0"/>
              </a:rPr>
              <a:t>attachmnet</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6-8 months to 18 months</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Show attachment and preference for 1 specific person (mother) and experience separation anxiety when mother leaves </a:t>
            </a:r>
          </a:p>
          <a:p>
            <a:r>
              <a:rPr lang="en-US" sz="2400" dirty="0" smtClean="0">
                <a:latin typeface="Times New Roman" pitchFamily="18" charset="0"/>
                <a:cs typeface="Times New Roman" pitchFamily="18" charset="0"/>
              </a:rPr>
              <a:t>Protest in absence of mother and in presence of stranger </a:t>
            </a:r>
          </a:p>
          <a:p>
            <a:endParaRPr lang="en-US"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96393"/>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86200"/>
            <a:ext cx="29622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659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1620</Words>
  <Application>Microsoft Office PowerPoint</Application>
  <PresentationFormat>On-screen Show (4:3)</PresentationFormat>
  <Paragraphs>139</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Attachment Theory (Bowlby and Ainsworth)</vt:lpstr>
      <vt:lpstr>Attachment theory</vt:lpstr>
      <vt:lpstr>John Bowlby  (1907-1990) British developmental psychologist and  psychiatrist</vt:lpstr>
      <vt:lpstr>PowerPoint Presentation</vt:lpstr>
      <vt:lpstr>Results </vt:lpstr>
      <vt:lpstr>4 phases of development of attachment </vt:lpstr>
      <vt:lpstr>Pre attachment (new born to 6 weeks) </vt:lpstr>
      <vt:lpstr>Attachment in making (6 weeks to 6-8 months)  </vt:lpstr>
      <vt:lpstr>Clear cut attachmnet (6-8 months to 18 months)</vt:lpstr>
      <vt:lpstr>Formation of reciprocal relations (18 to years) </vt:lpstr>
      <vt:lpstr>IWM and attachment theory </vt:lpstr>
      <vt:lpstr>PowerPoint Presentation</vt:lpstr>
      <vt:lpstr>PowerPoint Presentation</vt:lpstr>
      <vt:lpstr>Ainsworth (1913-1999) </vt:lpstr>
      <vt:lpstr>PowerPoint Presentation</vt:lpstr>
      <vt:lpstr>Secure attachment: 70%</vt:lpstr>
      <vt:lpstr>Anxious resistant</vt:lpstr>
      <vt:lpstr>Avoidant attachment</vt:lpstr>
      <vt:lpstr>PowerPoint Presentation</vt:lpstr>
      <vt:lpstr>Conclusion</vt:lpstr>
      <vt:lpstr>Application of this theory </vt:lpstr>
      <vt:lpstr>Applications (cont..)</vt:lpstr>
      <vt:lpstr>Criticism on this theory by Field (1996)</vt:lpstr>
      <vt:lpstr>PowerPoint Presentation</vt:lpstr>
      <vt:lpstr>To conclude </vt:lpstr>
      <vt:lpstr>PowerPoint Presentation</vt:lpstr>
      <vt:lpstr>Attachment styles (18 itms, secure, insecure) Gratitude (5 ITEMS) Positive and negative affect (PANAS, 20 items) Ego resiliency scale (R) 10 items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 Theory</dc:title>
  <dc:creator>ANUM YOUSAF</dc:creator>
  <cp:lastModifiedBy>DELL</cp:lastModifiedBy>
  <cp:revision>390</cp:revision>
  <dcterms:created xsi:type="dcterms:W3CDTF">2006-08-16T00:00:00Z</dcterms:created>
  <dcterms:modified xsi:type="dcterms:W3CDTF">2020-12-04T08:34:30Z</dcterms:modified>
</cp:coreProperties>
</file>