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9"/>
  </p:notesMasterIdLst>
  <p:handoutMasterIdLst>
    <p:handoutMasterId r:id="rId10"/>
  </p:handoutMasterIdLst>
  <p:sldIdLst>
    <p:sldId id="256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Rockwell" panose="02060603020205020403" pitchFamily="18" charset="0"/>
              </a:rPr>
              <a:t>GENERAL DEFENCES</a:t>
            </a:r>
            <a:endParaRPr lang="en-US" sz="5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986" y="935841"/>
            <a:ext cx="9905999" cy="5386899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91756"/>
              </p:ext>
            </p:extLst>
          </p:nvPr>
        </p:nvGraphicFramePr>
        <p:xfrm>
          <a:off x="973986" y="144968"/>
          <a:ext cx="8917146" cy="5850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8573"/>
                <a:gridCol w="4458573"/>
              </a:tblGrid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Crime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Torts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400" b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400" b="0" baseline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the infringement of Public rights (affecting the public at large)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the infringement of private right of an individual.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788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Proceedings are initiated and conducted in the State.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Proceedings are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initiated and conducted   by the injured himself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Compromise is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possible only in compoundable cases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always open to the injured party to enter into compromise at any stage of the proceedings.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offender is punished by State. (put behind the bars)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wrongdoer has to compensate the injured party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no time limit to initiate the case. However, delay may be harmful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Suit may be filed within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one year of the infringement of right.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Court-fee is applicable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Court-fee is applicable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Proceedings are regulated under Criminal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Procedure Code 1867.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Proceedings are regulated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Civil Procedure Code, 1908.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986" y="935841"/>
            <a:ext cx="9905999" cy="5386899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782788"/>
              </p:ext>
            </p:extLst>
          </p:nvPr>
        </p:nvGraphicFramePr>
        <p:xfrm>
          <a:off x="973986" y="144968"/>
          <a:ext cx="8917146" cy="5484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8573"/>
                <a:gridCol w="4458573"/>
              </a:tblGrid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Breach</a:t>
                      </a:r>
                      <a:r>
                        <a:rPr lang="en-US" sz="2700" baseline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of Contract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Torts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400" b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</a:t>
                      </a:r>
                      <a:r>
                        <a:rPr lang="en-US" sz="2400" b="0" baseline="0" dirty="0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infringement of right in </a:t>
                      </a:r>
                      <a:r>
                        <a:rPr lang="en-US" sz="2400" b="0" baseline="0" dirty="0" err="1" smtClean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personam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the infringement of 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 in rem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788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Rights and duties are fixed by parties themselves.</a:t>
                      </a:r>
                      <a:endParaRPr lang="en-US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700" dirty="0">
                          <a:ln>
                            <a:noFill/>
                          </a:ln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Rights and duties are fixed by law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Duty is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created by the party and owed to a specific person or group of people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Duty is created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state and owed to the society in general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remedy is in </a:t>
                      </a:r>
                      <a:r>
                        <a:rPr lang="en-US" sz="2000" b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ofrm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liquidated damages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remedy is in form of unliquidated damages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Suit may be filed within a period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3year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Suit may be filed within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one year of the infringement of right.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n-US" sz="20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is no concept of exemplary damages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Exemplary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damages may be awarded in certain case like Defamation.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  <a:tr h="64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Motive</a:t>
                      </a:r>
                      <a:r>
                        <a:rPr lang="en-US" sz="2000" b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party committing the breach  is irrelevant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Motive of person doing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wrong </a:t>
                      </a:r>
                      <a:r>
                        <a:rPr lang="en-US" sz="200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generally </a:t>
                      </a:r>
                      <a:r>
                        <a:rPr lang="en-US" sz="200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19050" dir="2700000" algn="tl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into consideration.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99" marR="664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7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986" y="980446"/>
            <a:ext cx="9905999" cy="5085817"/>
          </a:xfrm>
          <a:solidFill>
            <a:schemeClr val="bg2">
              <a:lumMod val="75000"/>
            </a:schemeClr>
          </a:solidFill>
          <a:scene3d>
            <a:camera prst="perspectiveContrastingRightFacing"/>
            <a:lightRig rig="threePt" dir="t"/>
          </a:scene3d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algn="ctr">
              <a:buNone/>
            </a:pPr>
            <a:r>
              <a:rPr lang="en-US" sz="9600" dirty="0" smtClean="0">
                <a:latin typeface="Segoe UI Semibold" panose="020B0702040204020203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THANK YOU</a:t>
            </a:r>
            <a:endParaRPr lang="en-US" sz="9600" dirty="0">
              <a:latin typeface="Segoe UI Semibold" panose="020B0702040204020203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3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www.w3.org/XML/1998/namespace"/>
    <ds:schemaRef ds:uri="http://purl.org/dc/terms/"/>
    <ds:schemaRef ds:uri="http://purl.org/dc/dcmitype/"/>
    <ds:schemaRef ds:uri="16c05727-aa75-4e4a-9b5f-8a80a1165891"/>
    <ds:schemaRef ds:uri="http://purl.org/dc/elements/1.1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38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Rockwell</vt:lpstr>
      <vt:lpstr>Segoe UI Semibold</vt:lpstr>
      <vt:lpstr>Tahoma</vt:lpstr>
      <vt:lpstr>Times New Roman</vt:lpstr>
      <vt:lpstr>Trebuchet MS</vt:lpstr>
      <vt:lpstr>Tw Cen MT</vt:lpstr>
      <vt:lpstr>Circuit</vt:lpstr>
      <vt:lpstr>GENERAL DEFENCES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2020-04-06T02:59:55Z</dcterms:created>
  <dcterms:modified xsi:type="dcterms:W3CDTF">2020-05-03T10:25:05Z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