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9"/>
  </p:notesMasterIdLst>
  <p:handoutMasterIdLst>
    <p:handoutMasterId r:id="rId10"/>
  </p:handoutMasterIdLst>
  <p:sldIdLst>
    <p:sldId id="256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70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399B3372-74CF-4E21-A4D4-286B22AA5A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63762BE-D43C-49F5-99A5-BF49C69592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5766F-5EC0-4797-B4D1-777FCB005B11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989E452-9BCA-4AF5-9A9C-233BF410EA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6BF9F63-CE4F-44E2-A07D-7E654DE9F5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AC76B-F5B1-4D6E-BACD-2A80744AC9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45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4B5EC-152C-4627-80C0-63B10D5574EF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EE60E-651F-40CC-AD73-C00F10CE42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1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25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28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5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5272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5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05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6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05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06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80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27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1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0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2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14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40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25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9873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68D3E5-C7A3-47DF-A374-46BF83A69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Rockwell" panose="02060603020205020403" pitchFamily="18" charset="0"/>
              </a:rPr>
              <a:t>GENERAL DEFENCES</a:t>
            </a:r>
            <a:endParaRPr lang="en-US" sz="5400" b="1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359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986" y="935841"/>
            <a:ext cx="9905999" cy="5386899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891756"/>
              </p:ext>
            </p:extLst>
          </p:nvPr>
        </p:nvGraphicFramePr>
        <p:xfrm>
          <a:off x="973986" y="144968"/>
          <a:ext cx="8917146" cy="5850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8573"/>
                <a:gridCol w="4458573"/>
              </a:tblGrid>
              <a:tr h="647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700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Crime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70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Torts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</a:tr>
              <a:tr h="647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700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r>
                        <a:rPr lang="en-US" sz="2400" b="0" dirty="0" smtClean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en-US" sz="2400" b="0" baseline="0" dirty="0" smtClean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the infringement of Public rights (affecting the public at large)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700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en-US" sz="200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the infringement of private right of an individual.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</a:tr>
              <a:tr h="7884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b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Proceedings are initiated and conducted in the State.</a:t>
                      </a:r>
                      <a:r>
                        <a:rPr lang="en-US" sz="2000" b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700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Proceedings are</a:t>
                      </a:r>
                      <a:r>
                        <a:rPr lang="en-US" sz="200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initiated and conducted   by the injured himself</a:t>
                      </a:r>
                      <a:endParaRPr lang="en-US" sz="20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</a:tr>
              <a:tr h="647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b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Compromise is</a:t>
                      </a:r>
                      <a:r>
                        <a:rPr lang="en-US" sz="2000" b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possible only in compoundable cases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en-US" sz="200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always open to the injured party to enter into compromise at any stage of the proceedings.</a:t>
                      </a:r>
                      <a:endParaRPr lang="en-US" sz="20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</a:tr>
              <a:tr h="647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US" sz="2000" b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offender is punished by State. (put behind the bars)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US" sz="200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wrongdoer has to compensate the injured party</a:t>
                      </a:r>
                      <a:endParaRPr lang="en-US" sz="20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</a:tr>
              <a:tr h="647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b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There</a:t>
                      </a:r>
                      <a:r>
                        <a:rPr lang="en-US" sz="2000" b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no time limit to initiate the case. However, delay may be harmful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Suit may be filed within</a:t>
                      </a:r>
                      <a:r>
                        <a:rPr lang="en-US" sz="200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one year of the infringement of right.</a:t>
                      </a:r>
                      <a:endParaRPr lang="en-US" sz="20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</a:tr>
              <a:tr h="647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b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2000" b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Court-fee is applicable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Court-fee is applicable</a:t>
                      </a:r>
                      <a:endParaRPr lang="en-US" sz="20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</a:tr>
              <a:tr h="647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b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Proceedings are regulated under Criminal</a:t>
                      </a:r>
                      <a:r>
                        <a:rPr lang="en-US" sz="2000" b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Procedure Code 1867.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Proceedings are regulated</a:t>
                      </a:r>
                      <a:r>
                        <a:rPr lang="en-US" sz="200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by Civil Procedure Code, 1908.</a:t>
                      </a:r>
                      <a:endParaRPr lang="en-US" sz="20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31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986" y="935841"/>
            <a:ext cx="9905999" cy="5386899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782788"/>
              </p:ext>
            </p:extLst>
          </p:nvPr>
        </p:nvGraphicFramePr>
        <p:xfrm>
          <a:off x="973986" y="144968"/>
          <a:ext cx="8917146" cy="5484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8573"/>
                <a:gridCol w="4458573"/>
              </a:tblGrid>
              <a:tr h="647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700" dirty="0" smtClean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Breach</a:t>
                      </a:r>
                      <a:r>
                        <a:rPr lang="en-US" sz="2700" baseline="0" dirty="0" smtClean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of Contract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70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Torts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</a:tr>
              <a:tr h="647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700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r>
                        <a:rPr lang="en-US" sz="2400" b="0" dirty="0" smtClean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 is</a:t>
                      </a:r>
                      <a:r>
                        <a:rPr lang="en-US" sz="2400" b="0" baseline="0" dirty="0" smtClean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infringement of right in </a:t>
                      </a:r>
                      <a:r>
                        <a:rPr lang="en-US" sz="2400" b="0" baseline="0" dirty="0" err="1" smtClean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personam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700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en-US" sz="200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 the infringement of </a:t>
                      </a:r>
                      <a:r>
                        <a:rPr lang="en-US" sz="200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right in rem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</a:tr>
              <a:tr h="7884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b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Rights and duties are fixed by parties themselves.</a:t>
                      </a:r>
                      <a:endParaRPr lang="en-U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700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Rights and duties are fixed by law</a:t>
                      </a:r>
                      <a:endParaRPr lang="en-US" sz="20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</a:tr>
              <a:tr h="647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b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Duty is</a:t>
                      </a:r>
                      <a:r>
                        <a:rPr lang="en-US" sz="2000" b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created by the party and owed to a specific person or group of people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Duty is created</a:t>
                      </a:r>
                      <a:r>
                        <a:rPr lang="en-US" sz="200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by state and owed to the society in general</a:t>
                      </a:r>
                      <a:endParaRPr lang="en-US" sz="20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</a:tr>
              <a:tr h="647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remedy is in </a:t>
                      </a:r>
                      <a:r>
                        <a:rPr lang="en-US" sz="2000" b="0" dirty="0" err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ofrm</a:t>
                      </a:r>
                      <a:r>
                        <a:rPr lang="en-US" sz="2000" b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of liquidated damages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remedy is in form of unliquidated damages</a:t>
                      </a:r>
                      <a:endParaRPr lang="en-US" sz="20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</a:tr>
              <a:tr h="647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b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Suit may be filed within a period</a:t>
                      </a:r>
                      <a:r>
                        <a:rPr lang="en-US" sz="2000" b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3year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Suit may be filed within</a:t>
                      </a:r>
                      <a:r>
                        <a:rPr lang="en-US" sz="200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one year of the infringement of right.</a:t>
                      </a:r>
                      <a:endParaRPr lang="en-US" sz="20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</a:tr>
              <a:tr h="647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There</a:t>
                      </a:r>
                      <a:r>
                        <a:rPr lang="en-US" sz="20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is no concept of exemplary damages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Exemplary</a:t>
                      </a:r>
                      <a:r>
                        <a:rPr lang="en-US" sz="200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damages may be awarded in certain case like Defamation.</a:t>
                      </a:r>
                      <a:endParaRPr lang="en-US" sz="20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</a:tr>
              <a:tr h="647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b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Motive</a:t>
                      </a:r>
                      <a:r>
                        <a:rPr lang="en-US" sz="2000" b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the party committing the breach  is irrelevant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Motive of person doing</a:t>
                      </a:r>
                      <a:r>
                        <a:rPr lang="en-US" sz="200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wrong </a:t>
                      </a:r>
                      <a:r>
                        <a:rPr lang="en-US" sz="200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generally </a:t>
                      </a:r>
                      <a:r>
                        <a:rPr lang="en-US" sz="200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taken into consideration.</a:t>
                      </a:r>
                      <a:endParaRPr lang="en-US" sz="20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99" marR="6649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07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986" y="980446"/>
            <a:ext cx="9905999" cy="5085817"/>
          </a:xfrm>
          <a:solidFill>
            <a:schemeClr val="bg2">
              <a:lumMod val="75000"/>
            </a:schemeClr>
          </a:solidFill>
          <a:scene3d>
            <a:camera prst="perspectiveContrastingRightFacing"/>
            <a:lightRig rig="threePt" dir="t"/>
          </a:scene3d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 algn="ctr">
              <a:buNone/>
            </a:pPr>
            <a:r>
              <a:rPr lang="en-US" sz="9600" dirty="0" smtClean="0"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THANK YOU</a:t>
            </a:r>
            <a:endParaRPr lang="en-US" sz="9600" dirty="0">
              <a:latin typeface="Segoe UI Semibold" panose="020B0702040204020203" pitchFamily="34" charset="0"/>
              <a:ea typeface="Tahoma" panose="020B060403050404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43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77815013_Problem-solution cycle_RVA_v3" id="{20834410-FC37-46AC-ACB7-FB202F8C4BA9}" vid="{1ED24379-BFF7-4E2F-B7EC-A47C906E21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C0B241-13E5-418D-8920-D23491E2D2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866CFD-F94E-4AE5-ACEA-86FEC0F48A10}">
  <ds:schemaRefs>
    <ds:schemaRef ds:uri="http://www.w3.org/XML/1998/namespace"/>
    <ds:schemaRef ds:uri="http://purl.org/dc/terms/"/>
    <ds:schemaRef ds:uri="http://purl.org/dc/dcmitype/"/>
    <ds:schemaRef ds:uri="16c05727-aa75-4e4a-9b5f-8a80a1165891"/>
    <ds:schemaRef ds:uri="http://purl.org/dc/elements/1.1/"/>
    <ds:schemaRef ds:uri="71af3243-3dd4-4a8d-8c0d-dd76da1f02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579702B-25C7-40D7-9E29-7686B11A96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Problemsolution cycle </Template>
  <TotalTime>0</TotalTime>
  <Words>38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Rockwell</vt:lpstr>
      <vt:lpstr>Segoe UI Semibold</vt:lpstr>
      <vt:lpstr>Tahoma</vt:lpstr>
      <vt:lpstr>Times New Roman</vt:lpstr>
      <vt:lpstr>Trebuchet MS</vt:lpstr>
      <vt:lpstr>Tw Cen MT</vt:lpstr>
      <vt:lpstr>Circuit</vt:lpstr>
      <vt:lpstr>GENERAL DEFENCES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2020-04-06T02:59:55Z</dcterms:created>
  <dcterms:modified xsi:type="dcterms:W3CDTF">2020-05-03T10:25:05Z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