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550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0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14DA-29DC-48B2-A0AF-4D3A4E8D811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5B85-ABB3-459F-9799-34E8EF4D079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1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7CDF-9DD7-4D63-8ACC-386B336865F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9B32A-4A7A-4D71-83FD-F52A0F92C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2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4594-C7EC-4AD2-AA10-0639CD327BE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E4404-70DA-4F28-B849-7948B5337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8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7848-9955-49F7-885D-6BED899BC34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23F8D-E73E-4BA0-ADCF-98311EE57B8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7393-BE02-4388-AE4C-E4ABB4289F8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DEBA8-3CDC-4899-BF8F-118A137CEF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3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7C62-3CDB-4F3D-9839-6235B87F58A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253DF-CAA1-4204-BF76-096F1BEBF32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1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F8DB-3E98-41C5-95DE-A340F8DB9C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5ADE7-5410-40BC-BE87-997AEA8C74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8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7746-C06F-43F3-BA5A-944D6BB0F09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C7C7F-4180-4A08-AE29-2EB0DC00944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8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1FFA-868A-4E15-AC8E-7FD6D488DEF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F4A9-AFA4-4719-87C4-D05DAFCAB4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32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A540-EA3F-429A-9EE8-6A46639E32A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97CC-AEFC-49E7-A8CA-FA31CEACD0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3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12C1-6D38-4A74-8ADE-9C70126F102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DAE75-33E4-479D-BF5C-9E396AF3BC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ED9CC-B7A8-4746-8B1B-EC5FFBBFF11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7E6E-E10D-4867-8577-B795E055C7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C4E8-8071-4575-A5AF-E1396A20AEA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35A58-4F40-41F6-B9C8-E8F96826E8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86B9-2B41-41A5-BD48-E5E3D86AA82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35AF-4F01-4455-9F60-8119A17FC1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9BE4-AC3E-4F63-AAB7-EC44F4B3CD5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E7C99-E4A4-4836-A949-B038FCC720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37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E8F9-82C8-4611-A639-E0CA8DB204F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80765-2788-4F86-9A30-E996EB2E38E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9B7F-4479-4ED2-8A36-8CA0784B294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CEA6-EA5E-4307-94F7-3021247EF2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E8E3-15C0-4069-B741-6013885C0E27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255E-1A0F-4554-9DC2-D5DDFE88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5539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39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39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539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9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0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40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540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540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40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7CB56-E96C-40A7-9B24-4DC6EC9B78CD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08-May-20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540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40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DD2059-55F7-41C6-8298-83C477D9EB93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4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4821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Lesson2( Race &amp; Sex as parameters of Identification)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Dr</a:t>
            </a:r>
            <a:r>
              <a:rPr lang="en-US" smtClean="0"/>
              <a:t> Nadir Ali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66"/>
                </a:solidFill>
              </a:rPr>
              <a:t>Continue…….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8686800" cy="5715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/>
              <a:t>BESIDES cephalic </a:t>
            </a:r>
            <a:r>
              <a:rPr lang="en-US" sz="2800" b="1" dirty="0" err="1"/>
              <a:t>index,we</a:t>
            </a:r>
            <a:r>
              <a:rPr lang="en-US" sz="2800" b="1" dirty="0"/>
              <a:t> have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i="1" dirty="0">
                <a:solidFill>
                  <a:srgbClr val="FF0066"/>
                </a:solidFill>
              </a:rPr>
              <a:t>Height index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         = height OF SKULL/       *100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                                   SKULL length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Nasal index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   =width of nasal aperture/     *100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             height of nasal </a:t>
            </a:r>
            <a:r>
              <a:rPr lang="en-US" sz="2800" b="1" dirty="0" err="1"/>
              <a:t>apperatur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372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8132" name="Picture 4" descr="IMG_20130122_110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0" y="-1376363"/>
            <a:ext cx="10979150" cy="82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66"/>
                </a:solidFill>
              </a:rPr>
              <a:t>Continue….</a:t>
            </a:r>
          </a:p>
        </p:txBody>
      </p:sp>
      <p:graphicFrame>
        <p:nvGraphicFramePr>
          <p:cNvPr id="306232" name="Group 56"/>
          <p:cNvGraphicFramePr>
            <a:graphicFrameLocks noGrp="1"/>
          </p:cNvGraphicFramePr>
          <p:nvPr>
            <p:ph idx="1"/>
          </p:nvPr>
        </p:nvGraphicFramePr>
        <p:xfrm>
          <a:off x="1828800" y="838200"/>
          <a:ext cx="8686800" cy="5638800"/>
        </p:xfrm>
        <a:graphic>
          <a:graphicData uri="http://schemas.openxmlformats.org/drawingml/2006/table">
            <a:tbl>
              <a:tblPr/>
              <a:tblGrid>
                <a:gridCol w="1752600"/>
                <a:gridCol w="2133600"/>
                <a:gridCol w="2628900"/>
                <a:gridCol w="2171700"/>
              </a:tblGrid>
              <a:tr h="1446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NEGROS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EUROPEANS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MANGOLS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CI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70-75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75-80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80----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72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0180" name="Picture 4" descr="14 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0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Continue…….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Other traits r;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i="1">
                <a:solidFill>
                  <a:srgbClr val="FF0066"/>
                </a:solidFill>
              </a:rPr>
              <a:t>Traits    Blacks    Europeans  Mongols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>
                <a:solidFill>
                  <a:srgbClr val="FFCC00"/>
                </a:solidFill>
              </a:rPr>
              <a:t>Orbit;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 square   triangular    round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>
                <a:solidFill>
                  <a:srgbClr val="FFCC00"/>
                </a:solidFill>
              </a:rPr>
              <a:t>Nasal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CC00"/>
                </a:solidFill>
              </a:rPr>
              <a:t>    Openin;</a:t>
            </a:r>
            <a:r>
              <a:rPr lang="en-US" sz="280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  broad     narrow        round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>
                <a:solidFill>
                  <a:srgbClr val="FFCC00"/>
                </a:solidFill>
              </a:rPr>
              <a:t>Palate;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  rect-         tri-             round/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  angular       angular       horseshoe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55415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Continue…..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MANDIBLE &amp; TEETH</a:t>
            </a:r>
            <a:r>
              <a:rPr lang="en-US" dirty="0" smtClean="0"/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/>
              <a:t> In </a:t>
            </a:r>
            <a:r>
              <a:rPr lang="en-US" u="sng" dirty="0" smtClean="0"/>
              <a:t>blacks lower</a:t>
            </a:r>
            <a:r>
              <a:rPr lang="en-US" dirty="0" smtClean="0"/>
              <a:t> jaws r </a:t>
            </a:r>
            <a:r>
              <a:rPr lang="en-US" dirty="0" err="1" smtClean="0"/>
              <a:t>prognotic</a:t>
            </a:r>
            <a:r>
              <a:rPr lang="en-US" dirty="0" smtClean="0"/>
              <a:t>&amp; 3</a:t>
            </a:r>
            <a:r>
              <a:rPr lang="en-US" baseline="30000" dirty="0" smtClean="0"/>
              <a:t>rd</a:t>
            </a:r>
            <a:r>
              <a:rPr lang="en-US" dirty="0" smtClean="0"/>
              <a:t> molar bigger than 1</a:t>
            </a:r>
            <a:r>
              <a:rPr lang="en-US" baseline="30000" dirty="0" smtClean="0"/>
              <a:t>st</a:t>
            </a:r>
            <a:r>
              <a:rPr lang="en-US" dirty="0" smtClean="0"/>
              <a:t> two molars.  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/>
              <a:t> In </a:t>
            </a:r>
            <a:r>
              <a:rPr lang="en-US" u="sng" dirty="0" err="1" smtClean="0"/>
              <a:t>mongols</a:t>
            </a:r>
            <a:r>
              <a:rPr lang="en-US" dirty="0" smtClean="0"/>
              <a:t> –upper incisors r shovel shaped. </a:t>
            </a:r>
          </a:p>
        </p:txBody>
      </p:sp>
    </p:spTree>
    <p:extLst>
      <p:ext uri="{BB962C8B-B14F-4D97-AF65-F5344CB8AC3E}">
        <p14:creationId xmlns:p14="http://schemas.microsoft.com/office/powerpoint/2010/main" val="229082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Limb bone indices;</a:t>
            </a:r>
          </a:p>
        </p:txBody>
      </p:sp>
      <p:graphicFrame>
        <p:nvGraphicFramePr>
          <p:cNvPr id="311348" name="Group 52"/>
          <p:cNvGraphicFramePr>
            <a:graphicFrameLocks noGrp="1"/>
          </p:cNvGraphicFramePr>
          <p:nvPr>
            <p:ph sz="half" idx="3"/>
          </p:nvPr>
        </p:nvGraphicFramePr>
        <p:xfrm>
          <a:off x="1981200" y="1143000"/>
          <a:ext cx="8305800" cy="5265738"/>
        </p:xfrm>
        <a:graphic>
          <a:graphicData uri="http://schemas.openxmlformats.org/drawingml/2006/table">
            <a:tbl>
              <a:tblPr/>
              <a:tblGrid>
                <a:gridCol w="2770000"/>
                <a:gridCol w="2765801"/>
                <a:gridCol w="2770000"/>
              </a:tblGrid>
              <a:tr h="149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index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Europeans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Blacks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3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Radio-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humeral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&lt;75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&gt;80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3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Tibio-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femoral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&lt;83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&gt;83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89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FF0066"/>
                </a:solidFill>
              </a:rPr>
              <a:t>2-SEX;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28801"/>
            <a:ext cx="4038600" cy="4378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i="1">
                <a:solidFill>
                  <a:srgbClr val="FF9900"/>
                </a:solidFill>
              </a:rPr>
              <a:t>Parameter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i="1">
                <a:solidFill>
                  <a:srgbClr val="FF9900"/>
                </a:solidFill>
              </a:rPr>
              <a:t>    Of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i="1">
                <a:solidFill>
                  <a:srgbClr val="FF9900"/>
                </a:solidFill>
              </a:rPr>
              <a:t>Identifiction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b="1" i="1">
              <a:solidFill>
                <a:srgbClr val="FF9900"/>
              </a:solidFill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55301" name="Picture 5" descr="$RTSML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6076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003926" y="3163889"/>
            <a:ext cx="184731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6003926" y="3163889"/>
            <a:ext cx="184731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69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b="1" i="1">
                <a:solidFill>
                  <a:srgbClr val="FF0066"/>
                </a:solidFill>
              </a:rPr>
              <a:t>2-sex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5400" b="1" i="1">
              <a:solidFill>
                <a:srgbClr val="FF006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>
                <a:solidFill>
                  <a:srgbClr val="FF0066"/>
                </a:solidFill>
              </a:rPr>
              <a:t>         </a:t>
            </a:r>
            <a:r>
              <a:rPr lang="en-US" sz="2400"/>
              <a:t>PARAMETER    OF  IDENTIFICATION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7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>
                <a:solidFill>
                  <a:srgbClr val="FFFF00"/>
                </a:solidFill>
              </a:rPr>
              <a:t>SEX DETERMINATION;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192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Determination of sex till very recently was quite simple but biological research has confirmed that none of the existing criteria for sex determination are completely reliable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folHlink"/>
                </a:solidFill>
              </a:rPr>
              <a:t>To establish precise diagnosis about sex of an individual consists of 3 types of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7650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1"/>
            <a:ext cx="8458200" cy="5445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       </a:t>
            </a:r>
            <a:r>
              <a:rPr lang="en-US" sz="4000" b="1" i="1" dirty="0">
                <a:solidFill>
                  <a:srgbClr val="FF0066"/>
                </a:solidFill>
              </a:rPr>
              <a:t>1-RACE </a:t>
            </a:r>
            <a:r>
              <a:rPr lang="en-US" sz="3600" b="1" dirty="0"/>
              <a:t>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            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Parameter of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6304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Continue………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FFCC00"/>
                </a:solidFill>
              </a:rPr>
              <a:t>Investigations;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smtClean="0">
              <a:solidFill>
                <a:srgbClr val="FFCC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en-US" b="1" smtClean="0">
                <a:solidFill>
                  <a:srgbClr val="FFCC00"/>
                </a:solidFill>
              </a:rPr>
              <a:t>1- Anatomical investigations</a:t>
            </a: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en-US" b="1" smtClean="0">
                <a:solidFill>
                  <a:srgbClr val="FFCC00"/>
                </a:solidFill>
              </a:rPr>
              <a:t>2- Chromosomal investigations</a:t>
            </a: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en-US" b="1" smtClean="0">
                <a:solidFill>
                  <a:srgbClr val="FFCC00"/>
                </a:solidFill>
              </a:rPr>
              <a:t>3- Psychological investigations</a:t>
            </a:r>
          </a:p>
          <a:p>
            <a:pPr eaLnBrk="1" hangingPunct="1">
              <a:defRPr/>
            </a:pPr>
            <a:endParaRPr lang="en-US" b="1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endParaRPr lang="en-US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FF9900"/>
                </a:solidFill>
              </a:rPr>
              <a:t>1- Anatomical investigations;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Comprises of noting of external body appearance of an individual, both natural &amp; acquired.</a:t>
            </a:r>
          </a:p>
          <a:p>
            <a:pPr eaLnBrk="1" hangingPunct="1">
              <a:defRPr/>
            </a:pPr>
            <a:r>
              <a:rPr lang="en-US" smtClean="0"/>
              <a:t>Additionally one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       </a:t>
            </a:r>
            <a:r>
              <a:rPr lang="en-US" smtClean="0">
                <a:solidFill>
                  <a:srgbClr val="FF0066"/>
                </a:solidFill>
              </a:rPr>
              <a:t>1-genital test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</a:rPr>
              <a:t>        2-gonadal test</a:t>
            </a:r>
          </a:p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90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Continue,,,,,,,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may perform </a:t>
            </a:r>
            <a:r>
              <a:rPr lang="en-US" smtClean="0">
                <a:solidFill>
                  <a:srgbClr val="66CCFF"/>
                </a:solidFill>
              </a:rPr>
              <a:t>Genital Test </a:t>
            </a:r>
            <a:r>
              <a:rPr lang="en-US" smtClean="0"/>
              <a:t>(Presence of penis or vagina) or </a:t>
            </a:r>
            <a:r>
              <a:rPr lang="en-US" smtClean="0">
                <a:solidFill>
                  <a:srgbClr val="66CCFF"/>
                </a:solidFill>
              </a:rPr>
              <a:t>Gonadal Test </a:t>
            </a:r>
            <a:r>
              <a:rPr lang="en-US" smtClean="0"/>
              <a:t>(Presence of ovary or testis).</a:t>
            </a:r>
          </a:p>
          <a:p>
            <a:pPr eaLnBrk="1" hangingPunct="1">
              <a:defRPr/>
            </a:pPr>
            <a:r>
              <a:rPr lang="en-US" smtClean="0"/>
              <a:t>By </a:t>
            </a:r>
            <a:r>
              <a:rPr lang="en-US" smtClean="0">
                <a:solidFill>
                  <a:srgbClr val="66CCFF"/>
                </a:solidFill>
              </a:rPr>
              <a:t>Radiographic method</a:t>
            </a:r>
            <a:r>
              <a:rPr lang="en-US" smtClean="0"/>
              <a:t> or by </a:t>
            </a:r>
            <a:r>
              <a:rPr lang="en-US" smtClean="0">
                <a:solidFill>
                  <a:srgbClr val="66CCFF"/>
                </a:solidFill>
              </a:rPr>
              <a:t>Microscopy</a:t>
            </a:r>
            <a:r>
              <a:rPr lang="en-US" smtClean="0"/>
              <a:t> of ovarian or testicular tissue.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81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4801"/>
            <a:ext cx="8229600" cy="4032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66"/>
                </a:solidFill>
              </a:rPr>
              <a:t>Sex ;</a:t>
            </a:r>
          </a:p>
        </p:txBody>
      </p:sp>
      <p:graphicFrame>
        <p:nvGraphicFramePr>
          <p:cNvPr id="26671" name="Group 47"/>
          <p:cNvGraphicFramePr>
            <a:graphicFrameLocks noGrp="1"/>
          </p:cNvGraphicFramePr>
          <p:nvPr>
            <p:ph type="tbl" idx="4294967295"/>
          </p:nvPr>
        </p:nvGraphicFramePr>
        <p:xfrm>
          <a:off x="1771650" y="1447800"/>
          <a:ext cx="8896350" cy="5168900"/>
        </p:xfrm>
        <a:graphic>
          <a:graphicData uri="http://schemas.openxmlformats.org/drawingml/2006/table">
            <a:tbl>
              <a:tblPr/>
              <a:tblGrid>
                <a:gridCol w="2965450"/>
                <a:gridCol w="2965450"/>
                <a:gridCol w="2965450"/>
              </a:tblGrid>
              <a:tr h="688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Traits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Male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Female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Testis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Functioning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Penis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Ovary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Uterus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Vagina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66"/>
                </a:solidFill>
              </a:rPr>
              <a:t>Sex ;</a:t>
            </a:r>
          </a:p>
        </p:txBody>
      </p:sp>
      <p:graphicFrame>
        <p:nvGraphicFramePr>
          <p:cNvPr id="27712" name="Group 64"/>
          <p:cNvGraphicFramePr>
            <a:graphicFrameLocks noGrp="1"/>
          </p:cNvGraphicFramePr>
          <p:nvPr>
            <p:ph type="tbl" idx="4294967295"/>
          </p:nvPr>
        </p:nvGraphicFramePr>
        <p:xfrm>
          <a:off x="1658938" y="2116139"/>
          <a:ext cx="8896350" cy="4535487"/>
        </p:xfrm>
        <a:graphic>
          <a:graphicData uri="http://schemas.openxmlformats.org/drawingml/2006/table">
            <a:tbl>
              <a:tblPr/>
              <a:tblGrid>
                <a:gridCol w="2965450"/>
                <a:gridCol w="2965450"/>
                <a:gridCol w="2965450"/>
              </a:tblGrid>
              <a:tr h="68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Traits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Male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Female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Shoulder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Broader than hips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Narrower than hips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Gluteal region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Flat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Full &amp; rounded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Adam’s apple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Prominent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Less prominent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Breasts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Absent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Grow at puberty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Pubic hair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Thick &amp; extend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Thin &amp; cover mons pubis only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6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CONTINUE…….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Identification of sex in case of </a:t>
            </a:r>
            <a:r>
              <a:rPr lang="en-US" i="1" u="sng" smtClean="0"/>
              <a:t>mutilated bodies</a:t>
            </a:r>
            <a:r>
              <a:rPr lang="en-US" smtClean="0"/>
              <a:t> depends upon </a:t>
            </a:r>
            <a:r>
              <a:rPr lang="en-US" smtClean="0">
                <a:solidFill>
                  <a:srgbClr val="FFCC00"/>
                </a:solidFill>
              </a:rPr>
              <a:t>hair, non-gravid uterus &amp; prostate</a:t>
            </a:r>
            <a:r>
              <a:rPr lang="en-US" smtClean="0"/>
              <a:t> which resist putrefaction.</a:t>
            </a:r>
          </a:p>
          <a:p>
            <a:pPr eaLnBrk="1" hangingPunct="1">
              <a:defRPr/>
            </a:pPr>
            <a:r>
              <a:rPr lang="en-US" smtClean="0"/>
              <a:t>Main parameter used for skeletal bodies or bones. The limitation of this parameter is that </a:t>
            </a:r>
            <a:r>
              <a:rPr lang="en-US" smtClean="0">
                <a:solidFill>
                  <a:srgbClr val="FFCC00"/>
                </a:solidFill>
              </a:rPr>
              <a:t>age &amp; sex</a:t>
            </a:r>
            <a:r>
              <a:rPr lang="en-US" smtClean="0"/>
              <a:t> go together up till puberty. After this, age &amp; sex can be easily established with considerable accuracy,</a:t>
            </a:r>
          </a:p>
        </p:txBody>
      </p:sp>
    </p:spTree>
    <p:extLst>
      <p:ext uri="{BB962C8B-B14F-4D97-AF65-F5344CB8AC3E}">
        <p14:creationId xmlns:p14="http://schemas.microsoft.com/office/powerpoint/2010/main" val="45431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3"/>
            <a:ext cx="8229600" cy="779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</a:rPr>
              <a:t>CONTINUE……..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1650" y="1219200"/>
            <a:ext cx="8896350" cy="4135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FF0066"/>
                </a:solidFill>
              </a:rPr>
              <a:t>morphological characteristics</a:t>
            </a:r>
            <a:r>
              <a:rPr lang="en-US" dirty="0" smtClean="0"/>
              <a:t> of the bones both subjective &amp; objective. .bones having high % age of accuracy for the determination of sex.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29745" name="Group 49"/>
          <p:cNvGraphicFramePr>
            <a:graphicFrameLocks noGrp="1"/>
          </p:cNvGraphicFramePr>
          <p:nvPr/>
        </p:nvGraphicFramePr>
        <p:xfrm>
          <a:off x="2481264" y="3886200"/>
          <a:ext cx="7196137" cy="2895600"/>
        </p:xfrm>
        <a:graphic>
          <a:graphicData uri="http://schemas.openxmlformats.org/drawingml/2006/table">
            <a:tbl>
              <a:tblPr/>
              <a:tblGrid>
                <a:gridCol w="1799034"/>
                <a:gridCol w="1799034"/>
                <a:gridCol w="1799034"/>
                <a:gridCol w="1799034"/>
              </a:tblGrid>
              <a:tr h="1092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Entire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skeleton</a:t>
                      </a:r>
                    </a:p>
                  </a:txBody>
                  <a:tcPr marL="91449" marR="91449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Pelvis + Long bones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98%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Skull</a:t>
                      </a:r>
                    </a:p>
                  </a:txBody>
                  <a:tcPr marL="91449" marR="91449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92%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Pelvis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95%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Pelvis + Skull</a:t>
                      </a:r>
                    </a:p>
                  </a:txBody>
                  <a:tcPr marL="91449" marR="91449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98%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Long Bones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70-80%</a:t>
                      </a:r>
                    </a:p>
                  </a:txBody>
                  <a:tcPr marL="91449" marR="91449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8" name="Text Box 27"/>
          <p:cNvSpPr txBox="1">
            <a:spLocks noChangeArrowheads="1"/>
          </p:cNvSpPr>
          <p:nvPr/>
        </p:nvSpPr>
        <p:spPr bwMode="auto">
          <a:xfrm>
            <a:off x="3124200" y="3276600"/>
            <a:ext cx="679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CC00"/>
                </a:solidFill>
                <a:latin typeface="Times New Roman" panose="02020603050405020304" pitchFamily="18" charset="0"/>
              </a:rPr>
              <a:t>Percentage Accuracy of Bones for Sex</a:t>
            </a:r>
          </a:p>
        </p:txBody>
      </p:sp>
    </p:spTree>
    <p:extLst>
      <p:ext uri="{BB962C8B-B14F-4D97-AF65-F5344CB8AC3E}">
        <p14:creationId xmlns:p14="http://schemas.microsoft.com/office/powerpoint/2010/main" val="228148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CONTINUE…..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600" b="1" i="1" dirty="0">
                <a:solidFill>
                  <a:srgbClr val="FF6699"/>
                </a:solidFill>
                <a:latin typeface="Vani" pitchFamily="34" charset="0"/>
              </a:rPr>
              <a:t>MORPHOLOGICAL SEX DIFFERENCE IN THE PELVIS</a:t>
            </a:r>
          </a:p>
        </p:txBody>
      </p:sp>
    </p:spTree>
    <p:extLst>
      <p:ext uri="{BB962C8B-B14F-4D97-AF65-F5344CB8AC3E}">
        <p14:creationId xmlns:p14="http://schemas.microsoft.com/office/powerpoint/2010/main" val="53084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9900"/>
                </a:solidFill>
              </a:rPr>
              <a:t>Identification by sex</a:t>
            </a:r>
          </a:p>
        </p:txBody>
      </p:sp>
      <p:pic>
        <p:nvPicPr>
          <p:cNvPr id="66563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1"/>
            <a:ext cx="7848600" cy="519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8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012" name="Group 68"/>
          <p:cNvGraphicFramePr>
            <a:graphicFrameLocks noGrp="1"/>
          </p:cNvGraphicFramePr>
          <p:nvPr>
            <p:ph/>
          </p:nvPr>
        </p:nvGraphicFramePr>
        <p:xfrm>
          <a:off x="1752600" y="228600"/>
          <a:ext cx="8686800" cy="64770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74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FEATURES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MALE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FEMALE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Whole pelvis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Massive,rugg-ed,muscular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Less massive,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Smoother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Subpubic          angle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Acute,v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- shaped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Broader,u-shaped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symphisis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higher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lower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Obturator-foramen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Large,ovoid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Small,triangle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acetabulum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Large,L-direct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Small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Greater sciatic notch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Small,close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,  deep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Large,wider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shallow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20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1000"/>
            <a:ext cx="8305800" cy="553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CONTINUE…………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8611" name="Picture 4" descr="14 05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9144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56" name="Group 40"/>
          <p:cNvGraphicFramePr>
            <a:graphicFrameLocks noGrp="1"/>
          </p:cNvGraphicFramePr>
          <p:nvPr>
            <p:ph/>
          </p:nvPr>
        </p:nvGraphicFramePr>
        <p:xfrm>
          <a:off x="1524000" y="277814"/>
          <a:ext cx="8991600" cy="6351587"/>
        </p:xfrm>
        <a:graphic>
          <a:graphicData uri="http://schemas.openxmlformats.org/drawingml/2006/table">
            <a:tbl>
              <a:tblPr/>
              <a:tblGrid>
                <a:gridCol w="2997200"/>
                <a:gridCol w="2997200"/>
                <a:gridCol w="2997200"/>
              </a:tblGrid>
              <a:tr h="116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FEATURES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MALE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FEMALE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ILEUM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HIGH,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VERTICL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LOWER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SACRUM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LARGER, NARROWER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SMALLER,  BROADER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PELVIC BRIM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HEART -SHAPED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CIRCULAR OR ELLIPTICAL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PELVIC -CAVITY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SMALLLER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OBLIQUE,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SHALLOW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ROOMIER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7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0066"/>
                </a:solidFill>
              </a:rPr>
              <a:t>2- Chromosomal Investigation</a:t>
            </a:r>
            <a:br>
              <a:rPr lang="en-US" sz="3600" b="1" i="1" dirty="0">
                <a:solidFill>
                  <a:srgbClr val="FF0066"/>
                </a:solidFill>
              </a:rPr>
            </a:br>
            <a:r>
              <a:rPr lang="en-US" sz="3600" b="1" i="1" dirty="0">
                <a:solidFill>
                  <a:srgbClr val="FF0066"/>
                </a:solidFill>
              </a:rPr>
              <a:t>(Sex Chromatin) (</a:t>
            </a:r>
            <a:r>
              <a:rPr lang="en-US" sz="4000" b="1" i="1" dirty="0">
                <a:solidFill>
                  <a:srgbClr val="FF0066"/>
                </a:solidFill>
              </a:rPr>
              <a:t>Nuclear Sexing)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9900"/>
                </a:solidFill>
              </a:rPr>
              <a:t>SEX CHROMOSOMES</a:t>
            </a:r>
            <a:r>
              <a:rPr lang="en-US" sz="2800" b="1" dirty="0"/>
              <a:t>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‘The chromosomes that determine sex’ are called </a:t>
            </a:r>
            <a:r>
              <a:rPr lang="en-US" sz="2800" b="1" dirty="0">
                <a:solidFill>
                  <a:srgbClr val="66CCFF"/>
                </a:solidFill>
              </a:rPr>
              <a:t>sex chromosome</a:t>
            </a:r>
            <a:r>
              <a:rPr lang="en-US" sz="2800" b="1" dirty="0"/>
              <a:t> (one pair out of 23 pair – XY or xx).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         LIKE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             XX are females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             XY are males.</a:t>
            </a:r>
          </a:p>
        </p:txBody>
      </p:sp>
    </p:spTree>
    <p:extLst>
      <p:ext uri="{BB962C8B-B14F-4D97-AF65-F5344CB8AC3E}">
        <p14:creationId xmlns:p14="http://schemas.microsoft.com/office/powerpoint/2010/main" val="59315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CONTINUE…..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686800" cy="53340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3600" dirty="0">
                <a:solidFill>
                  <a:srgbClr val="FF6699"/>
                </a:solidFill>
              </a:rPr>
              <a:t>1-BARR BODY;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2362200" y="2057400"/>
            <a:ext cx="7924800" cy="440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Barr Body: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Moor &amp; Barr discovered sex specific nuclear body in epithelial cells.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1st isolated from nerve cells of female cat.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X chromosome in a female is seen in the form of chromatin condensation just under the nuclear membrane.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Microscopically, in the nucleus of cells of skin,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buccal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mucosa, cartilage, nerves, amniotic fluid, hair,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polymorph.Size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bodyis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1.2u.</a:t>
            </a:r>
          </a:p>
        </p:txBody>
      </p:sp>
    </p:spTree>
    <p:extLst>
      <p:ext uri="{BB962C8B-B14F-4D97-AF65-F5344CB8AC3E}">
        <p14:creationId xmlns:p14="http://schemas.microsoft.com/office/powerpoint/2010/main" val="364249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</a:rPr>
              <a:t>Continue……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rgbClr val="FF6699"/>
                </a:solidFill>
              </a:rPr>
              <a:t>2-Davidson body</a:t>
            </a:r>
            <a:r>
              <a:rPr lang="en-US" sz="4800" dirty="0">
                <a:solidFill>
                  <a:srgbClr val="FF6699"/>
                </a:solidFill>
              </a:rPr>
              <a:t>;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1981200" y="2057400"/>
            <a:ext cx="8686800" cy="403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Davidson Body: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Davidson Smith discovered drum stick like body on one lobe of nucleus of Polymorph size is 1.5U. Present in 5% polymorph.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polymorphs should be looked before giving result.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are called </a:t>
            </a:r>
            <a:r>
              <a:rPr lang="en-US" sz="32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Chromatin ---- negative.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Females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are called </a:t>
            </a:r>
            <a:r>
              <a:rPr lang="en-US" sz="32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Chromatin ---- positive.</a:t>
            </a:r>
            <a:endParaRPr lang="en-US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Sex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Size of Barr Body is 1.2 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Smear of </a:t>
            </a:r>
            <a:r>
              <a:rPr lang="en-US" b="1" dirty="0" err="1" smtClean="0"/>
              <a:t>buccal</a:t>
            </a:r>
            <a:r>
              <a:rPr lang="en-US" b="1" dirty="0" smtClean="0"/>
              <a:t> mucosa contain Min 20-80% in female &amp; 0-4% in male.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CC00"/>
                </a:solidFill>
              </a:rPr>
              <a:t>Davidson Body: </a:t>
            </a:r>
            <a:r>
              <a:rPr lang="en-US" b="1" dirty="0" smtClean="0"/>
              <a:t>Davidson Smith discovered drum stick like body on one lobe of nucleus of Polymorph size is 1.5U. Present in 5% polymorph.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500 polymorphs should be looked before giving result.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C3300"/>
                </a:solidFill>
              </a:rPr>
              <a:t>Males are called Chromatin ---- negative.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C3300"/>
                </a:solidFill>
              </a:rPr>
              <a:t>Females are called Chromatin ---- positive</a:t>
            </a:r>
            <a:r>
              <a:rPr lang="en-US" sz="2800" dirty="0">
                <a:solidFill>
                  <a:srgbClr val="CC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49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6699"/>
                </a:solidFill>
              </a:rPr>
              <a:t>BARR BODIES &amp; DAVIDSON BODIES;</a:t>
            </a:r>
          </a:p>
        </p:txBody>
      </p:sp>
      <p:pic>
        <p:nvPicPr>
          <p:cNvPr id="74755" name="Picture 7" descr="14 05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4495800" cy="4724400"/>
          </a:xfrm>
        </p:spPr>
      </p:pic>
      <p:pic>
        <p:nvPicPr>
          <p:cNvPr id="74756" name="Picture 8" descr="14 0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0"/>
            <a:ext cx="4495800" cy="4724400"/>
          </a:xfrm>
        </p:spPr>
      </p:pic>
    </p:spTree>
    <p:extLst>
      <p:ext uri="{BB962C8B-B14F-4D97-AF65-F5344CB8AC3E}">
        <p14:creationId xmlns:p14="http://schemas.microsoft.com/office/powerpoint/2010/main" val="377430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891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FF0066"/>
                </a:solidFill>
              </a:rPr>
              <a:t>3- Psychological Assessment;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9144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Sexual behavior is important &amp; physical sex of individual may not be important. Two types: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Transvestite:</a:t>
            </a:r>
            <a:r>
              <a:rPr lang="en-US" dirty="0" smtClean="0"/>
              <a:t> obsessed with the clothing of the opposite sex, compulsion to cross dress.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Transsexual:</a:t>
            </a:r>
            <a:r>
              <a:rPr lang="en-US" dirty="0" smtClean="0"/>
              <a:t> A dominant wish to identify with the opposite sex as completely as possible discarding forever his or her own anatomical sex.</a:t>
            </a:r>
          </a:p>
        </p:txBody>
      </p:sp>
    </p:spTree>
    <p:extLst>
      <p:ext uri="{BB962C8B-B14F-4D97-AF65-F5344CB8AC3E}">
        <p14:creationId xmlns:p14="http://schemas.microsoft.com/office/powerpoint/2010/main" val="45467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6699"/>
                </a:solidFill>
              </a:rPr>
              <a:t>Problems in determination of Sex in Dead;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066800"/>
            <a:ext cx="8686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1</a:t>
            </a:r>
            <a:r>
              <a:rPr lang="en-US" sz="3600" b="1" dirty="0"/>
              <a:t>- Highly decomposed bodies.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2</a:t>
            </a:r>
            <a:r>
              <a:rPr lang="en-US" sz="3600" b="1" dirty="0"/>
              <a:t>- External &amp; internal sex organs disappear by animals, exposed to air, water or burial in soil.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3</a:t>
            </a:r>
            <a:r>
              <a:rPr lang="en-US" sz="3600" b="1" dirty="0"/>
              <a:t>- Mutilated bodies, skeletal remains.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CC00"/>
                </a:solidFill>
              </a:rPr>
              <a:t>4</a:t>
            </a:r>
            <a:r>
              <a:rPr lang="en-US" sz="3600" b="1" dirty="0"/>
              <a:t>- Only portion of the body is present.</a:t>
            </a:r>
          </a:p>
        </p:txBody>
      </p:sp>
    </p:spTree>
    <p:extLst>
      <p:ext uri="{BB962C8B-B14F-4D97-AF65-F5344CB8AC3E}">
        <p14:creationId xmlns:p14="http://schemas.microsoft.com/office/powerpoint/2010/main" val="303626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FF66"/>
                </a:solidFill>
              </a:rPr>
              <a:t>Race;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763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Race is determined by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CC9900"/>
                </a:solidFill>
              </a:rPr>
              <a:t>A</a:t>
            </a:r>
            <a:r>
              <a:rPr lang="en-US" sz="3600" b="1" dirty="0"/>
              <a:t>-external appearance: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CC9900"/>
                </a:solidFill>
              </a:rPr>
              <a:t> B-</a:t>
            </a:r>
            <a:r>
              <a:rPr lang="en-US" sz="3600" b="1" dirty="0"/>
              <a:t> Bones: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(</a:t>
            </a:r>
            <a:r>
              <a:rPr lang="en-US" sz="3600" b="1" dirty="0" err="1"/>
              <a:t>skull,mandible,teeth</a:t>
            </a:r>
            <a:r>
              <a:rPr lang="en-US" sz="3600" b="1" dirty="0"/>
              <a:t> and limb bones measurements)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42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66"/>
                </a:solidFill>
              </a:rPr>
              <a:t>Continue………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839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66"/>
                </a:solidFill>
              </a:rPr>
              <a:t>Clothes;</a:t>
            </a:r>
            <a:r>
              <a:rPr lang="en-US" sz="3600" b="1" dirty="0"/>
              <a:t>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Indian dress(dhoti and sari)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PAK-dress(</a:t>
            </a:r>
            <a:r>
              <a:rPr lang="en-US" sz="3600" b="1" dirty="0" err="1"/>
              <a:t>shalwar</a:t>
            </a:r>
            <a:r>
              <a:rPr lang="en-US" sz="3600" b="1" dirty="0"/>
              <a:t> </a:t>
            </a:r>
            <a:r>
              <a:rPr lang="en-US" sz="3600" b="1" dirty="0" err="1"/>
              <a:t>qameez</a:t>
            </a:r>
            <a:r>
              <a:rPr lang="en-US" sz="3600" b="1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western(suit and skirt)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0066"/>
                </a:solidFill>
              </a:rPr>
              <a:t>Complexion;</a:t>
            </a:r>
            <a:r>
              <a:rPr lang="en-US" sz="36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         dark (</a:t>
            </a:r>
            <a:r>
              <a:rPr lang="en-US" sz="3600" b="1" dirty="0" err="1"/>
              <a:t>negros</a:t>
            </a:r>
            <a:r>
              <a:rPr lang="en-US" sz="3600" b="1" dirty="0"/>
              <a:t>),fair(</a:t>
            </a:r>
            <a:r>
              <a:rPr lang="en-US" sz="3600" b="1" dirty="0" err="1"/>
              <a:t>europeans</a:t>
            </a:r>
            <a:r>
              <a:rPr lang="en-US" sz="3600" b="1" dirty="0"/>
              <a:t>),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brown(</a:t>
            </a:r>
            <a:r>
              <a:rPr lang="en-US" sz="3600" b="1" dirty="0" err="1"/>
              <a:t>pak,indians</a:t>
            </a:r>
            <a:r>
              <a:rPr lang="en-US" sz="3600" b="1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1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66"/>
                </a:solidFill>
              </a:rPr>
              <a:t>Continue….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0066"/>
                </a:solidFill>
              </a:rPr>
              <a:t>Hair;</a:t>
            </a:r>
            <a:r>
              <a:rPr lang="en-US" b="1" dirty="0" smtClean="0">
                <a:solidFill>
                  <a:srgbClr val="FF0066"/>
                </a:solidFill>
              </a:rPr>
              <a:t>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Indians(</a:t>
            </a:r>
            <a:r>
              <a:rPr lang="en-US" b="1" dirty="0" err="1" smtClean="0"/>
              <a:t>black,long,fine</a:t>
            </a:r>
            <a:r>
              <a:rPr lang="en-US" b="1" dirty="0" smtClean="0"/>
              <a:t>),     blacks(</a:t>
            </a:r>
            <a:r>
              <a:rPr lang="en-US" b="1" dirty="0" err="1" smtClean="0"/>
              <a:t>wooly,short,curly</a:t>
            </a:r>
            <a:r>
              <a:rPr lang="en-US" b="1" dirty="0" smtClean="0"/>
              <a:t>),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Europeans(</a:t>
            </a:r>
            <a:r>
              <a:rPr lang="en-US" b="1" dirty="0" err="1" smtClean="0"/>
              <a:t>fair,light</a:t>
            </a:r>
            <a:r>
              <a:rPr lang="en-US" b="1" dirty="0" smtClean="0"/>
              <a:t> </a:t>
            </a:r>
            <a:r>
              <a:rPr lang="en-US" b="1" dirty="0" err="1" smtClean="0"/>
              <a:t>brown,or</a:t>
            </a:r>
            <a:r>
              <a:rPr lang="en-US" b="1" dirty="0" smtClean="0"/>
              <a:t> blonde)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Hindu widows(shaved heads)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66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6699"/>
                </a:solidFill>
              </a:rPr>
              <a:t>Eyes;</a:t>
            </a:r>
            <a:r>
              <a:rPr lang="en-US" b="1" dirty="0" smtClean="0"/>
              <a:t> </a:t>
            </a:r>
            <a:r>
              <a:rPr lang="en-US" b="1" dirty="0" err="1" smtClean="0"/>
              <a:t>pak&amp;indians</a:t>
            </a:r>
            <a:r>
              <a:rPr lang="en-US" b="1" dirty="0" smtClean="0"/>
              <a:t>(brown or black iris)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          Europeans(blue or grey)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0066"/>
                </a:solidFill>
              </a:rPr>
              <a:t>Lips;</a:t>
            </a:r>
            <a:r>
              <a:rPr lang="en-US" b="1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         Negros(</a:t>
            </a:r>
            <a:r>
              <a:rPr lang="en-US" b="1" dirty="0" err="1" smtClean="0"/>
              <a:t>everted</a:t>
            </a:r>
            <a:r>
              <a:rPr lang="en-US" b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           Europeans(inverted)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32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66"/>
                </a:solidFill>
              </a:rPr>
              <a:t>B-BONES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763000" cy="5410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We can determine race from examination of skull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For this purpose we determine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u="sng" dirty="0">
                <a:solidFill>
                  <a:schemeClr val="hlink"/>
                </a:solidFill>
              </a:rPr>
              <a:t>CEPHALIC INDIX;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      CI=max t-breath of skull /   *100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                            max </a:t>
            </a:r>
            <a:r>
              <a:rPr lang="en-US" sz="2800" b="1" dirty="0" err="1">
                <a:solidFill>
                  <a:schemeClr val="hlink"/>
                </a:solidFill>
              </a:rPr>
              <a:t>ap</a:t>
            </a:r>
            <a:r>
              <a:rPr lang="en-US" sz="2800" b="1" dirty="0">
                <a:solidFill>
                  <a:schemeClr val="hlink"/>
                </a:solidFill>
              </a:rPr>
              <a:t>-length of skull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5059" name="Picture 2" descr="C:\Users\Dr Sarwar\Desktop\26f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5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FFFF66"/>
                </a:solidFill>
              </a:rPr>
              <a:t>Skull has spec </a:t>
            </a:r>
            <a:r>
              <a:rPr lang="en-US" sz="4000" b="1" i="1">
                <a:solidFill>
                  <a:srgbClr val="FFFF66"/>
                </a:solidFill>
              </a:rPr>
              <a:t>features</a:t>
            </a:r>
            <a:r>
              <a:rPr lang="en-US" b="1" smtClean="0">
                <a:solidFill>
                  <a:srgbClr val="FFFF66"/>
                </a:solidFill>
              </a:rPr>
              <a:t> </a:t>
            </a:r>
            <a:r>
              <a:rPr lang="en-US" smtClean="0"/>
              <a:t>;6</a:t>
            </a:r>
            <a:endParaRPr lang="en-US" dirty="0" smtClean="0"/>
          </a:p>
        </p:txBody>
      </p:sp>
      <p:graphicFrame>
        <p:nvGraphicFramePr>
          <p:cNvPr id="303253" name="Group 149"/>
          <p:cNvGraphicFramePr>
            <a:graphicFrameLocks noGrp="1"/>
          </p:cNvGraphicFramePr>
          <p:nvPr>
            <p:ph idx="1"/>
          </p:nvPr>
        </p:nvGraphicFramePr>
        <p:xfrm>
          <a:off x="1676400" y="838200"/>
          <a:ext cx="8763000" cy="6019800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1259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TYPE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SKULL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CEPHALIC INEX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 RACE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Dolicho-cephalic(long headed)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70-75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Aryans,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Negros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3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Mesati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-cephalic(medium headed)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75-80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Europeans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Chinese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Brachy-cephalic(shortheaded)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80-85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  Mongolians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55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1104</Words>
  <Application>Microsoft Office PowerPoint</Application>
  <PresentationFormat>Widescreen</PresentationFormat>
  <Paragraphs>288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Vani</vt:lpstr>
      <vt:lpstr>Verdana</vt:lpstr>
      <vt:lpstr>Wingdings</vt:lpstr>
      <vt:lpstr>Office Theme</vt:lpstr>
      <vt:lpstr>Globe</vt:lpstr>
      <vt:lpstr>Lesson2( Race &amp; Sex as parameters of Identification)</vt:lpstr>
      <vt:lpstr>PowerPoint Presentation</vt:lpstr>
      <vt:lpstr>PowerPoint Presentation</vt:lpstr>
      <vt:lpstr>Race;</vt:lpstr>
      <vt:lpstr>Continue………</vt:lpstr>
      <vt:lpstr>Continue….</vt:lpstr>
      <vt:lpstr>B-BONES</vt:lpstr>
      <vt:lpstr>PowerPoint Presentation</vt:lpstr>
      <vt:lpstr>Skull has spec features ;6</vt:lpstr>
      <vt:lpstr>Continue…….</vt:lpstr>
      <vt:lpstr>PowerPoint Presentation</vt:lpstr>
      <vt:lpstr>Continue….</vt:lpstr>
      <vt:lpstr>PowerPoint Presentation</vt:lpstr>
      <vt:lpstr>Continue…….</vt:lpstr>
      <vt:lpstr>Continue…..</vt:lpstr>
      <vt:lpstr>Limb bone indices;</vt:lpstr>
      <vt:lpstr>2-SEX;</vt:lpstr>
      <vt:lpstr>PowerPoint Presentation</vt:lpstr>
      <vt:lpstr>SEX DETERMINATION;</vt:lpstr>
      <vt:lpstr>Continue………</vt:lpstr>
      <vt:lpstr>1- Anatomical investigations;</vt:lpstr>
      <vt:lpstr>Continue,,,,,,,</vt:lpstr>
      <vt:lpstr>Sex ;</vt:lpstr>
      <vt:lpstr>Sex ;</vt:lpstr>
      <vt:lpstr>CONTINUE…….</vt:lpstr>
      <vt:lpstr>CONTINUE……..</vt:lpstr>
      <vt:lpstr>CONTINUE…..</vt:lpstr>
      <vt:lpstr>Identification by sex</vt:lpstr>
      <vt:lpstr>PowerPoint Presentation</vt:lpstr>
      <vt:lpstr> CONTINUE………… </vt:lpstr>
      <vt:lpstr>PowerPoint Presentation</vt:lpstr>
      <vt:lpstr>2- Chromosomal Investigation (Sex Chromatin) (Nuclear Sexing)</vt:lpstr>
      <vt:lpstr>CONTINUE…..</vt:lpstr>
      <vt:lpstr>Continue……</vt:lpstr>
      <vt:lpstr>Sex</vt:lpstr>
      <vt:lpstr>BARR BODIES &amp; DAVIDSON BODIES;</vt:lpstr>
      <vt:lpstr>3- Psychological Assessment;</vt:lpstr>
      <vt:lpstr>Problems in determination of Sex in Dead;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Dr.Nadir Ali</dc:creator>
  <cp:lastModifiedBy>Dr.Nadir Ali</cp:lastModifiedBy>
  <cp:revision>2</cp:revision>
  <dcterms:created xsi:type="dcterms:W3CDTF">2020-05-08T11:21:10Z</dcterms:created>
  <dcterms:modified xsi:type="dcterms:W3CDTF">2020-05-08T12:02:00Z</dcterms:modified>
</cp:coreProperties>
</file>