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4/25/2020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metergroup.com/environment/products/wp4c/"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6531" y="1088961"/>
            <a:ext cx="6241816" cy="1371600"/>
          </a:xfrm>
        </p:spPr>
        <p:txBody>
          <a:bodyPr>
            <a:normAutofit fontScale="90000"/>
          </a:bodyPr>
          <a:lstStyle/>
          <a:p>
            <a:r>
              <a:rPr lang="en-US" sz="2000" dirty="0">
                <a:solidFill>
                  <a:srgbClr val="FF0000"/>
                </a:solidFill>
                <a:latin typeface="Bauhaus 93" panose="04030905020B02020C02" pitchFamily="82" charset="0"/>
              </a:rPr>
              <a:t>DEFINITION</a:t>
            </a:r>
            <a:br>
              <a:rPr lang="en-US" sz="2000" dirty="0"/>
            </a:br>
            <a:r>
              <a:rPr lang="en-US" sz="2000" dirty="0"/>
              <a:t>The difference between free energy of water in that system and the free energy of pure water at atmospheric pressure and defined temperature.</a:t>
            </a:r>
            <a:br>
              <a:rPr lang="en-US" sz="2000" dirty="0"/>
            </a:br>
            <a:endParaRPr lang="en-US" sz="2000" dirty="0"/>
          </a:p>
        </p:txBody>
      </p:sp>
      <p:sp>
        <p:nvSpPr>
          <p:cNvPr id="4" name="Text Placeholder 3"/>
          <p:cNvSpPr>
            <a:spLocks noGrp="1"/>
          </p:cNvSpPr>
          <p:nvPr>
            <p:ph type="body" sz="half" idx="2"/>
          </p:nvPr>
        </p:nvSpPr>
        <p:spPr>
          <a:xfrm>
            <a:off x="432514" y="2698716"/>
            <a:ext cx="6998596" cy="3196885"/>
          </a:xfrm>
        </p:spPr>
        <p:txBody>
          <a:bodyPr>
            <a:normAutofit lnSpcReduction="10000"/>
          </a:bodyPr>
          <a:lstStyle/>
          <a:p>
            <a:r>
              <a:rPr lang="en-US" sz="2000" dirty="0">
                <a:solidFill>
                  <a:srgbClr val="FF0000"/>
                </a:solidFill>
                <a:latin typeface="Bauhaus 93" panose="04030905020B02020C02" pitchFamily="82" charset="0"/>
              </a:rPr>
              <a:t>FACTORS</a:t>
            </a:r>
          </a:p>
          <a:p>
            <a:r>
              <a:rPr lang="en-US" sz="1600" dirty="0"/>
              <a:t>Two main factors that determine the water potential of plant cells are as follows:</a:t>
            </a:r>
          </a:p>
          <a:p>
            <a:pPr lvl="0"/>
            <a:r>
              <a:rPr lang="en-US" sz="1600" dirty="0"/>
              <a:t> Solute potential</a:t>
            </a:r>
          </a:p>
          <a:p>
            <a:pPr lvl="0"/>
            <a:r>
              <a:rPr lang="en-US" sz="1600" dirty="0"/>
              <a:t>Pressure potential</a:t>
            </a:r>
          </a:p>
          <a:p>
            <a:pPr lvl="0"/>
            <a:endParaRPr lang="en-US" sz="1600" dirty="0"/>
          </a:p>
          <a:p>
            <a:pPr lvl="0"/>
            <a:r>
              <a:rPr lang="en-US" dirty="0">
                <a:solidFill>
                  <a:srgbClr val="FF0000"/>
                </a:solidFill>
                <a:latin typeface="Bauhaus 93" panose="04030905020B02020C02" pitchFamily="82" charset="0"/>
              </a:rPr>
              <a:t>UNIT OF MEASUREMENT</a:t>
            </a:r>
          </a:p>
          <a:p>
            <a:r>
              <a:rPr lang="en-US" sz="1600" dirty="0"/>
              <a:t> Unit used for measuring water potential is termed as </a:t>
            </a:r>
            <a:r>
              <a:rPr lang="en-US" sz="1600" dirty="0">
                <a:solidFill>
                  <a:srgbClr val="FF0000"/>
                </a:solidFill>
              </a:rPr>
              <a:t>psi, ψ. </a:t>
            </a:r>
            <a:r>
              <a:rPr lang="en-US" sz="1600" dirty="0"/>
              <a:t>The formula of water potential measurement is as follows:</a:t>
            </a:r>
          </a:p>
          <a:p>
            <a:r>
              <a:rPr lang="en-US" sz="1600" dirty="0"/>
              <a:t>Ψ = ΨS + ΨP</a:t>
            </a:r>
          </a:p>
          <a:p>
            <a:pPr lvl="0"/>
            <a:endParaRPr lang="en-US" sz="1600" dirty="0">
              <a:solidFill>
                <a:srgbClr val="FF0000"/>
              </a:solidFill>
            </a:endParaRPr>
          </a:p>
          <a:p>
            <a:pPr lvl="0"/>
            <a:endParaRPr lang="en-US" sz="1600" dirty="0">
              <a:solidFill>
                <a:srgbClr val="FF0000"/>
              </a:solidFill>
            </a:endParaRPr>
          </a:p>
          <a:p>
            <a:pPr lvl="0"/>
            <a:endParaRPr lang="en-US" sz="1600" dirty="0"/>
          </a:p>
          <a:p>
            <a:pPr lvl="0"/>
            <a:endParaRPr lang="en-US" sz="1600"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363" y="850805"/>
            <a:ext cx="4227308" cy="4821537"/>
          </a:xfrm>
          <a:prstGeom prst="rect">
            <a:avLst/>
          </a:prstGeom>
        </p:spPr>
      </p:pic>
    </p:spTree>
    <p:extLst>
      <p:ext uri="{BB962C8B-B14F-4D97-AF65-F5344CB8AC3E}">
        <p14:creationId xmlns:p14="http://schemas.microsoft.com/office/powerpoint/2010/main" val="1401034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575" y="741966"/>
            <a:ext cx="7204658" cy="1371600"/>
          </a:xfrm>
        </p:spPr>
        <p:txBody>
          <a:bodyPr>
            <a:normAutofit/>
          </a:bodyPr>
          <a:lstStyle/>
          <a:p>
            <a:r>
              <a:rPr lang="en-US" sz="2000" dirty="0">
                <a:solidFill>
                  <a:srgbClr val="FF0000"/>
                </a:solidFill>
                <a:latin typeface="Bauhaus 93" panose="04030905020B02020C02" pitchFamily="82" charset="0"/>
              </a:rPr>
              <a:t>OSMOSIS</a:t>
            </a:r>
            <a:br>
              <a:rPr lang="en-US" dirty="0"/>
            </a:br>
            <a:r>
              <a:rPr lang="en-US" sz="1800" dirty="0" err="1"/>
              <a:t>Osmosis</a:t>
            </a:r>
            <a:r>
              <a:rPr lang="en-US" sz="1800" dirty="0"/>
              <a:t> is movement of water from a higher potential to a lower potential through semipermeable membrane</a:t>
            </a:r>
            <a:r>
              <a:rPr lang="en-US" sz="2200" dirty="0"/>
              <a:t>.</a:t>
            </a:r>
          </a:p>
        </p:txBody>
      </p:sp>
      <p:sp>
        <p:nvSpPr>
          <p:cNvPr id="4" name="Text Placeholder 3"/>
          <p:cNvSpPr>
            <a:spLocks noGrp="1"/>
          </p:cNvSpPr>
          <p:nvPr>
            <p:ph type="body" sz="half" idx="2"/>
          </p:nvPr>
        </p:nvSpPr>
        <p:spPr>
          <a:xfrm>
            <a:off x="818880" y="2514896"/>
            <a:ext cx="7024353" cy="4343104"/>
          </a:xfrm>
        </p:spPr>
        <p:txBody>
          <a:bodyPr>
            <a:normAutofit/>
          </a:bodyPr>
          <a:lstStyle/>
          <a:p>
            <a:r>
              <a:rPr lang="en-US" dirty="0">
                <a:solidFill>
                  <a:srgbClr val="FF0000"/>
                </a:solidFill>
                <a:latin typeface="Bauhaus 93" panose="04030905020B02020C02" pitchFamily="82" charset="0"/>
              </a:rPr>
              <a:t>PRESSURE POTENTIAL</a:t>
            </a:r>
          </a:p>
          <a:p>
            <a:r>
              <a:rPr lang="en-US" dirty="0"/>
              <a:t>The hydrostatic pressure to which the liquid phase water is subjected is known as pressure potential.  It can also be known as wall pressure or turgor pressure. </a:t>
            </a:r>
          </a:p>
          <a:p>
            <a:r>
              <a:rPr lang="en-US" dirty="0">
                <a:solidFill>
                  <a:schemeClr val="accent4"/>
                </a:solidFill>
              </a:rPr>
              <a:t>Water potential= pressure potential + solute potential</a:t>
            </a:r>
          </a:p>
          <a:p>
            <a:endParaRPr lang="en-US" dirty="0">
              <a:solidFill>
                <a:schemeClr val="accent4"/>
              </a:solidFill>
            </a:endParaRPr>
          </a:p>
          <a:p>
            <a:r>
              <a:rPr lang="en-US" dirty="0">
                <a:solidFill>
                  <a:srgbClr val="FF0000"/>
                </a:solidFill>
                <a:latin typeface="Bauhaus 93" panose="04030905020B02020C02" pitchFamily="82" charset="0"/>
              </a:rPr>
              <a:t>ROLE OF PRESSURE POTENTIAL</a:t>
            </a:r>
          </a:p>
          <a:p>
            <a:r>
              <a:rPr lang="en-US" dirty="0"/>
              <a:t>Turgidity, Flow of material and water, Cell enlargement, Turgor movement</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234" y="1774236"/>
            <a:ext cx="3026535" cy="3441708"/>
          </a:xfrm>
          <a:prstGeom prst="rect">
            <a:avLst/>
          </a:prstGeom>
        </p:spPr>
      </p:pic>
    </p:spTree>
    <p:extLst>
      <p:ext uri="{BB962C8B-B14F-4D97-AF65-F5344CB8AC3E}">
        <p14:creationId xmlns:p14="http://schemas.microsoft.com/office/powerpoint/2010/main" val="3024924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body" sz="half" idx="2"/>
          </p:nvPr>
        </p:nvSpPr>
        <p:spPr>
          <a:xfrm>
            <a:off x="728663" y="1041400"/>
            <a:ext cx="6242050" cy="5090151"/>
          </a:xfrm>
        </p:spPr>
        <p:txBody>
          <a:bodyPr/>
          <a:lstStyle/>
          <a:p>
            <a:r>
              <a:rPr lang="en-US" dirty="0">
                <a:solidFill>
                  <a:srgbClr val="FF0000"/>
                </a:solidFill>
                <a:latin typeface="Bauhaus 93" panose="04030905020B02020C02" pitchFamily="82" charset="0"/>
              </a:rPr>
              <a:t>OSMOTIC POTENTIAL</a:t>
            </a:r>
          </a:p>
          <a:p>
            <a:r>
              <a:rPr lang="en-US" dirty="0"/>
              <a:t>To prevent the inward flow of pure solvent across the semi permeable membrane by applying minimum pressure. This minimum pressure is called as osmotic pressure.</a:t>
            </a:r>
          </a:p>
          <a:p>
            <a:endParaRPr lang="en-US" dirty="0"/>
          </a:p>
          <a:p>
            <a:r>
              <a:rPr lang="en-US" dirty="0">
                <a:solidFill>
                  <a:srgbClr val="FF0000"/>
                </a:solidFill>
                <a:latin typeface="Bauhaus 93" panose="04030905020B02020C02" pitchFamily="82" charset="0"/>
              </a:rPr>
              <a:t>POTENTIAL OSMOTIC PRESSURE</a:t>
            </a:r>
          </a:p>
          <a:p>
            <a:r>
              <a:rPr lang="en-US" dirty="0"/>
              <a:t>The maximum potential developed when the pure solvent is separated by solution through a semi permeable membrane.</a:t>
            </a:r>
          </a:p>
          <a:p>
            <a:endParaRPr lang="en-US" dirty="0"/>
          </a:p>
          <a:p>
            <a:r>
              <a:rPr lang="en-US" dirty="0">
                <a:solidFill>
                  <a:srgbClr val="FF0000"/>
                </a:solidFill>
                <a:latin typeface="Bauhaus 93" panose="04030905020B02020C02" pitchFamily="82" charset="0"/>
              </a:rPr>
              <a:t>IMPORTANCE OF OSMOSIS</a:t>
            </a:r>
          </a:p>
          <a:p>
            <a:r>
              <a:rPr lang="en-US" dirty="0"/>
              <a:t>purification of water, transport of water, Reabsorption of water, regulates the cell volume</a:t>
            </a:r>
          </a:p>
          <a:p>
            <a:endParaRPr lang="en-US"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0713" y="1907281"/>
            <a:ext cx="4179999" cy="2914650"/>
          </a:xfrm>
          <a:prstGeom prst="rect">
            <a:avLst/>
          </a:prstGeom>
        </p:spPr>
      </p:pic>
    </p:spTree>
    <p:extLst>
      <p:ext uri="{BB962C8B-B14F-4D97-AF65-F5344CB8AC3E}">
        <p14:creationId xmlns:p14="http://schemas.microsoft.com/office/powerpoint/2010/main" val="921880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003" y="2424742"/>
            <a:ext cx="6241816" cy="4761667"/>
          </a:xfrm>
        </p:spPr>
        <p:txBody>
          <a:bodyPr>
            <a:normAutofit fontScale="90000"/>
          </a:bodyPr>
          <a:lstStyle/>
          <a:p>
            <a:r>
              <a:rPr lang="en-US" sz="2000" dirty="0">
                <a:solidFill>
                  <a:srgbClr val="FF0000"/>
                </a:solidFill>
                <a:latin typeface="Bauhaus 93" panose="04030905020B02020C02" pitchFamily="82" charset="0"/>
              </a:rPr>
              <a:t>MEASUREMENT OF WATER POTENTIAL</a:t>
            </a:r>
            <a:br>
              <a:rPr lang="en-US" sz="2000" dirty="0">
                <a:solidFill>
                  <a:srgbClr val="FF0000"/>
                </a:solidFill>
                <a:latin typeface="Bauhaus 93" panose="04030905020B02020C02" pitchFamily="82" charset="0"/>
              </a:rPr>
            </a:br>
            <a:br>
              <a:rPr lang="en-US" sz="2000" dirty="0"/>
            </a:br>
            <a:r>
              <a:rPr lang="en-US" sz="2000" dirty="0"/>
              <a:t>There are two ways to measure the potential</a:t>
            </a:r>
            <a:br>
              <a:rPr lang="en-US" sz="2000" dirty="0"/>
            </a:br>
            <a:r>
              <a:rPr lang="en-US" sz="2000" dirty="0"/>
              <a:t>pressure gauge </a:t>
            </a:r>
            <a:br>
              <a:rPr lang="en-US" sz="2000" dirty="0"/>
            </a:br>
            <a:r>
              <a:rPr lang="en-US" sz="2000" dirty="0"/>
              <a:t>vapor pressure </a:t>
            </a:r>
            <a:br>
              <a:rPr lang="en-US" sz="2000" dirty="0"/>
            </a:br>
            <a:br>
              <a:rPr lang="en-US" sz="2000" dirty="0"/>
            </a:br>
            <a:br>
              <a:rPr lang="en-US" sz="2000" dirty="0"/>
            </a:br>
            <a:br>
              <a:rPr lang="en-US" sz="2000" dirty="0"/>
            </a:br>
            <a:r>
              <a:rPr lang="en-US" sz="2000" dirty="0"/>
              <a:t>The pressure gauge (</a:t>
            </a:r>
            <a:r>
              <a:rPr lang="en-US" sz="2000" dirty="0" err="1"/>
              <a:t>tensiometer</a:t>
            </a:r>
            <a:r>
              <a:rPr lang="en-US" sz="2000" dirty="0"/>
              <a:t>) works in the wet range-a special pressure gauge that delays the boiling point (UMS) from 0 to about -0.2 MPa. The vapor pressure method operates in the dry range-about -0.1 MPa to -300 MPa (0.1 MPa 99.93% relative humidity; -300 MPa 11%).</a:t>
            </a: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endParaRPr lang="en-US" sz="2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0654" y="2424742"/>
            <a:ext cx="3959784" cy="2266950"/>
          </a:xfrm>
          <a:prstGeom prst="rect">
            <a:avLst/>
          </a:prstGeom>
        </p:spPr>
      </p:pic>
    </p:spTree>
    <p:extLst>
      <p:ext uri="{BB962C8B-B14F-4D97-AF65-F5344CB8AC3E}">
        <p14:creationId xmlns:p14="http://schemas.microsoft.com/office/powerpoint/2010/main" val="866705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1759" y="1041399"/>
            <a:ext cx="6241816" cy="5140459"/>
          </a:xfrm>
        </p:spPr>
        <p:txBody>
          <a:bodyPr>
            <a:normAutofit lnSpcReduction="10000"/>
          </a:bodyPr>
          <a:lstStyle/>
          <a:p>
            <a:r>
              <a:rPr lang="en-US" dirty="0">
                <a:solidFill>
                  <a:srgbClr val="FF0000"/>
                </a:solidFill>
                <a:latin typeface="Bauhaus 93" panose="04030905020B02020C02" pitchFamily="82" charset="0"/>
              </a:rPr>
              <a:t>VAPOUR PRESSURE METHOD</a:t>
            </a:r>
          </a:p>
          <a:p>
            <a:r>
              <a:rPr lang="en-US" dirty="0"/>
              <a:t>  </a:t>
            </a:r>
            <a:r>
              <a:rPr lang="en-US" u="sng" dirty="0">
                <a:hlinkClick r:id="rId2"/>
              </a:rPr>
              <a:t>WP4C Dew Point Hygrometer</a:t>
            </a:r>
            <a:r>
              <a:rPr lang="en-US" u="sng" dirty="0"/>
              <a:t> is a </a:t>
            </a:r>
            <a:r>
              <a:rPr lang="en-US" u="sng" dirty="0" err="1"/>
              <a:t>vapour</a:t>
            </a:r>
            <a:r>
              <a:rPr lang="en-US" u="sng" dirty="0"/>
              <a:t> pressure device. </a:t>
            </a:r>
            <a:r>
              <a:rPr lang="en-US" sz="1600" dirty="0"/>
              <a:t>A tiny mirror in the chamber is cooled to form dew. At the dew point, WP4C measures the mirror and the sample temperature to the nearest 0.001. C to determine the relative humidity of the </a:t>
            </a:r>
            <a:r>
              <a:rPr lang="en-US" sz="1600" dirty="0" err="1"/>
              <a:t>vapour</a:t>
            </a:r>
            <a:r>
              <a:rPr lang="en-US" sz="1600" dirty="0"/>
              <a:t> above the sample.</a:t>
            </a:r>
          </a:p>
          <a:p>
            <a:endParaRPr lang="en-US" sz="1600" dirty="0"/>
          </a:p>
          <a:p>
            <a:r>
              <a:rPr lang="en-US" sz="2000" dirty="0">
                <a:solidFill>
                  <a:srgbClr val="FF0000"/>
                </a:solidFill>
                <a:latin typeface="Bauhaus 93" panose="04030905020B02020C02" pitchFamily="82" charset="0"/>
              </a:rPr>
              <a:t>ADVANTAGES</a:t>
            </a:r>
          </a:p>
          <a:p>
            <a:r>
              <a:rPr lang="en-US" sz="1600" dirty="0"/>
              <a:t>accuracy of 1% to -5 to -300 </a:t>
            </a:r>
            <a:r>
              <a:rPr lang="en-US" sz="1600" dirty="0" err="1"/>
              <a:t>Mpa</a:t>
            </a:r>
            <a:r>
              <a:rPr lang="en-US" sz="1600" dirty="0"/>
              <a:t>, easy to use, analyzed in five to ten minutes.</a:t>
            </a:r>
          </a:p>
          <a:p>
            <a:endParaRPr lang="en-US" sz="1600" dirty="0"/>
          </a:p>
          <a:p>
            <a:r>
              <a:rPr lang="en-US" sz="2000" dirty="0">
                <a:solidFill>
                  <a:srgbClr val="FF0000"/>
                </a:solidFill>
                <a:latin typeface="Bauhaus 93" panose="04030905020B02020C02" pitchFamily="82" charset="0"/>
              </a:rPr>
              <a:t>LIMITATION</a:t>
            </a:r>
          </a:p>
          <a:p>
            <a:r>
              <a:rPr lang="en-US" sz="1600" dirty="0"/>
              <a:t>Restrictions on the temperature measurement resolution. At high water potential content, the difference in temperature between the coils and subject flow in the sample chamber becomes smaller.</a:t>
            </a:r>
          </a:p>
          <a:p>
            <a:r>
              <a:rPr lang="en-US" sz="1600" dirty="0"/>
              <a:t> </a:t>
            </a:r>
          </a:p>
          <a:p>
            <a:r>
              <a:rPr lang="en-US" sz="1600" dirty="0"/>
              <a:t>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3836" y="1571222"/>
            <a:ext cx="3837364" cy="3754192"/>
          </a:xfrm>
          <a:prstGeom prst="rect">
            <a:avLst/>
          </a:prstGeom>
        </p:spPr>
      </p:pic>
    </p:spTree>
    <p:extLst>
      <p:ext uri="{BB962C8B-B14F-4D97-AF65-F5344CB8AC3E}">
        <p14:creationId xmlns:p14="http://schemas.microsoft.com/office/powerpoint/2010/main" val="27542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57518" y="1233449"/>
            <a:ext cx="6277378" cy="4613560"/>
          </a:xfrm>
        </p:spPr>
        <p:txBody>
          <a:bodyPr/>
          <a:lstStyle/>
          <a:p>
            <a:r>
              <a:rPr lang="en-US" sz="2000" dirty="0">
                <a:solidFill>
                  <a:srgbClr val="FF0000"/>
                </a:solidFill>
                <a:latin typeface="Bauhaus 93" panose="04030905020B02020C02" pitchFamily="82" charset="0"/>
              </a:rPr>
              <a:t>MATRIC POTENTIAL SENSOR</a:t>
            </a:r>
          </a:p>
          <a:p>
            <a:r>
              <a:rPr lang="en-US" dirty="0"/>
              <a:t>Matrix potential sensors use a porous material with a known moisture function. As all energy systems tend to balance, the porous material will reach a potential water balance with the surrounding soil.</a:t>
            </a:r>
          </a:p>
          <a:p>
            <a:endParaRPr lang="en-US" dirty="0"/>
          </a:p>
          <a:p>
            <a:r>
              <a:rPr lang="en-US" sz="2000" dirty="0">
                <a:solidFill>
                  <a:srgbClr val="FF0000"/>
                </a:solidFill>
                <a:latin typeface="Bauhaus 93" panose="04030905020B02020C02" pitchFamily="82" charset="0"/>
              </a:rPr>
              <a:t>LIMITED RANGE</a:t>
            </a:r>
          </a:p>
          <a:p>
            <a:r>
              <a:rPr lang="en-US" dirty="0"/>
              <a:t>All the senses that a matrix can have are limited by irrigation conductivity: as the soil dries, the balance of the porous material takes longer. The change also becomes negligible and really difficult to measure. At the wet end, the area of the sensor is limited by air pollution of the porous material used.</a:t>
            </a: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4896" y="1133154"/>
            <a:ext cx="8602275" cy="4591691"/>
          </a:xfrm>
          <a:prstGeom prst="rect">
            <a:avLst/>
          </a:prstGeom>
        </p:spPr>
      </p:pic>
    </p:spTree>
    <p:extLst>
      <p:ext uri="{BB962C8B-B14F-4D97-AF65-F5344CB8AC3E}">
        <p14:creationId xmlns:p14="http://schemas.microsoft.com/office/powerpoint/2010/main" val="2224813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24943" y="1697087"/>
            <a:ext cx="6241816" cy="2836275"/>
          </a:xfrm>
        </p:spPr>
        <p:txBody>
          <a:bodyPr>
            <a:normAutofit/>
          </a:bodyPr>
          <a:lstStyle/>
          <a:p>
            <a:r>
              <a:rPr lang="en-US" dirty="0"/>
              <a:t> </a:t>
            </a:r>
            <a:r>
              <a:rPr lang="en-US" sz="2800" dirty="0">
                <a:solidFill>
                  <a:srgbClr val="FF0000"/>
                </a:solidFill>
                <a:latin typeface="Bauhaus 93" panose="04030905020B02020C02" pitchFamily="82" charset="0"/>
              </a:rPr>
              <a:t>CONCLUSION</a:t>
            </a:r>
          </a:p>
          <a:p>
            <a:r>
              <a:rPr lang="en-US" dirty="0"/>
              <a:t> </a:t>
            </a:r>
          </a:p>
          <a:p>
            <a:r>
              <a:rPr lang="en-US" dirty="0"/>
              <a:t>Water potential plays an important role in water flow </a:t>
            </a:r>
            <a:r>
              <a:rPr lang="en-US" dirty="0">
                <a:solidFill>
                  <a:schemeClr val="tx1"/>
                </a:solidFill>
              </a:rPr>
              <a:t>theory</a:t>
            </a:r>
            <a:r>
              <a:rPr lang="en-US" dirty="0"/>
              <a:t>, similar to temperature theory associated with heat flow, or voltage in the context of electric circulation theory. Water flows in response to liquid gradient. When the water potential is the same over the wall, the water does not flow, although the amount of water on either side of the wall may be different.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421" y="1601274"/>
            <a:ext cx="3152775" cy="3810000"/>
          </a:xfrm>
          <a:prstGeom prst="rect">
            <a:avLst/>
          </a:prstGeom>
        </p:spPr>
      </p:pic>
    </p:spTree>
    <p:extLst>
      <p:ext uri="{BB962C8B-B14F-4D97-AF65-F5344CB8AC3E}">
        <p14:creationId xmlns:p14="http://schemas.microsoft.com/office/powerpoint/2010/main" val="26056182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91</TotalTime>
  <Words>602</Words>
  <Application>Microsoft Office PowerPoint</Application>
  <PresentationFormat>Widescreen</PresentationFormat>
  <Paragraphs>46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Bauhaus 93</vt:lpstr>
      <vt:lpstr>Garamond</vt:lpstr>
      <vt:lpstr>Organic</vt:lpstr>
      <vt:lpstr>DEFINITION The difference between free energy of water in that system and the free energy of pure water at atmospheric pressure and defined temperature. </vt:lpstr>
      <vt:lpstr>OSMOSIS Osmosis is movement of water from a higher potential to a lower potential through semipermeable membrane.</vt:lpstr>
      <vt:lpstr>PowerPoint Presentation</vt:lpstr>
      <vt:lpstr>MEASUREMENT OF WATER POTENTIAL  There are two ways to measure the potential pressure gauge  vapor pressure     The pressure gauge (tensiometer) works in the wet range-a special pressure gauge that delays the boiling point (UMS) from 0 to about -0.2 MPa. The vapor pressure method operates in the dry range-about -0.1 MPa to -300 MPa (0.1 MPa 99.93% relative humidity; -300 MPa 11%).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POTENTIAL</dc:title>
  <dc:creator>CYBER NET AND LAPTOP</dc:creator>
  <cp:lastModifiedBy>Zaryab Ali</cp:lastModifiedBy>
  <cp:revision>12</cp:revision>
  <dcterms:created xsi:type="dcterms:W3CDTF">2020-04-16T21:02:27Z</dcterms:created>
  <dcterms:modified xsi:type="dcterms:W3CDTF">2020-04-25T10:13:29Z</dcterms:modified>
</cp:coreProperties>
</file>