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36" autoAdjust="0"/>
  </p:normalViewPr>
  <p:slideViewPr>
    <p:cSldViewPr>
      <p:cViewPr varScale="1">
        <p:scale>
          <a:sx n="66" d="100"/>
          <a:sy n="66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DE8DF-2AD4-4E34-B2ED-6B9A7DCAED69}" type="datetimeFigureOut">
              <a:rPr lang="en-US" smtClean="0"/>
              <a:t>10/2/2018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2CA00-C94C-461D-B140-4A1CDA089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386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2CA00-C94C-461D-B140-4A1CDA089A6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026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2CA00-C94C-461D-B140-4A1CDA089A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71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868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108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71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882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207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9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371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429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293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23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75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460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>
            <a:noAutofit/>
          </a:bodyPr>
          <a:lstStyle/>
          <a:p>
            <a:pPr>
              <a:tabLst>
                <a:tab pos="0" algn="l"/>
                <a:tab pos="58738" algn="l"/>
              </a:tabLst>
            </a:pPr>
            <a:r>
              <a:rPr lang="en-US" sz="3200" dirty="0"/>
              <a:t>Laws of Probability Help</a:t>
            </a:r>
            <a:br>
              <a:rPr lang="en-US" sz="3200" dirty="0"/>
            </a:br>
            <a:r>
              <a:rPr lang="en-US" sz="3200" dirty="0"/>
              <a:t>to Explain Genetic Events 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79120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9600" b="1" dirty="0"/>
              <a:t>P</a:t>
            </a:r>
            <a:r>
              <a:rPr lang="en-US" sz="9600" b="1" dirty="0" smtClean="0"/>
              <a:t>roduct law</a:t>
            </a:r>
            <a:r>
              <a:rPr lang="en-US" sz="9600" dirty="0" smtClean="0"/>
              <a:t>: </a:t>
            </a:r>
            <a:r>
              <a:rPr lang="en-US" sz="9600" dirty="0"/>
              <a:t>the probability of two or more events </a:t>
            </a:r>
            <a:r>
              <a:rPr lang="en-US" sz="9600" dirty="0" smtClean="0"/>
              <a:t>occurring simultaneously </a:t>
            </a:r>
            <a:r>
              <a:rPr lang="en-US" sz="9600" dirty="0"/>
              <a:t>is equal to the product of their </a:t>
            </a:r>
            <a:r>
              <a:rPr lang="en-US" sz="9600" dirty="0" smtClean="0"/>
              <a:t>individual probabilities </a:t>
            </a:r>
          </a:p>
          <a:p>
            <a:pPr algn="just"/>
            <a:r>
              <a:rPr lang="en-US" sz="9600" dirty="0" smtClean="0"/>
              <a:t>To </a:t>
            </a:r>
            <a:r>
              <a:rPr lang="en-US" sz="9600" dirty="0"/>
              <a:t>illustrate the product law, consider the possible results if you toss a penny (</a:t>
            </a:r>
            <a:r>
              <a:rPr lang="en-US" sz="9600" i="1" dirty="0"/>
              <a:t>P</a:t>
            </a:r>
            <a:r>
              <a:rPr lang="en-US" sz="9600" dirty="0"/>
              <a:t>) and a nickel (</a:t>
            </a:r>
            <a:r>
              <a:rPr lang="en-US" sz="9600" i="1" dirty="0"/>
              <a:t>N</a:t>
            </a:r>
            <a:r>
              <a:rPr lang="en-US" sz="9600" dirty="0"/>
              <a:t>) at the </a:t>
            </a:r>
            <a:r>
              <a:rPr lang="en-US" sz="9600" dirty="0" smtClean="0"/>
              <a:t>same time </a:t>
            </a:r>
            <a:r>
              <a:rPr lang="en-US" sz="9600" dirty="0"/>
              <a:t>and examine all combinations of heads (</a:t>
            </a:r>
            <a:r>
              <a:rPr lang="en-US" sz="9600" i="1" dirty="0"/>
              <a:t>H</a:t>
            </a:r>
            <a:r>
              <a:rPr lang="en-US" sz="9600" dirty="0"/>
              <a:t>) and </a:t>
            </a:r>
            <a:r>
              <a:rPr lang="en-US" sz="9600" dirty="0" smtClean="0"/>
              <a:t>tails (</a:t>
            </a:r>
            <a:r>
              <a:rPr lang="en-US" sz="9600" i="1" dirty="0" smtClean="0"/>
              <a:t>T</a:t>
            </a:r>
            <a:r>
              <a:rPr lang="en-US" sz="9600" dirty="0"/>
              <a:t>) that can occur. There are four possible outcomes: </a:t>
            </a:r>
            <a:endParaRPr lang="en-US" sz="9600" dirty="0" smtClean="0"/>
          </a:p>
          <a:p>
            <a:r>
              <a:rPr lang="en-US" sz="8000" dirty="0" smtClean="0"/>
              <a:t> (</a:t>
            </a:r>
            <a:r>
              <a:rPr lang="en-US" sz="8000" dirty="0"/>
              <a:t>PH:NH) = (1/2)(1/2) = 1/4</a:t>
            </a:r>
          </a:p>
          <a:p>
            <a:r>
              <a:rPr lang="en-US" sz="8000" dirty="0"/>
              <a:t>(PT:NH) = (1/2)(1/2) = 1/4</a:t>
            </a:r>
          </a:p>
          <a:p>
            <a:r>
              <a:rPr lang="en-US" sz="8000" dirty="0"/>
              <a:t>(PH:NT) = (1/2)(1/2) = 1/4</a:t>
            </a:r>
          </a:p>
          <a:p>
            <a:r>
              <a:rPr lang="en-US" sz="8000" dirty="0"/>
              <a:t>(PT:NT) = (1/2)(1/2) = 1/4</a:t>
            </a:r>
          </a:p>
          <a:p>
            <a:pPr marL="0" indent="0">
              <a:buNone/>
            </a:pPr>
            <a:endParaRPr lang="en-US" sz="8000" dirty="0"/>
          </a:p>
          <a:p>
            <a:r>
              <a:rPr lang="en-US" sz="9600" b="1" dirty="0"/>
              <a:t>S</a:t>
            </a:r>
            <a:r>
              <a:rPr lang="en-US" sz="9600" b="1" dirty="0" smtClean="0"/>
              <a:t>um law</a:t>
            </a:r>
            <a:r>
              <a:rPr lang="en-US" sz="9600" dirty="0" smtClean="0"/>
              <a:t>: </a:t>
            </a:r>
            <a:r>
              <a:rPr lang="en-US" sz="9600" dirty="0"/>
              <a:t>T</a:t>
            </a:r>
            <a:r>
              <a:rPr lang="en-US" sz="9600" dirty="0" smtClean="0"/>
              <a:t>he probability of </a:t>
            </a:r>
            <a:r>
              <a:rPr lang="en-US" sz="9600" dirty="0"/>
              <a:t>obtaining any single outcome, where that outcome can </a:t>
            </a:r>
            <a:r>
              <a:rPr lang="en-US" sz="9600" dirty="0" smtClean="0"/>
              <a:t>be achieved </a:t>
            </a:r>
            <a:r>
              <a:rPr lang="en-US" sz="9600" dirty="0"/>
              <a:t>by two or more events, is equal to the sum of </a:t>
            </a:r>
            <a:r>
              <a:rPr lang="en-US" sz="9600" dirty="0" smtClean="0"/>
              <a:t>the individual </a:t>
            </a:r>
            <a:r>
              <a:rPr lang="en-US" sz="9600" dirty="0"/>
              <a:t>probabilities of all such events </a:t>
            </a:r>
            <a:r>
              <a:rPr lang="en-US" sz="8000" dirty="0"/>
              <a:t/>
            </a:r>
            <a:br>
              <a:rPr lang="en-US" sz="8000" dirty="0"/>
            </a:br>
            <a:r>
              <a:rPr lang="en-US" sz="8000" dirty="0" smtClean="0"/>
              <a:t>(</a:t>
            </a:r>
            <a:r>
              <a:rPr lang="en-US" sz="8000" dirty="0"/>
              <a:t>1/4) + (1/4) = 1/2</a:t>
            </a:r>
          </a:p>
          <a:p>
            <a:r>
              <a:rPr lang="en-US" sz="9600" dirty="0"/>
              <a:t>One-half of all two-coin tosses are predicted to yield </a:t>
            </a:r>
            <a:r>
              <a:rPr lang="en-US" sz="9600" dirty="0" smtClean="0"/>
              <a:t>the desired </a:t>
            </a:r>
            <a:r>
              <a:rPr lang="en-US" sz="9600" dirty="0"/>
              <a:t>outcome.</a:t>
            </a:r>
            <a:br>
              <a:rPr lang="en-US" sz="9600" dirty="0"/>
            </a:br>
            <a:endParaRPr lang="en-US" sz="9600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28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187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81000"/>
            <a:ext cx="838199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To determine </a:t>
            </a:r>
            <a:r>
              <a:rPr lang="en-US" sz="2800" i="1" dirty="0"/>
              <a:t>p </a:t>
            </a:r>
            <a:r>
              <a:rPr lang="en-US" sz="2800" dirty="0"/>
              <a:t>using the graph, execute the </a:t>
            </a:r>
            <a:r>
              <a:rPr lang="en-US" sz="2800" dirty="0" smtClean="0"/>
              <a:t>following steps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sz="2800" b="1" dirty="0"/>
              <a:t>1. </a:t>
            </a:r>
            <a:r>
              <a:rPr lang="en-US" sz="2800" dirty="0"/>
              <a:t>Locate the </a:t>
            </a:r>
            <a:r>
              <a:rPr lang="en-US" sz="2800" dirty="0" smtClean="0"/>
              <a:t>chi-square </a:t>
            </a:r>
            <a:r>
              <a:rPr lang="en-US" sz="2800" dirty="0"/>
              <a:t>value on the abscissa (the horizontal </a:t>
            </a:r>
            <a:r>
              <a:rPr lang="en-US" sz="2800" dirty="0" smtClean="0"/>
              <a:t>axis, or </a:t>
            </a:r>
            <a:r>
              <a:rPr lang="en-US" sz="2800" i="1" dirty="0"/>
              <a:t>x</a:t>
            </a:r>
            <a:r>
              <a:rPr lang="en-US" sz="2800" dirty="0"/>
              <a:t>-axis).</a:t>
            </a:r>
            <a:br>
              <a:rPr lang="en-US" sz="2800" dirty="0"/>
            </a:br>
            <a:endParaRPr lang="en-US" sz="2800" dirty="0" smtClean="0"/>
          </a:p>
          <a:p>
            <a:r>
              <a:rPr lang="en-US" sz="2800" b="1" dirty="0" smtClean="0"/>
              <a:t>2</a:t>
            </a:r>
            <a:r>
              <a:rPr lang="en-US" sz="2800" b="1" dirty="0"/>
              <a:t>. </a:t>
            </a:r>
            <a:r>
              <a:rPr lang="en-US" sz="2800" dirty="0"/>
              <a:t>Draw a vertical line from this point up to the line on </a:t>
            </a:r>
            <a:r>
              <a:rPr lang="en-US" sz="2800" dirty="0" smtClean="0"/>
              <a:t>the graph </a:t>
            </a:r>
            <a:r>
              <a:rPr lang="en-US" sz="2800" dirty="0"/>
              <a:t>representing the appropriate </a:t>
            </a:r>
            <a:r>
              <a:rPr lang="en-US" sz="2800" i="1" dirty="0" err="1" smtClean="0"/>
              <a:t>df</a:t>
            </a:r>
            <a:r>
              <a:rPr lang="en-US" sz="2800" i="1" dirty="0"/>
              <a:t/>
            </a:r>
            <a:br>
              <a:rPr lang="en-US" sz="2800" i="1" dirty="0"/>
            </a:br>
            <a:endParaRPr lang="en-US" sz="2800" i="1" dirty="0" smtClean="0"/>
          </a:p>
          <a:p>
            <a:r>
              <a:rPr lang="en-US" sz="2800" b="1" dirty="0" smtClean="0"/>
              <a:t>3</a:t>
            </a:r>
            <a:r>
              <a:rPr lang="en-US" sz="2800" b="1" dirty="0"/>
              <a:t>. </a:t>
            </a:r>
            <a:r>
              <a:rPr lang="en-US" sz="2800" dirty="0"/>
              <a:t>From there, extend a horizontal line to the left until </a:t>
            </a:r>
            <a:r>
              <a:rPr lang="en-US" sz="2800" dirty="0" smtClean="0"/>
              <a:t>it intersects </a:t>
            </a:r>
            <a:r>
              <a:rPr lang="en-US" sz="2800" dirty="0"/>
              <a:t>the ordinate (the vertical axis, or </a:t>
            </a:r>
            <a:r>
              <a:rPr lang="en-US" sz="2800" i="1" dirty="0"/>
              <a:t>y</a:t>
            </a:r>
            <a:r>
              <a:rPr lang="en-US" sz="2800" dirty="0"/>
              <a:t>-axis).</a:t>
            </a:r>
            <a:br>
              <a:rPr lang="en-US" sz="2800" dirty="0"/>
            </a:br>
            <a:endParaRPr lang="en-US" sz="2800" dirty="0" smtClean="0"/>
          </a:p>
          <a:p>
            <a:r>
              <a:rPr lang="en-US" sz="2800" b="1" dirty="0" smtClean="0"/>
              <a:t>4</a:t>
            </a:r>
            <a:r>
              <a:rPr lang="en-US" sz="2800" b="1" dirty="0"/>
              <a:t>. </a:t>
            </a:r>
            <a:r>
              <a:rPr lang="en-US" sz="2800" dirty="0"/>
              <a:t>Estimate, by interpolation, the corresponding </a:t>
            </a:r>
            <a:r>
              <a:rPr lang="en-US" sz="2800" i="1" dirty="0"/>
              <a:t>p </a:t>
            </a:r>
            <a:r>
              <a:rPr lang="en-US" sz="2800" dirty="0"/>
              <a:t>value. </a:t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5580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665" y="533400"/>
            <a:ext cx="920115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801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Pedigrees Reveal Patterns of</a:t>
            </a:r>
            <a:br>
              <a:rPr lang="en-US" dirty="0"/>
            </a:br>
            <a:r>
              <a:rPr lang="en-US" dirty="0"/>
              <a:t>Inheritance of Human Traits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/>
              <a:t>The traditional way to study inheritance has been </a:t>
            </a:r>
            <a:r>
              <a:rPr lang="en-US" dirty="0" smtClean="0"/>
              <a:t>to construct </a:t>
            </a:r>
            <a:r>
              <a:rPr lang="en-US" dirty="0"/>
              <a:t>a family tree, indicating the presence or </a:t>
            </a:r>
            <a:r>
              <a:rPr lang="en-US" dirty="0" smtClean="0"/>
              <a:t>absence of </a:t>
            </a:r>
            <a:r>
              <a:rPr lang="en-US" dirty="0"/>
              <a:t>the trait in question for </a:t>
            </a:r>
            <a:r>
              <a:rPr lang="en-US" dirty="0" smtClean="0"/>
              <a:t>each member </a:t>
            </a:r>
            <a:r>
              <a:rPr lang="en-US" dirty="0"/>
              <a:t>of each </a:t>
            </a:r>
            <a:r>
              <a:rPr lang="en-US" dirty="0" smtClean="0"/>
              <a:t>generation. Such </a:t>
            </a:r>
            <a:r>
              <a:rPr lang="en-US" dirty="0"/>
              <a:t>a family tree is called a </a:t>
            </a:r>
            <a:r>
              <a:rPr lang="en-US" b="1" dirty="0"/>
              <a:t>pedigree</a:t>
            </a:r>
            <a:r>
              <a:rPr lang="en-US" dirty="0"/>
              <a:t>. By analyzing a pedigree, we may be able to predict how the trait under study </a:t>
            </a:r>
            <a:r>
              <a:rPr lang="en-US" dirty="0" smtClean="0"/>
              <a:t>is inherited—for </a:t>
            </a:r>
            <a:r>
              <a:rPr lang="en-US" dirty="0"/>
              <a:t>example, is it due to a dominant or </a:t>
            </a:r>
            <a:r>
              <a:rPr lang="en-US" dirty="0" smtClean="0"/>
              <a:t>recessive allele</a:t>
            </a:r>
            <a:r>
              <a:rPr lang="en-US" dirty="0"/>
              <a:t>? When many pedigrees for the same trait are </a:t>
            </a:r>
            <a:r>
              <a:rPr lang="en-US" dirty="0" smtClean="0"/>
              <a:t>studied, we </a:t>
            </a:r>
            <a:r>
              <a:rPr lang="en-US" dirty="0"/>
              <a:t>can often ascertain the mode of inheritance.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47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0"/>
            <a:ext cx="7010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41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8610599" cy="586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917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8839200" cy="5105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50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Binomial Theorem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r>
              <a:rPr lang="en-US" dirty="0"/>
              <a:t>The expression of the binomial theorem is</a:t>
            </a:r>
            <a:br>
              <a:rPr lang="en-US" dirty="0"/>
            </a:br>
            <a:r>
              <a:rPr lang="en-US" dirty="0"/>
              <a:t>(</a:t>
            </a:r>
            <a:r>
              <a:rPr lang="en-US" i="1" dirty="0"/>
              <a:t>a </a:t>
            </a:r>
            <a:r>
              <a:rPr lang="en-US" dirty="0"/>
              <a:t>+ </a:t>
            </a:r>
            <a:r>
              <a:rPr lang="en-US" i="1" dirty="0"/>
              <a:t>b</a:t>
            </a:r>
            <a:r>
              <a:rPr lang="en-US" dirty="0"/>
              <a:t>)</a:t>
            </a:r>
            <a:r>
              <a:rPr lang="en-US" i="1" dirty="0"/>
              <a:t>n </a:t>
            </a:r>
            <a:r>
              <a:rPr lang="en-US" dirty="0"/>
              <a:t>= 1</a:t>
            </a:r>
            <a:br>
              <a:rPr lang="en-US" dirty="0"/>
            </a:br>
            <a:r>
              <a:rPr lang="en-US" dirty="0"/>
              <a:t>where </a:t>
            </a:r>
            <a:r>
              <a:rPr lang="en-US" i="1" dirty="0"/>
              <a:t>a </a:t>
            </a:r>
            <a:r>
              <a:rPr lang="en-US" dirty="0"/>
              <a:t>and </a:t>
            </a:r>
            <a:r>
              <a:rPr lang="en-US" i="1" dirty="0"/>
              <a:t>b </a:t>
            </a:r>
            <a:r>
              <a:rPr lang="en-US" dirty="0"/>
              <a:t>are the respective probabilities of the two alternative outcomes and </a:t>
            </a:r>
            <a:r>
              <a:rPr lang="en-US" i="1" dirty="0"/>
              <a:t>n </a:t>
            </a:r>
            <a:r>
              <a:rPr lang="en-US" dirty="0"/>
              <a:t>equals the number of trials. </a:t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81400"/>
            <a:ext cx="83820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417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381000"/>
            <a:ext cx="85344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678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4853" y="311727"/>
            <a:ext cx="7910945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/>
              <a:t>To expand any binomial, the various exponents of </a:t>
            </a:r>
            <a:r>
              <a:rPr lang="en-US" sz="2600" i="1" dirty="0"/>
              <a:t>a </a:t>
            </a:r>
            <a:r>
              <a:rPr lang="en-US" sz="2600" dirty="0" smtClean="0"/>
              <a:t>and </a:t>
            </a:r>
            <a:r>
              <a:rPr lang="en-US" sz="2600" i="1" dirty="0" smtClean="0"/>
              <a:t>b </a:t>
            </a:r>
            <a:r>
              <a:rPr lang="en-US" sz="2600" dirty="0"/>
              <a:t>(e.g., </a:t>
            </a:r>
            <a:r>
              <a:rPr lang="en-US" sz="2600" i="1" dirty="0"/>
              <a:t>a</a:t>
            </a:r>
            <a:r>
              <a:rPr lang="en-US" sz="2600" dirty="0"/>
              <a:t>3</a:t>
            </a:r>
            <a:r>
              <a:rPr lang="en-US" sz="2600" i="1" dirty="0"/>
              <a:t>b</a:t>
            </a:r>
            <a:r>
              <a:rPr lang="en-US" sz="2600" dirty="0"/>
              <a:t>2) </a:t>
            </a:r>
            <a:r>
              <a:rPr lang="en-US" sz="2600" dirty="0" smtClean="0"/>
              <a:t>are determined </a:t>
            </a:r>
            <a:r>
              <a:rPr lang="en-US" sz="2600" dirty="0"/>
              <a:t>using the </a:t>
            </a:r>
            <a:r>
              <a:rPr lang="en-US" sz="2600" dirty="0" smtClean="0"/>
              <a:t>pattern </a:t>
            </a:r>
          </a:p>
          <a:p>
            <a:r>
              <a:rPr lang="en-US" sz="2600" dirty="0" smtClean="0"/>
              <a:t>(</a:t>
            </a:r>
            <a:r>
              <a:rPr lang="en-US" sz="2600" i="1" dirty="0" smtClean="0"/>
              <a:t>a </a:t>
            </a:r>
            <a:r>
              <a:rPr lang="en-US" sz="2600" dirty="0"/>
              <a:t>+ </a:t>
            </a:r>
            <a:r>
              <a:rPr lang="en-US" sz="2600" i="1" dirty="0"/>
              <a:t>b</a:t>
            </a:r>
            <a:r>
              <a:rPr lang="en-US" sz="2600" dirty="0"/>
              <a:t>)</a:t>
            </a:r>
            <a:r>
              <a:rPr lang="en-US" sz="2600" i="1" dirty="0"/>
              <a:t>n </a:t>
            </a:r>
            <a:r>
              <a:rPr lang="en-US" sz="2600" dirty="0"/>
              <a:t>= </a:t>
            </a:r>
            <a:r>
              <a:rPr lang="en-US" sz="2600" i="1" dirty="0"/>
              <a:t>an</a:t>
            </a:r>
            <a:r>
              <a:rPr lang="en-US" sz="2600" dirty="0"/>
              <a:t>, </a:t>
            </a:r>
            <a:r>
              <a:rPr lang="en-US" sz="2600" i="1" dirty="0"/>
              <a:t>an</a:t>
            </a:r>
            <a:r>
              <a:rPr lang="en-US" sz="2600" dirty="0"/>
              <a:t>- 1</a:t>
            </a:r>
            <a:r>
              <a:rPr lang="en-US" sz="2600" i="1" dirty="0"/>
              <a:t>b</a:t>
            </a:r>
            <a:r>
              <a:rPr lang="en-US" sz="2600" dirty="0"/>
              <a:t>, </a:t>
            </a:r>
            <a:r>
              <a:rPr lang="en-US" sz="2600" i="1" dirty="0"/>
              <a:t>an</a:t>
            </a:r>
            <a:r>
              <a:rPr lang="en-US" sz="2600" dirty="0"/>
              <a:t>- 2</a:t>
            </a:r>
            <a:r>
              <a:rPr lang="en-US" sz="2600" i="1" dirty="0"/>
              <a:t>b</a:t>
            </a:r>
            <a:r>
              <a:rPr lang="en-US" sz="2600" dirty="0"/>
              <a:t>2, </a:t>
            </a:r>
            <a:r>
              <a:rPr lang="en-US" sz="2600" i="1" dirty="0"/>
              <a:t>an</a:t>
            </a:r>
            <a:r>
              <a:rPr lang="en-US" sz="2600" dirty="0"/>
              <a:t>- 3</a:t>
            </a:r>
            <a:r>
              <a:rPr lang="en-US" sz="2600" i="1" dirty="0"/>
              <a:t>b</a:t>
            </a:r>
            <a:r>
              <a:rPr lang="en-US" sz="2600" dirty="0"/>
              <a:t>3, </a:t>
            </a:r>
            <a:r>
              <a:rPr lang="en-US" sz="2600" dirty="0" smtClean="0"/>
              <a:t>………… </a:t>
            </a:r>
            <a:r>
              <a:rPr lang="en-US" sz="2600" dirty="0"/>
              <a:t>, </a:t>
            </a:r>
            <a:r>
              <a:rPr lang="en-US" sz="2600" i="1" dirty="0" err="1"/>
              <a:t>bn</a:t>
            </a:r>
            <a:r>
              <a:rPr lang="en-US" sz="2600" i="1" dirty="0"/>
              <a:t/>
            </a:r>
            <a:br>
              <a:rPr lang="en-US" sz="2600" i="1" dirty="0"/>
            </a:br>
            <a:r>
              <a:rPr lang="en-US" sz="2600" dirty="0"/>
              <a:t>Using these methods for setting up the expression, </a:t>
            </a:r>
            <a:r>
              <a:rPr lang="en-US" sz="2600" dirty="0" smtClean="0"/>
              <a:t>we find </a:t>
            </a:r>
            <a:r>
              <a:rPr lang="en-US" sz="2600" dirty="0"/>
              <a:t>that the expansion of (</a:t>
            </a:r>
            <a:r>
              <a:rPr lang="en-US" sz="2600" i="1" dirty="0"/>
              <a:t>a </a:t>
            </a:r>
            <a:r>
              <a:rPr lang="en-US" sz="2600" dirty="0"/>
              <a:t>+ </a:t>
            </a:r>
            <a:r>
              <a:rPr lang="en-US" sz="2600" i="1" dirty="0"/>
              <a:t>b</a:t>
            </a:r>
            <a:r>
              <a:rPr lang="en-US" sz="2600" dirty="0"/>
              <a:t>)7 </a:t>
            </a:r>
            <a:r>
              <a:rPr lang="en-US" sz="2600" dirty="0" smtClean="0"/>
              <a:t>is </a:t>
            </a:r>
            <a:r>
              <a:rPr lang="en-US" sz="2600" i="1" dirty="0" smtClean="0"/>
              <a:t>a</a:t>
            </a:r>
            <a:r>
              <a:rPr lang="en-US" sz="2600" dirty="0" smtClean="0"/>
              <a:t>7 </a:t>
            </a:r>
            <a:r>
              <a:rPr lang="en-US" sz="2600" dirty="0"/>
              <a:t>+ 7</a:t>
            </a:r>
            <a:r>
              <a:rPr lang="en-US" sz="2600" i="1" dirty="0"/>
              <a:t>a</a:t>
            </a:r>
            <a:r>
              <a:rPr lang="en-US" sz="2600" dirty="0"/>
              <a:t>6</a:t>
            </a:r>
            <a:r>
              <a:rPr lang="en-US" sz="2600" i="1" dirty="0"/>
              <a:t>b </a:t>
            </a:r>
            <a:r>
              <a:rPr lang="en-US" sz="2600" dirty="0"/>
              <a:t>+ 21</a:t>
            </a:r>
            <a:r>
              <a:rPr lang="en-US" sz="2600" i="1" dirty="0"/>
              <a:t>a</a:t>
            </a:r>
            <a:r>
              <a:rPr lang="en-US" sz="2600" dirty="0"/>
              <a:t>5</a:t>
            </a:r>
            <a:r>
              <a:rPr lang="en-US" sz="2600" i="1" dirty="0"/>
              <a:t>b</a:t>
            </a:r>
            <a:r>
              <a:rPr lang="en-US" sz="2600" dirty="0"/>
              <a:t>2 + 35</a:t>
            </a:r>
            <a:r>
              <a:rPr lang="en-US" sz="2600" i="1" dirty="0"/>
              <a:t>a</a:t>
            </a:r>
            <a:r>
              <a:rPr lang="en-US" sz="2600" dirty="0"/>
              <a:t>4</a:t>
            </a:r>
            <a:r>
              <a:rPr lang="en-US" sz="2600" i="1" dirty="0"/>
              <a:t>b</a:t>
            </a:r>
            <a:r>
              <a:rPr lang="en-US" sz="2600" dirty="0"/>
              <a:t>3 + g + </a:t>
            </a:r>
            <a:r>
              <a:rPr lang="en-US" sz="2600" i="1" dirty="0"/>
              <a:t>b</a:t>
            </a:r>
            <a:r>
              <a:rPr lang="en-US" sz="2600" dirty="0"/>
              <a:t>7 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5" name="Rectangle 4"/>
          <p:cNvSpPr/>
          <p:nvPr/>
        </p:nvSpPr>
        <p:spPr>
          <a:xfrm>
            <a:off x="366697" y="2749073"/>
            <a:ext cx="812569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/>
              <a:t>Let’s now return to our original question: </a:t>
            </a:r>
            <a:r>
              <a:rPr lang="en-US" sz="2600" i="1" dirty="0"/>
              <a:t>What is </a:t>
            </a:r>
            <a:r>
              <a:rPr lang="en-US" sz="2600" i="1" dirty="0" smtClean="0"/>
              <a:t>the probability </a:t>
            </a:r>
            <a:r>
              <a:rPr lang="en-US" sz="2600" i="1" dirty="0"/>
              <a:t>that in a family with four children two will be </a:t>
            </a:r>
            <a:r>
              <a:rPr lang="en-US" sz="2600" i="1" dirty="0" smtClean="0"/>
              <a:t>male and </a:t>
            </a:r>
            <a:r>
              <a:rPr lang="en-US" sz="2600" i="1" dirty="0"/>
              <a:t>two will be </a:t>
            </a:r>
            <a:r>
              <a:rPr lang="en-US" sz="2600" i="1" dirty="0" smtClean="0"/>
              <a:t>female? </a:t>
            </a:r>
            <a:r>
              <a:rPr lang="en-US" sz="2600" dirty="0" smtClean="0"/>
              <a:t>First</a:t>
            </a:r>
            <a:r>
              <a:rPr lang="en-US" sz="2600" dirty="0"/>
              <a:t>, assign initial probabilities to each outcome:</a:t>
            </a:r>
            <a:br>
              <a:rPr lang="en-US" sz="2600" dirty="0"/>
            </a:br>
            <a:r>
              <a:rPr lang="en-US" sz="2600" i="1" dirty="0"/>
              <a:t>a </a:t>
            </a:r>
            <a:r>
              <a:rPr lang="en-US" sz="2600" dirty="0"/>
              <a:t>= male = 1/2</a:t>
            </a:r>
            <a:br>
              <a:rPr lang="en-US" sz="2600" dirty="0"/>
            </a:br>
            <a:r>
              <a:rPr lang="en-US" sz="2600" i="1" dirty="0"/>
              <a:t>b </a:t>
            </a:r>
            <a:r>
              <a:rPr lang="en-US" sz="2600" dirty="0"/>
              <a:t>= female = 1/2</a:t>
            </a:r>
            <a:br>
              <a:rPr lang="en-US" sz="2600" dirty="0"/>
            </a:br>
            <a:r>
              <a:rPr lang="en-US" sz="2600" dirty="0"/>
              <a:t>Then write out the expanded binomial for the value of</a:t>
            </a:r>
            <a:br>
              <a:rPr lang="en-US" sz="2600" dirty="0"/>
            </a:br>
            <a:r>
              <a:rPr lang="en-US" sz="2600" i="1" dirty="0"/>
              <a:t>n </a:t>
            </a:r>
            <a:r>
              <a:rPr lang="en-US" sz="2600" dirty="0"/>
              <a:t>= 4,</a:t>
            </a:r>
            <a:br>
              <a:rPr lang="en-US" sz="2600" dirty="0"/>
            </a:br>
            <a:r>
              <a:rPr lang="en-US" sz="2600" dirty="0"/>
              <a:t>(</a:t>
            </a:r>
            <a:r>
              <a:rPr lang="en-US" sz="2600" i="1" dirty="0"/>
              <a:t>a </a:t>
            </a:r>
            <a:r>
              <a:rPr lang="en-US" sz="2600" dirty="0"/>
              <a:t>+ </a:t>
            </a:r>
            <a:r>
              <a:rPr lang="en-US" sz="2600" i="1" dirty="0"/>
              <a:t>b</a:t>
            </a:r>
            <a:r>
              <a:rPr lang="en-US" sz="2600" dirty="0"/>
              <a:t>)4 = </a:t>
            </a:r>
            <a:r>
              <a:rPr lang="en-US" sz="2600" i="1" dirty="0"/>
              <a:t>a</a:t>
            </a:r>
            <a:r>
              <a:rPr lang="en-US" sz="2600" dirty="0"/>
              <a:t>4 + 4</a:t>
            </a:r>
            <a:r>
              <a:rPr lang="en-US" sz="2600" i="1" dirty="0"/>
              <a:t>a</a:t>
            </a:r>
            <a:r>
              <a:rPr lang="en-US" sz="2600" dirty="0"/>
              <a:t>3</a:t>
            </a:r>
            <a:r>
              <a:rPr lang="en-US" sz="2600" i="1" dirty="0"/>
              <a:t>b </a:t>
            </a:r>
            <a:r>
              <a:rPr lang="en-US" sz="2600" dirty="0"/>
              <a:t>+ 6</a:t>
            </a:r>
            <a:r>
              <a:rPr lang="en-US" sz="2600" i="1" dirty="0"/>
              <a:t>a</a:t>
            </a:r>
            <a:r>
              <a:rPr lang="en-US" sz="2600" dirty="0"/>
              <a:t>2</a:t>
            </a:r>
            <a:r>
              <a:rPr lang="en-US" sz="2600" i="1" dirty="0"/>
              <a:t>b</a:t>
            </a:r>
            <a:r>
              <a:rPr lang="en-US" sz="2600" dirty="0"/>
              <a:t>2 + 4</a:t>
            </a:r>
            <a:r>
              <a:rPr lang="en-US" sz="2600" i="1" dirty="0"/>
              <a:t>ab</a:t>
            </a:r>
            <a:r>
              <a:rPr lang="en-US" sz="2600" dirty="0"/>
              <a:t>3 + </a:t>
            </a:r>
            <a:r>
              <a:rPr lang="en-US" sz="2600" i="1" dirty="0"/>
              <a:t>b</a:t>
            </a:r>
            <a:r>
              <a:rPr lang="en-US" sz="2600" dirty="0"/>
              <a:t>4 </a:t>
            </a:r>
            <a:br>
              <a:rPr lang="en-US" sz="2600" dirty="0"/>
            </a:b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40936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0"/>
            <a:ext cx="8382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dirty="0"/>
              <a:t>Each term represents a possible outcome, with the exponent of </a:t>
            </a:r>
            <a:r>
              <a:rPr lang="en-US" sz="2600" i="1" dirty="0"/>
              <a:t>a </a:t>
            </a:r>
            <a:r>
              <a:rPr lang="en-US" sz="2600" dirty="0"/>
              <a:t>representing the number of males and the exponent 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1364397"/>
            <a:ext cx="8153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/>
              <a:t>of </a:t>
            </a:r>
            <a:r>
              <a:rPr lang="en-US" sz="2600" i="1" dirty="0"/>
              <a:t>b </a:t>
            </a:r>
            <a:r>
              <a:rPr lang="en-US" sz="2600" dirty="0"/>
              <a:t>representing the number of females. Therefore, the </a:t>
            </a:r>
            <a:r>
              <a:rPr lang="en-US" sz="2600" dirty="0" smtClean="0"/>
              <a:t>term describing </a:t>
            </a:r>
            <a:r>
              <a:rPr lang="en-US" sz="2600" dirty="0"/>
              <a:t>the outcome of two males and two </a:t>
            </a:r>
            <a:r>
              <a:rPr lang="en-US" sz="2600" dirty="0" smtClean="0"/>
              <a:t>females—the expression </a:t>
            </a:r>
            <a:r>
              <a:rPr lang="en-US" sz="2600" dirty="0"/>
              <a:t>of the probability (</a:t>
            </a:r>
            <a:r>
              <a:rPr lang="en-US" sz="2600" i="1" dirty="0"/>
              <a:t>p</a:t>
            </a:r>
            <a:r>
              <a:rPr lang="en-US" sz="2600" dirty="0"/>
              <a:t>) we </a:t>
            </a:r>
            <a:r>
              <a:rPr lang="en-US" sz="2600" dirty="0" smtClean="0"/>
              <a:t>are</a:t>
            </a:r>
          </a:p>
          <a:p>
            <a:r>
              <a:rPr lang="en-US" sz="2600" dirty="0" smtClean="0"/>
              <a:t>looking </a:t>
            </a:r>
            <a:r>
              <a:rPr lang="en-US" sz="2600" dirty="0"/>
              <a:t>for—is</a:t>
            </a:r>
            <a:br>
              <a:rPr lang="en-US" sz="2600" dirty="0"/>
            </a:br>
            <a:r>
              <a:rPr lang="en-US" sz="2600" i="1" dirty="0"/>
              <a:t>p </a:t>
            </a:r>
            <a:r>
              <a:rPr lang="en-US" sz="2600" dirty="0"/>
              <a:t>= 6</a:t>
            </a:r>
            <a:r>
              <a:rPr lang="en-US" sz="2600" i="1" dirty="0"/>
              <a:t>a</a:t>
            </a:r>
            <a:r>
              <a:rPr lang="en-US" sz="2600" dirty="0"/>
              <a:t>2</a:t>
            </a:r>
            <a:r>
              <a:rPr lang="en-US" sz="2600" i="1" dirty="0"/>
              <a:t>b</a:t>
            </a:r>
            <a:r>
              <a:rPr lang="en-US" sz="2600" dirty="0"/>
              <a:t>2</a:t>
            </a:r>
            <a:br>
              <a:rPr lang="en-US" sz="2600" dirty="0"/>
            </a:br>
            <a:r>
              <a:rPr lang="en-US" sz="2600" dirty="0"/>
              <a:t>= 6(1/2)2(1/2)2</a:t>
            </a:r>
            <a:br>
              <a:rPr lang="en-US" sz="2600" dirty="0"/>
            </a:br>
            <a:r>
              <a:rPr lang="en-US" sz="2600" dirty="0"/>
              <a:t>= 6(1/2)4</a:t>
            </a:r>
            <a:br>
              <a:rPr lang="en-US" sz="2600" dirty="0"/>
            </a:br>
            <a:r>
              <a:rPr lang="en-US" sz="2600" dirty="0"/>
              <a:t>= 6(1/16)</a:t>
            </a:r>
            <a:br>
              <a:rPr lang="en-US" sz="2600" dirty="0"/>
            </a:br>
            <a:r>
              <a:rPr lang="en-US" sz="2600" dirty="0"/>
              <a:t>= 6/16</a:t>
            </a:r>
            <a:br>
              <a:rPr lang="en-US" sz="2600" dirty="0"/>
            </a:br>
            <a:r>
              <a:rPr lang="en-US" sz="2600" i="1" dirty="0"/>
              <a:t>p </a:t>
            </a:r>
            <a:r>
              <a:rPr lang="en-US" sz="2600" dirty="0"/>
              <a:t>= 3/8</a:t>
            </a:r>
            <a:br>
              <a:rPr lang="en-US" sz="2600" dirty="0"/>
            </a:br>
            <a:r>
              <a:rPr lang="en-US" sz="2600" dirty="0"/>
              <a:t>Thus, the probability of families of four children having two</a:t>
            </a:r>
            <a:br>
              <a:rPr lang="en-US" sz="2600" dirty="0"/>
            </a:br>
            <a:r>
              <a:rPr lang="en-US" sz="2600" dirty="0"/>
              <a:t>boys and two girls is 3/8. Of all families with four children, </a:t>
            </a:r>
            <a:r>
              <a:rPr lang="en-US" sz="2600" dirty="0" smtClean="0"/>
              <a:t>3 out </a:t>
            </a:r>
            <a:r>
              <a:rPr lang="en-US" sz="2600" dirty="0"/>
              <a:t>of 8 are predicted to have two boys and two girls. </a:t>
            </a:r>
            <a:br>
              <a:rPr lang="en-US" sz="2600" dirty="0"/>
            </a:b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3000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7696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670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228600"/>
            <a:ext cx="73152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089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Chi-Square Calculations and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Null Hypothesis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 smtClean="0"/>
              <a:t>Null Hypothesis </a:t>
            </a:r>
            <a:r>
              <a:rPr lang="en-US" sz="2400" b="1" dirty="0"/>
              <a:t>(H</a:t>
            </a:r>
            <a:r>
              <a:rPr lang="en-US" sz="2400" dirty="0"/>
              <a:t>0</a:t>
            </a:r>
            <a:r>
              <a:rPr lang="en-US" sz="2400" b="1" dirty="0"/>
              <a:t>)</a:t>
            </a:r>
            <a:r>
              <a:rPr lang="en-US" sz="2400" dirty="0"/>
              <a:t>. It is so named because the hypothesis assumes that there is </a:t>
            </a:r>
            <a:r>
              <a:rPr lang="en-US" sz="2400" i="1" dirty="0"/>
              <a:t>no real difference </a:t>
            </a:r>
            <a:r>
              <a:rPr lang="en-US" sz="2400" dirty="0"/>
              <a:t>between the </a:t>
            </a:r>
            <a:r>
              <a:rPr lang="en-US" sz="2400" i="1" dirty="0" smtClean="0"/>
              <a:t>measured values </a:t>
            </a:r>
            <a:r>
              <a:rPr lang="en-US" sz="2400" dirty="0"/>
              <a:t>(or ratio) and the </a:t>
            </a:r>
            <a:r>
              <a:rPr lang="en-US" sz="2400" i="1" dirty="0"/>
              <a:t>predicted values </a:t>
            </a:r>
            <a:r>
              <a:rPr lang="en-US" sz="2400" dirty="0"/>
              <a:t>(or </a:t>
            </a:r>
            <a:r>
              <a:rPr lang="en-US" sz="2400" dirty="0" smtClean="0"/>
              <a:t>ratio</a:t>
            </a:r>
          </a:p>
          <a:p>
            <a:pPr algn="just"/>
            <a:r>
              <a:rPr lang="en-US" sz="2400" dirty="0"/>
              <a:t>One of the simplest statistical tests for assessing the</a:t>
            </a:r>
            <a:br>
              <a:rPr lang="en-US" sz="2400" dirty="0"/>
            </a:br>
            <a:r>
              <a:rPr lang="en-US" sz="2400" dirty="0"/>
              <a:t>goodness of fit of the null hypothesis is </a:t>
            </a:r>
            <a:r>
              <a:rPr lang="en-US" sz="2400" b="1" dirty="0" smtClean="0"/>
              <a:t>chi-square </a:t>
            </a:r>
            <a:r>
              <a:rPr lang="en-US" sz="2400" b="1" dirty="0"/>
              <a:t>analysis</a:t>
            </a:r>
            <a:r>
              <a:rPr lang="en-US" sz="2400" dirty="0"/>
              <a:t>. This test takes into account the observed deviation </a:t>
            </a:r>
            <a:r>
              <a:rPr lang="en-US" sz="2400" dirty="0" smtClean="0"/>
              <a:t>in each </a:t>
            </a:r>
            <a:r>
              <a:rPr lang="en-US" sz="2400" dirty="0"/>
              <a:t>component of a ratio (from what was expected) as </a:t>
            </a:r>
            <a:r>
              <a:rPr lang="en-US" sz="2400" dirty="0" smtClean="0"/>
              <a:t>well as </a:t>
            </a:r>
            <a:r>
              <a:rPr lang="en-US" sz="2400" dirty="0"/>
              <a:t>the sample size and reduces them to a single </a:t>
            </a:r>
            <a:r>
              <a:rPr lang="en-US" sz="2400" dirty="0" smtClean="0"/>
              <a:t>numerical value</a:t>
            </a:r>
            <a:r>
              <a:rPr lang="en-US" sz="2400" dirty="0"/>
              <a:t>. The value for </a:t>
            </a:r>
            <a:r>
              <a:rPr lang="en-US" sz="2400" dirty="0" smtClean="0"/>
              <a:t>chi-square </a:t>
            </a:r>
            <a:r>
              <a:rPr lang="en-US" sz="2400" dirty="0"/>
              <a:t>is then used to estimate how </a:t>
            </a:r>
            <a:r>
              <a:rPr lang="en-US" sz="2400" dirty="0" smtClean="0"/>
              <a:t>frequently the </a:t>
            </a:r>
            <a:r>
              <a:rPr lang="en-US" sz="2400" dirty="0"/>
              <a:t>observed deviation can be expected to occur strictly </a:t>
            </a:r>
            <a:r>
              <a:rPr lang="en-US" sz="2400" dirty="0" smtClean="0"/>
              <a:t>as a result of chance </a:t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6690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62" y="381000"/>
            <a:ext cx="594421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0"/>
            <a:ext cx="28194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52700"/>
            <a:ext cx="9144000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796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1764</TotalTime>
  <Words>452</Words>
  <Application>Microsoft Office PowerPoint</Application>
  <PresentationFormat>On-screen Show (4:3)</PresentationFormat>
  <Paragraphs>30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Laws of Probability Help to Explain Genetic Events  </vt:lpstr>
      <vt:lpstr>The Binomial Theorem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Chi-Square Calculations and the Null Hypothesis  </vt:lpstr>
      <vt:lpstr>PowerPoint Presentation</vt:lpstr>
      <vt:lpstr>PowerPoint Presentation</vt:lpstr>
      <vt:lpstr>PowerPoint Presentation</vt:lpstr>
      <vt:lpstr>PowerPoint Presentation</vt:lpstr>
      <vt:lpstr>Pedigrees Reveal Patterns of Inheritance of Human Traits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Laws of Probability Help to Explain Genetic Events  </dc:title>
  <dc:creator>HP 15</dc:creator>
  <cp:lastModifiedBy>MyUserName</cp:lastModifiedBy>
  <cp:revision>29</cp:revision>
  <dcterms:created xsi:type="dcterms:W3CDTF">2006-08-16T00:00:00Z</dcterms:created>
  <dcterms:modified xsi:type="dcterms:W3CDTF">2018-10-02T06:07:38Z</dcterms:modified>
</cp:coreProperties>
</file>