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8" r:id="rId10"/>
    <p:sldId id="269" r:id="rId11"/>
    <p:sldId id="267" r:id="rId12"/>
    <p:sldId id="263" r:id="rId13"/>
    <p:sldId id="270" r:id="rId14"/>
    <p:sldId id="264" r:id="rId15"/>
    <p:sldId id="265"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A87EAE-48D9-457F-A38F-F7E85BF800D8}"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AC8E-FF0F-4A8E-872C-DBCB5A274803}" type="slidenum">
              <a:rPr lang="en-US" smtClean="0"/>
              <a:t>‹#›</a:t>
            </a:fld>
            <a:endParaRPr lang="en-US"/>
          </a:p>
        </p:txBody>
      </p:sp>
    </p:spTree>
    <p:extLst>
      <p:ext uri="{BB962C8B-B14F-4D97-AF65-F5344CB8AC3E}">
        <p14:creationId xmlns:p14="http://schemas.microsoft.com/office/powerpoint/2010/main" val="137370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87EAE-48D9-457F-A38F-F7E85BF800D8}"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AC8E-FF0F-4A8E-872C-DBCB5A274803}" type="slidenum">
              <a:rPr lang="en-US" smtClean="0"/>
              <a:t>‹#›</a:t>
            </a:fld>
            <a:endParaRPr lang="en-US"/>
          </a:p>
        </p:txBody>
      </p:sp>
    </p:spTree>
    <p:extLst>
      <p:ext uri="{BB962C8B-B14F-4D97-AF65-F5344CB8AC3E}">
        <p14:creationId xmlns:p14="http://schemas.microsoft.com/office/powerpoint/2010/main" val="59092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87EAE-48D9-457F-A38F-F7E85BF800D8}"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AC8E-FF0F-4A8E-872C-DBCB5A274803}" type="slidenum">
              <a:rPr lang="en-US" smtClean="0"/>
              <a:t>‹#›</a:t>
            </a:fld>
            <a:endParaRPr lang="en-US"/>
          </a:p>
        </p:txBody>
      </p:sp>
    </p:spTree>
    <p:extLst>
      <p:ext uri="{BB962C8B-B14F-4D97-AF65-F5344CB8AC3E}">
        <p14:creationId xmlns:p14="http://schemas.microsoft.com/office/powerpoint/2010/main" val="222395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A87EAE-48D9-457F-A38F-F7E85BF800D8}"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AC8E-FF0F-4A8E-872C-DBCB5A274803}" type="slidenum">
              <a:rPr lang="en-US" smtClean="0"/>
              <a:t>‹#›</a:t>
            </a:fld>
            <a:endParaRPr lang="en-US"/>
          </a:p>
        </p:txBody>
      </p:sp>
    </p:spTree>
    <p:extLst>
      <p:ext uri="{BB962C8B-B14F-4D97-AF65-F5344CB8AC3E}">
        <p14:creationId xmlns:p14="http://schemas.microsoft.com/office/powerpoint/2010/main" val="226724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87EAE-48D9-457F-A38F-F7E85BF800D8}"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AC8E-FF0F-4A8E-872C-DBCB5A274803}" type="slidenum">
              <a:rPr lang="en-US" smtClean="0"/>
              <a:t>‹#›</a:t>
            </a:fld>
            <a:endParaRPr lang="en-US"/>
          </a:p>
        </p:txBody>
      </p:sp>
    </p:spTree>
    <p:extLst>
      <p:ext uri="{BB962C8B-B14F-4D97-AF65-F5344CB8AC3E}">
        <p14:creationId xmlns:p14="http://schemas.microsoft.com/office/powerpoint/2010/main" val="177979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A87EAE-48D9-457F-A38F-F7E85BF800D8}"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4AC8E-FF0F-4A8E-872C-DBCB5A274803}" type="slidenum">
              <a:rPr lang="en-US" smtClean="0"/>
              <a:t>‹#›</a:t>
            </a:fld>
            <a:endParaRPr lang="en-US"/>
          </a:p>
        </p:txBody>
      </p:sp>
    </p:spTree>
    <p:extLst>
      <p:ext uri="{BB962C8B-B14F-4D97-AF65-F5344CB8AC3E}">
        <p14:creationId xmlns:p14="http://schemas.microsoft.com/office/powerpoint/2010/main" val="267870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A87EAE-48D9-457F-A38F-F7E85BF800D8}"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4AC8E-FF0F-4A8E-872C-DBCB5A274803}" type="slidenum">
              <a:rPr lang="en-US" smtClean="0"/>
              <a:t>‹#›</a:t>
            </a:fld>
            <a:endParaRPr lang="en-US"/>
          </a:p>
        </p:txBody>
      </p:sp>
    </p:spTree>
    <p:extLst>
      <p:ext uri="{BB962C8B-B14F-4D97-AF65-F5344CB8AC3E}">
        <p14:creationId xmlns:p14="http://schemas.microsoft.com/office/powerpoint/2010/main" val="292187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A87EAE-48D9-457F-A38F-F7E85BF800D8}"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4AC8E-FF0F-4A8E-872C-DBCB5A274803}" type="slidenum">
              <a:rPr lang="en-US" smtClean="0"/>
              <a:t>‹#›</a:t>
            </a:fld>
            <a:endParaRPr lang="en-US"/>
          </a:p>
        </p:txBody>
      </p:sp>
    </p:spTree>
    <p:extLst>
      <p:ext uri="{BB962C8B-B14F-4D97-AF65-F5344CB8AC3E}">
        <p14:creationId xmlns:p14="http://schemas.microsoft.com/office/powerpoint/2010/main" val="424590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87EAE-48D9-457F-A38F-F7E85BF800D8}"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4AC8E-FF0F-4A8E-872C-DBCB5A274803}" type="slidenum">
              <a:rPr lang="en-US" smtClean="0"/>
              <a:t>‹#›</a:t>
            </a:fld>
            <a:endParaRPr lang="en-US"/>
          </a:p>
        </p:txBody>
      </p:sp>
    </p:spTree>
    <p:extLst>
      <p:ext uri="{BB962C8B-B14F-4D97-AF65-F5344CB8AC3E}">
        <p14:creationId xmlns:p14="http://schemas.microsoft.com/office/powerpoint/2010/main" val="5208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87EAE-48D9-457F-A38F-F7E85BF800D8}"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4AC8E-FF0F-4A8E-872C-DBCB5A274803}" type="slidenum">
              <a:rPr lang="en-US" smtClean="0"/>
              <a:t>‹#›</a:t>
            </a:fld>
            <a:endParaRPr lang="en-US"/>
          </a:p>
        </p:txBody>
      </p:sp>
    </p:spTree>
    <p:extLst>
      <p:ext uri="{BB962C8B-B14F-4D97-AF65-F5344CB8AC3E}">
        <p14:creationId xmlns:p14="http://schemas.microsoft.com/office/powerpoint/2010/main" val="172224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87EAE-48D9-457F-A38F-F7E85BF800D8}"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4AC8E-FF0F-4A8E-872C-DBCB5A274803}" type="slidenum">
              <a:rPr lang="en-US" smtClean="0"/>
              <a:t>‹#›</a:t>
            </a:fld>
            <a:endParaRPr lang="en-US"/>
          </a:p>
        </p:txBody>
      </p:sp>
    </p:spTree>
    <p:extLst>
      <p:ext uri="{BB962C8B-B14F-4D97-AF65-F5344CB8AC3E}">
        <p14:creationId xmlns:p14="http://schemas.microsoft.com/office/powerpoint/2010/main" val="409689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87EAE-48D9-457F-A38F-F7E85BF800D8}" type="datetimeFigureOut">
              <a:rPr lang="en-US" smtClean="0"/>
              <a:t>4/18/2020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4AC8E-FF0F-4A8E-872C-DBCB5A274803}" type="slidenum">
              <a:rPr lang="en-US" smtClean="0"/>
              <a:t>‹#›</a:t>
            </a:fld>
            <a:endParaRPr lang="en-US"/>
          </a:p>
        </p:txBody>
      </p:sp>
    </p:spTree>
    <p:extLst>
      <p:ext uri="{BB962C8B-B14F-4D97-AF65-F5344CB8AC3E}">
        <p14:creationId xmlns:p14="http://schemas.microsoft.com/office/powerpoint/2010/main" val="2364004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4.bp.blogspot.com/-F3OsTKMYm7E/UjrXVJf_79I/AAAAAAAADHg/kdG6-Ky2Vi8/s1600/transplanting+rice.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cotton-machine.com/product/MR-Series-Cotton-Seed-Saw-Delinter.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4.bp.blogspot.com/-rE-l5SZZqf4/UjrTJzTj-II/AAAAAAAADGo/VIpM-vjRDvc/s1600/Dibble.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b="1" dirty="0"/>
              <a:t>Demonstration of improved Sowing methods</a:t>
            </a:r>
            <a:endParaRPr lang="en-US" dirty="0"/>
          </a:p>
        </p:txBody>
      </p:sp>
      <p:sp>
        <p:nvSpPr>
          <p:cNvPr id="3" name="Subtitle 2"/>
          <p:cNvSpPr>
            <a:spLocks noGrp="1"/>
          </p:cNvSpPr>
          <p:nvPr>
            <p:ph type="subTitle" idx="1"/>
          </p:nvPr>
        </p:nvSpPr>
        <p:spPr>
          <a:xfrm>
            <a:off x="1371600" y="3352800"/>
            <a:ext cx="6400800" cy="1752600"/>
          </a:xfrm>
        </p:spPr>
        <p:txBody>
          <a:bodyPr/>
          <a:lstStyle/>
          <a:p>
            <a:endParaRPr lang="en-US" b="1" dirty="0">
              <a:solidFill>
                <a:srgbClr val="00B050"/>
              </a:solidFill>
            </a:endParaRPr>
          </a:p>
        </p:txBody>
      </p:sp>
    </p:spTree>
    <p:extLst>
      <p:ext uri="{BB962C8B-B14F-4D97-AF65-F5344CB8AC3E}">
        <p14:creationId xmlns:p14="http://schemas.microsoft.com/office/powerpoint/2010/main" val="257006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1534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5867400"/>
            <a:ext cx="3084097" cy="369332"/>
          </a:xfrm>
          <a:prstGeom prst="rect">
            <a:avLst/>
          </a:prstGeom>
          <a:noFill/>
        </p:spPr>
        <p:txBody>
          <a:bodyPr wrap="square" rtlCol="0">
            <a:spAutoFit/>
          </a:bodyPr>
          <a:lstStyle/>
          <a:p>
            <a:r>
              <a:rPr lang="en-US" dirty="0" smtClean="0"/>
              <a:t>Zero tillage Seed Drill</a:t>
            </a:r>
            <a:endParaRPr lang="en-US" dirty="0"/>
          </a:p>
        </p:txBody>
      </p:sp>
    </p:spTree>
    <p:extLst>
      <p:ext uri="{BB962C8B-B14F-4D97-AF65-F5344CB8AC3E}">
        <p14:creationId xmlns:p14="http://schemas.microsoft.com/office/powerpoint/2010/main" val="37421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en-US" b="1" dirty="0"/>
              <a:t>Advantages</a:t>
            </a:r>
            <a:endParaRPr lang="en-US" dirty="0"/>
          </a:p>
          <a:p>
            <a:r>
              <a:rPr lang="en-US" dirty="0" smtClean="0"/>
              <a:t>Less </a:t>
            </a:r>
            <a:r>
              <a:rPr lang="en-US" dirty="0"/>
              <a:t>seed is required.</a:t>
            </a:r>
          </a:p>
          <a:p>
            <a:r>
              <a:rPr lang="en-US" dirty="0" smtClean="0"/>
              <a:t>Rapid </a:t>
            </a:r>
            <a:r>
              <a:rPr lang="en-US" dirty="0"/>
              <a:t>germination and uniform plant population per unit area.</a:t>
            </a:r>
          </a:p>
          <a:p>
            <a:r>
              <a:rPr lang="en-US" dirty="0" smtClean="0"/>
              <a:t>Manures</a:t>
            </a:r>
            <a:r>
              <a:rPr lang="en-US" dirty="0"/>
              <a:t>, fertilizers and amendments can applied with seeds during drilling.</a:t>
            </a:r>
          </a:p>
          <a:p>
            <a:r>
              <a:rPr lang="en-US" b="1" dirty="0"/>
              <a:t>Disadvantages</a:t>
            </a:r>
            <a:endParaRPr lang="en-US" dirty="0"/>
          </a:p>
          <a:p>
            <a:r>
              <a:rPr lang="en-US" dirty="0" smtClean="0"/>
              <a:t>Time </a:t>
            </a:r>
            <a:r>
              <a:rPr lang="en-US" dirty="0"/>
              <a:t>consuming</a:t>
            </a:r>
          </a:p>
          <a:p>
            <a:r>
              <a:rPr lang="en-US" dirty="0" smtClean="0"/>
              <a:t>More </a:t>
            </a:r>
            <a:r>
              <a:rPr lang="en-US" dirty="0"/>
              <a:t>labor and/or cost is high</a:t>
            </a:r>
          </a:p>
          <a:p>
            <a:endParaRPr lang="en-US" dirty="0"/>
          </a:p>
        </p:txBody>
      </p:sp>
    </p:spTree>
    <p:extLst>
      <p:ext uri="{BB962C8B-B14F-4D97-AF65-F5344CB8AC3E}">
        <p14:creationId xmlns:p14="http://schemas.microsoft.com/office/powerpoint/2010/main" val="725748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4. SOWING BEHIND THE COUNTRY PLOUGH</a:t>
            </a:r>
            <a:endParaRPr lang="en-US" dirty="0"/>
          </a:p>
        </p:txBody>
      </p:sp>
      <p:sp>
        <p:nvSpPr>
          <p:cNvPr id="3" name="Content Placeholder 2"/>
          <p:cNvSpPr>
            <a:spLocks noGrp="1"/>
          </p:cNvSpPr>
          <p:nvPr>
            <p:ph idx="1"/>
          </p:nvPr>
        </p:nvSpPr>
        <p:spPr/>
        <p:txBody>
          <a:bodyPr/>
          <a:lstStyle/>
          <a:p>
            <a:pPr marL="0" indent="0">
              <a:buNone/>
            </a:pPr>
            <a:r>
              <a:rPr lang="en-US" dirty="0"/>
              <a:t>In this method, the seeds are placed into the furrows ploughed in the field either continuously or at specific distance manually by a man working behind plough. The depth of sowing depends on the depth of plough.</a:t>
            </a:r>
          </a:p>
          <a:p>
            <a:endParaRPr lang="en-US" dirty="0"/>
          </a:p>
        </p:txBody>
      </p:sp>
    </p:spTree>
    <p:extLst>
      <p:ext uri="{BB962C8B-B14F-4D97-AF65-F5344CB8AC3E}">
        <p14:creationId xmlns:p14="http://schemas.microsoft.com/office/powerpoint/2010/main" val="1096894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6096000"/>
            <a:ext cx="7772400" cy="369332"/>
          </a:xfrm>
          <a:prstGeom prst="rect">
            <a:avLst/>
          </a:prstGeom>
          <a:noFill/>
        </p:spPr>
        <p:txBody>
          <a:bodyPr wrap="square" rtlCol="0">
            <a:spAutoFit/>
          </a:bodyPr>
          <a:lstStyle/>
          <a:p>
            <a:pPr algn="ctr"/>
            <a:r>
              <a:rPr lang="en-US" dirty="0" smtClean="0"/>
              <a:t>Sowing behind country plough</a:t>
            </a:r>
            <a:endParaRPr lang="en-US" dirty="0"/>
          </a:p>
        </p:txBody>
      </p:sp>
    </p:spTree>
    <p:extLst>
      <p:ext uri="{BB962C8B-B14F-4D97-AF65-F5344CB8AC3E}">
        <p14:creationId xmlns:p14="http://schemas.microsoft.com/office/powerpoint/2010/main" val="3492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pPr marL="0" indent="0">
              <a:buNone/>
            </a:pPr>
            <a:r>
              <a:rPr lang="en-US" b="1" dirty="0"/>
              <a:t>5. PLANTING</a:t>
            </a:r>
            <a:endParaRPr lang="en-US" dirty="0"/>
          </a:p>
          <a:p>
            <a:pPr marL="0" indent="0">
              <a:buNone/>
            </a:pPr>
            <a:r>
              <a:rPr lang="en-US" dirty="0"/>
              <a:t>Planting is the placement of seeds or propagules firmly in the soil for germination and growth.</a:t>
            </a:r>
          </a:p>
          <a:p>
            <a:pPr marL="0" indent="0">
              <a:buNone/>
            </a:pPr>
            <a:endParaRPr lang="en-US" b="1" dirty="0" smtClean="0"/>
          </a:p>
          <a:p>
            <a:pPr marL="0" indent="0">
              <a:buNone/>
            </a:pPr>
            <a:r>
              <a:rPr lang="en-US" b="1" dirty="0" smtClean="0"/>
              <a:t>6</a:t>
            </a:r>
            <a:r>
              <a:rPr lang="en-US" b="1" dirty="0"/>
              <a:t>. TRANSPLANTING</a:t>
            </a:r>
            <a:endParaRPr lang="en-US" dirty="0"/>
          </a:p>
          <a:p>
            <a:pPr marL="0" indent="0">
              <a:buNone/>
            </a:pPr>
            <a:r>
              <a:rPr lang="en-US" dirty="0"/>
              <a:t>Transplanting is the practice of planting seedlings in main field after pulling out from the nursery.</a:t>
            </a:r>
          </a:p>
          <a:p>
            <a:pPr marL="0" indent="0">
              <a:buNone/>
            </a:pPr>
            <a:r>
              <a:rPr lang="en-US" b="1" dirty="0"/>
              <a:t>Why nursery is raised?</a:t>
            </a:r>
            <a:endParaRPr lang="en-US" dirty="0"/>
          </a:p>
          <a:p>
            <a:r>
              <a:rPr lang="en-US" dirty="0" smtClean="0"/>
              <a:t>It </a:t>
            </a:r>
            <a:r>
              <a:rPr lang="en-US" dirty="0"/>
              <a:t>is done to reduce the main field duration of the crops thus allowing multiple crops per year.</a:t>
            </a:r>
          </a:p>
          <a:p>
            <a:r>
              <a:rPr lang="en-US" dirty="0" smtClean="0"/>
              <a:t>Extra </a:t>
            </a:r>
            <a:r>
              <a:rPr lang="en-US" dirty="0"/>
              <a:t>care can be provided for specific seedlings.</a:t>
            </a:r>
          </a:p>
          <a:p>
            <a:r>
              <a:rPr lang="en-US" dirty="0" smtClean="0"/>
              <a:t>It </a:t>
            </a:r>
            <a:r>
              <a:rPr lang="en-US" dirty="0"/>
              <a:t>is done for small seeded crops like rice which requires shallow sowing and frequent irrigation for proper germination.</a:t>
            </a:r>
          </a:p>
          <a:p>
            <a:endParaRPr lang="en-US" dirty="0"/>
          </a:p>
        </p:txBody>
      </p:sp>
    </p:spTree>
    <p:extLst>
      <p:ext uri="{BB962C8B-B14F-4D97-AF65-F5344CB8AC3E}">
        <p14:creationId xmlns:p14="http://schemas.microsoft.com/office/powerpoint/2010/main" val="14024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4.bp.blogspot.com/-F3OsTKMYm7E/UjrXVJf_79I/AAAAAAAADHg/kdG6-Ky2Vi8/s400/transplanting+rice.jp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7543800" cy="5562600"/>
          </a:xfrm>
          <a:prstGeom prst="rect">
            <a:avLst/>
          </a:prstGeom>
          <a:noFill/>
          <a:ln>
            <a:noFill/>
          </a:ln>
        </p:spPr>
      </p:pic>
    </p:spTree>
    <p:extLst>
      <p:ext uri="{BB962C8B-B14F-4D97-AF65-F5344CB8AC3E}">
        <p14:creationId xmlns:p14="http://schemas.microsoft.com/office/powerpoint/2010/main" val="366485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METHODS OF NURSERY </a:t>
            </a:r>
            <a:r>
              <a:rPr lang="en-US" b="1" dirty="0" smtClean="0"/>
              <a:t>SOWING</a:t>
            </a:r>
            <a:endParaRPr lang="en-US" dirty="0"/>
          </a:p>
        </p:txBody>
      </p:sp>
      <p:sp>
        <p:nvSpPr>
          <p:cNvPr id="3" name="Content Placeholder 2"/>
          <p:cNvSpPr>
            <a:spLocks noGrp="1"/>
          </p:cNvSpPr>
          <p:nvPr>
            <p:ph idx="1"/>
          </p:nvPr>
        </p:nvSpPr>
        <p:spPr/>
        <p:txBody>
          <a:bodyPr/>
          <a:lstStyle/>
          <a:p>
            <a:pPr marL="0" indent="0">
              <a:buNone/>
            </a:pPr>
            <a:r>
              <a:rPr lang="en-US" dirty="0"/>
              <a:t>Method of sowing of nursery depends on the type of soil, water availability, and local custom. </a:t>
            </a:r>
          </a:p>
          <a:p>
            <a:pPr marL="0" lvl="0" indent="0">
              <a:buNone/>
            </a:pPr>
            <a:endParaRPr lang="en-US" dirty="0" smtClean="0"/>
          </a:p>
          <a:p>
            <a:pPr marL="571500" lvl="0" indent="-571500">
              <a:buFont typeface="+mj-lt"/>
              <a:buAutoNum type="romanLcPeriod"/>
            </a:pPr>
            <a:r>
              <a:rPr lang="en-US" dirty="0" smtClean="0"/>
              <a:t>Wet </a:t>
            </a:r>
            <a:r>
              <a:rPr lang="en-US" dirty="0"/>
              <a:t>bed method</a:t>
            </a:r>
            <a:endParaRPr lang="en-US" dirty="0"/>
          </a:p>
          <a:p>
            <a:pPr marL="571500" lvl="0" indent="-571500">
              <a:buFont typeface="+mj-lt"/>
              <a:buAutoNum type="romanLcPeriod"/>
            </a:pPr>
            <a:r>
              <a:rPr lang="en-US" dirty="0"/>
              <a:t>Dry bed method </a:t>
            </a:r>
            <a:endParaRPr lang="en-US" dirty="0"/>
          </a:p>
          <a:p>
            <a:pPr marL="571500" lvl="0" indent="-571500">
              <a:buFont typeface="+mj-lt"/>
              <a:buAutoNum type="romanLcPeriod"/>
            </a:pPr>
            <a:r>
              <a:rPr lang="en-US" dirty="0"/>
              <a:t>Rabi method</a:t>
            </a:r>
            <a:endParaRPr lang="en-US" dirty="0"/>
          </a:p>
          <a:p>
            <a:endParaRPr lang="en-US" dirty="0"/>
          </a:p>
        </p:txBody>
      </p:sp>
    </p:spTree>
    <p:extLst>
      <p:ext uri="{BB962C8B-B14F-4D97-AF65-F5344CB8AC3E}">
        <p14:creationId xmlns:p14="http://schemas.microsoft.com/office/powerpoint/2010/main" val="2137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i</a:t>
            </a:r>
            <a:r>
              <a:rPr lang="en-US" b="1" dirty="0"/>
              <a:t>. Wet bed </a:t>
            </a:r>
            <a:r>
              <a:rPr lang="en-US" b="1" dirty="0" smtClean="0"/>
              <a:t>method</a:t>
            </a:r>
            <a:endParaRPr lang="en-US" dirty="0"/>
          </a:p>
        </p:txBody>
      </p:sp>
      <p:sp>
        <p:nvSpPr>
          <p:cNvPr id="3" name="Content Placeholder 2"/>
          <p:cNvSpPr>
            <a:spLocks noGrp="1"/>
          </p:cNvSpPr>
          <p:nvPr>
            <p:ph idx="1"/>
          </p:nvPr>
        </p:nvSpPr>
        <p:spPr>
          <a:xfrm>
            <a:off x="381000" y="1371600"/>
            <a:ext cx="8229600" cy="5029200"/>
          </a:xfrm>
        </p:spPr>
        <p:txBody>
          <a:bodyPr>
            <a:normAutofit fontScale="70000" lnSpcReduction="20000"/>
          </a:bodyPr>
          <a:lstStyle/>
          <a:p>
            <a:pPr lvl="0"/>
            <a:r>
              <a:rPr lang="en-US" dirty="0" smtClean="0"/>
              <a:t>Soak </a:t>
            </a:r>
            <a:r>
              <a:rPr lang="en-US" dirty="0"/>
              <a:t>the seed in water for 24 hours, after that cover the seed with wet jute bags and place it under shade.</a:t>
            </a:r>
          </a:p>
          <a:p>
            <a:pPr lvl="0"/>
            <a:r>
              <a:rPr lang="en-US" dirty="0"/>
              <a:t>Seed will germinate after 36-48 hours.</a:t>
            </a:r>
          </a:p>
          <a:p>
            <a:pPr lvl="0"/>
            <a:r>
              <a:rPr lang="en-US" dirty="0"/>
              <a:t>Irrigate, plow, puddle and level the field.</a:t>
            </a:r>
          </a:p>
          <a:p>
            <a:pPr lvl="0"/>
            <a:r>
              <a:rPr lang="en-US" dirty="0"/>
              <a:t>Prepare beds of 1 to 1.5 m width, 4-5 cm height &amp; any convenient length.</a:t>
            </a:r>
          </a:p>
          <a:p>
            <a:pPr lvl="0"/>
            <a:r>
              <a:rPr lang="en-US" dirty="0"/>
              <a:t>Germinated seed is sown with broadcast method @ 1kg/Marla for ARRI varieties and @ 500-750g/Marla for Basmati varieties.</a:t>
            </a:r>
            <a:endParaRPr lang="en-US" dirty="0"/>
          </a:p>
          <a:p>
            <a:pPr lvl="0"/>
            <a:r>
              <a:rPr lang="en-US" dirty="0"/>
              <a:t>1-1.5-inch water should be present before broadcasting the pre-germinated seed in evening.</a:t>
            </a:r>
          </a:p>
          <a:p>
            <a:pPr lvl="0"/>
            <a:r>
              <a:rPr lang="en-US" dirty="0"/>
              <a:t>Drainage the water in next evening and again irrigate in next morning. Repeat it for one week. </a:t>
            </a:r>
          </a:p>
          <a:p>
            <a:pPr lvl="0"/>
            <a:r>
              <a:rPr lang="en-US" dirty="0"/>
              <a:t>Maintain a water level of 2-5 cm, depending on the height of seedlings.</a:t>
            </a:r>
          </a:p>
          <a:p>
            <a:pPr lvl="0"/>
            <a:r>
              <a:rPr lang="en-US" dirty="0"/>
              <a:t>Apply urea 250g per Marla, if seedling is weak.</a:t>
            </a:r>
          </a:p>
          <a:p>
            <a:pPr lvl="0"/>
            <a:r>
              <a:rPr lang="en-US" dirty="0"/>
              <a:t>Seedlings will be ready for transplanting in 25-30 days.</a:t>
            </a:r>
          </a:p>
          <a:p>
            <a:endParaRPr lang="en-US" dirty="0"/>
          </a:p>
        </p:txBody>
      </p:sp>
    </p:spTree>
    <p:extLst>
      <p:ext uri="{BB962C8B-B14F-4D97-AF65-F5344CB8AC3E}">
        <p14:creationId xmlns:p14="http://schemas.microsoft.com/office/powerpoint/2010/main" val="4372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ii. Dry bed method </a:t>
            </a:r>
            <a:endParaRPr lang="en-US" dirty="0"/>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pPr lvl="0"/>
            <a:r>
              <a:rPr lang="en-US" dirty="0"/>
              <a:t>Practiced where puddling is impossible as soils are loamy or silt loam.</a:t>
            </a:r>
            <a:endParaRPr lang="en-US" dirty="0"/>
          </a:p>
          <a:p>
            <a:pPr lvl="0"/>
            <a:r>
              <a:rPr lang="en-US" dirty="0"/>
              <a:t>Plot is prepared in </a:t>
            </a:r>
            <a:r>
              <a:rPr lang="en-US" dirty="0" err="1"/>
              <a:t>watter</a:t>
            </a:r>
            <a:r>
              <a:rPr lang="en-US" dirty="0"/>
              <a:t> conditions after irrigation.</a:t>
            </a:r>
            <a:endParaRPr lang="en-US" dirty="0"/>
          </a:p>
          <a:p>
            <a:pPr lvl="0"/>
            <a:r>
              <a:rPr lang="en-US" dirty="0"/>
              <a:t>Dry seed is sown with broadcast method @ 1.5 kg/Marla for ARRI varieties and @ 750g/Marla for Basmati varieties.</a:t>
            </a:r>
            <a:endParaRPr lang="en-US" dirty="0"/>
          </a:p>
          <a:p>
            <a:pPr lvl="0"/>
            <a:r>
              <a:rPr lang="en-US" dirty="0"/>
              <a:t>Straw layer is spread and irrigation is applied.</a:t>
            </a:r>
            <a:endParaRPr lang="en-US" dirty="0"/>
          </a:p>
          <a:p>
            <a:pPr lvl="0"/>
            <a:r>
              <a:rPr lang="en-US" dirty="0"/>
              <a:t>Straw layer is removed after some days to facilitate sunlight.</a:t>
            </a:r>
            <a:endParaRPr lang="en-US" dirty="0"/>
          </a:p>
          <a:p>
            <a:pPr lvl="0"/>
            <a:r>
              <a:rPr lang="en-US" dirty="0"/>
              <a:t>Seedling will be ready in 35-40 days</a:t>
            </a:r>
            <a:r>
              <a:rPr lang="en-US" dirty="0" smtClean="0"/>
              <a:t>.</a:t>
            </a:r>
            <a:endParaRPr lang="en-US" dirty="0"/>
          </a:p>
        </p:txBody>
      </p:sp>
    </p:spTree>
    <p:extLst>
      <p:ext uri="{BB962C8B-B14F-4D97-AF65-F5344CB8AC3E}">
        <p14:creationId xmlns:p14="http://schemas.microsoft.com/office/powerpoint/2010/main" val="65310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iii. </a:t>
            </a:r>
            <a:r>
              <a:rPr lang="en-US" b="1" dirty="0" err="1"/>
              <a:t>Raab</a:t>
            </a:r>
            <a:r>
              <a:rPr lang="en-US" b="1" dirty="0"/>
              <a:t> </a:t>
            </a:r>
            <a:r>
              <a:rPr lang="en-US" b="1" dirty="0" smtClean="0"/>
              <a:t>method</a:t>
            </a:r>
            <a:endParaRPr lang="en-US" dirty="0"/>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pPr lvl="0"/>
            <a:r>
              <a:rPr lang="en-US" dirty="0"/>
              <a:t>Practiced in areas of D.G. khan and Muzaffargarh where soil is hard.</a:t>
            </a:r>
            <a:endParaRPr lang="en-US" dirty="0"/>
          </a:p>
          <a:p>
            <a:pPr lvl="0"/>
            <a:r>
              <a:rPr lang="en-US" dirty="0"/>
              <a:t>Uprooting of nursery is difficult.</a:t>
            </a:r>
            <a:endParaRPr lang="en-US" dirty="0"/>
          </a:p>
          <a:p>
            <a:pPr lvl="0"/>
            <a:r>
              <a:rPr lang="en-US" dirty="0"/>
              <a:t>Nursery plots are levelled.</a:t>
            </a:r>
            <a:endParaRPr lang="en-US" dirty="0"/>
          </a:p>
          <a:p>
            <a:pPr lvl="0"/>
            <a:r>
              <a:rPr lang="en-US" dirty="0"/>
              <a:t>Crop residues (5cm layer) spread uniformly and burnt.</a:t>
            </a:r>
            <a:endParaRPr lang="en-US" dirty="0"/>
          </a:p>
          <a:p>
            <a:pPr lvl="0"/>
            <a:r>
              <a:rPr lang="en-US" dirty="0"/>
              <a:t>Ash is pressed on soil after cooling.</a:t>
            </a:r>
            <a:endParaRPr lang="en-US" dirty="0"/>
          </a:p>
          <a:p>
            <a:pPr lvl="0"/>
            <a:r>
              <a:rPr lang="en-US" dirty="0"/>
              <a:t>Dry seed is sown with broadcast method @ 2kg/Marla for ARRI varieties and @ 1kg/Marla for Basmati varieties.</a:t>
            </a:r>
            <a:endParaRPr lang="en-US" dirty="0"/>
          </a:p>
          <a:p>
            <a:pPr lvl="0"/>
            <a:r>
              <a:rPr lang="en-US" dirty="0"/>
              <a:t>Seedling will be ready in 35-40 days</a:t>
            </a:r>
            <a:r>
              <a:rPr lang="en-US" dirty="0" smtClean="0"/>
              <a:t>.</a:t>
            </a:r>
            <a:endParaRPr lang="en-US" dirty="0"/>
          </a:p>
        </p:txBody>
      </p:sp>
    </p:spTree>
    <p:extLst>
      <p:ext uri="{BB962C8B-B14F-4D97-AF65-F5344CB8AC3E}">
        <p14:creationId xmlns:p14="http://schemas.microsoft.com/office/powerpoint/2010/main" val="311850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Sowing, Planting and Transplanting?</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a:t>Sowing</a:t>
            </a:r>
            <a:r>
              <a:rPr lang="en-US" i="1" dirty="0"/>
              <a:t> (or seed sowing) is defined as the process of placing the seed in soil to germinate and grow into plant. </a:t>
            </a:r>
            <a:endParaRPr lang="en-US" dirty="0"/>
          </a:p>
          <a:p>
            <a:r>
              <a:rPr lang="en-US" dirty="0"/>
              <a:t>In comparison, </a:t>
            </a:r>
            <a:r>
              <a:rPr lang="en-US" b="1" dirty="0"/>
              <a:t>planting </a:t>
            </a:r>
            <a:r>
              <a:rPr lang="en-US" dirty="0"/>
              <a:t>is the putting the plant propagules in soil for growing plants. Propagules can be seedlings, roots, tubers, leaves, or cuttings. </a:t>
            </a:r>
          </a:p>
          <a:p>
            <a:r>
              <a:rPr lang="en-US" dirty="0"/>
              <a:t>And </a:t>
            </a:r>
            <a:r>
              <a:rPr lang="en-US" b="1" dirty="0"/>
              <a:t>transplanting </a:t>
            </a:r>
            <a:r>
              <a:rPr lang="en-US" dirty="0"/>
              <a:t>is term used for the planting the seedling grown into nursery to different field, pot or plot for different purposes.</a:t>
            </a:r>
          </a:p>
          <a:p>
            <a:endParaRPr lang="en-US" dirty="0"/>
          </a:p>
        </p:txBody>
      </p:sp>
    </p:spTree>
    <p:extLst>
      <p:ext uri="{BB962C8B-B14F-4D97-AF65-F5344CB8AC3E}">
        <p14:creationId xmlns:p14="http://schemas.microsoft.com/office/powerpoint/2010/main" val="407527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br>
              <a:rPr lang="en-US" dirty="0"/>
            </a:br>
            <a:r>
              <a:rPr lang="en-US" b="1" dirty="0"/>
              <a:t>PLANTING METHODS OF SUGARCANE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There are two planting methods of sugarcane </a:t>
            </a:r>
          </a:p>
          <a:p>
            <a:pPr marL="514350" lvl="0" indent="-514350">
              <a:buFont typeface="+mj-lt"/>
              <a:buAutoNum type="arabicPeriod"/>
            </a:pPr>
            <a:r>
              <a:rPr lang="en-US" dirty="0"/>
              <a:t>Strip planning </a:t>
            </a:r>
            <a:endParaRPr lang="en-US" dirty="0"/>
          </a:p>
          <a:p>
            <a:pPr marL="514350" lvl="0" indent="-514350">
              <a:buFont typeface="+mj-lt"/>
              <a:buAutoNum type="arabicPeriod"/>
            </a:pPr>
            <a:r>
              <a:rPr lang="en-US" dirty="0"/>
              <a:t>Pit planting</a:t>
            </a:r>
            <a:endParaRPr lang="en-US" dirty="0"/>
          </a:p>
          <a:p>
            <a:pPr marL="0" indent="0">
              <a:buNone/>
            </a:pPr>
            <a:r>
              <a:rPr lang="en-US" dirty="0"/>
              <a:t> </a:t>
            </a:r>
            <a:endParaRPr lang="en-US" dirty="0"/>
          </a:p>
          <a:p>
            <a:pPr marL="0" lvl="0" indent="0">
              <a:buNone/>
            </a:pPr>
            <a:r>
              <a:rPr lang="en-US" b="1" dirty="0" smtClean="0"/>
              <a:t>1. Strip </a:t>
            </a:r>
            <a:r>
              <a:rPr lang="en-US" b="1" dirty="0"/>
              <a:t>planting</a:t>
            </a:r>
            <a:endParaRPr lang="en-US" dirty="0"/>
          </a:p>
          <a:p>
            <a:pPr marL="0" indent="0">
              <a:buNone/>
            </a:pPr>
            <a:r>
              <a:rPr lang="en-US" dirty="0"/>
              <a:t>It is further divided into three methods</a:t>
            </a:r>
          </a:p>
          <a:p>
            <a:pPr marL="0" lvl="0" indent="0">
              <a:buNone/>
            </a:pPr>
            <a:r>
              <a:rPr lang="en-US" dirty="0"/>
              <a:t>Single row strip		= 60cm apart</a:t>
            </a:r>
            <a:endParaRPr lang="en-US" dirty="0"/>
          </a:p>
          <a:p>
            <a:pPr marL="0" lvl="0" indent="0">
              <a:buNone/>
            </a:pPr>
            <a:r>
              <a:rPr lang="en-US" dirty="0"/>
              <a:t>Double row strip		= 90 cm apart</a:t>
            </a:r>
            <a:endParaRPr lang="en-US" dirty="0"/>
          </a:p>
          <a:p>
            <a:pPr marL="0" lvl="0" indent="0">
              <a:buNone/>
            </a:pPr>
            <a:r>
              <a:rPr lang="en-US" dirty="0"/>
              <a:t>Triple row strip		= 120 cm </a:t>
            </a:r>
            <a:r>
              <a:rPr lang="en-US" dirty="0" smtClean="0"/>
              <a:t>apart</a:t>
            </a:r>
            <a:endParaRPr lang="en-US" dirty="0"/>
          </a:p>
        </p:txBody>
      </p:sp>
    </p:spTree>
    <p:extLst>
      <p:ext uri="{BB962C8B-B14F-4D97-AF65-F5344CB8AC3E}">
        <p14:creationId xmlns:p14="http://schemas.microsoft.com/office/powerpoint/2010/main" val="614304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Advantages of strip </a:t>
            </a:r>
            <a:r>
              <a:rPr lang="en-US" b="1" dirty="0" smtClean="0"/>
              <a:t>planting</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pPr marL="571500" lvl="0" indent="-571500">
              <a:buFont typeface="+mj-lt"/>
              <a:buAutoNum type="romanLcPeriod"/>
            </a:pPr>
            <a:r>
              <a:rPr lang="en-US" dirty="0"/>
              <a:t>Strip planting facilitates </a:t>
            </a:r>
            <a:r>
              <a:rPr lang="en-US" dirty="0" err="1"/>
              <a:t>interculture</a:t>
            </a:r>
            <a:r>
              <a:rPr lang="en-US" dirty="0"/>
              <a:t> and </a:t>
            </a:r>
            <a:r>
              <a:rPr lang="en-US" dirty="0" err="1"/>
              <a:t>earthing</a:t>
            </a:r>
            <a:r>
              <a:rPr lang="en-US" dirty="0"/>
              <a:t> up of crops without damaging the roots.</a:t>
            </a:r>
            <a:endParaRPr lang="en-US" dirty="0"/>
          </a:p>
          <a:p>
            <a:pPr marL="571500" lvl="0" indent="-571500">
              <a:buFont typeface="+mj-lt"/>
              <a:buAutoNum type="romanLcPeriod"/>
            </a:pPr>
            <a:r>
              <a:rPr lang="en-US" dirty="0"/>
              <a:t>Conservation of irrigation water.</a:t>
            </a:r>
            <a:endParaRPr lang="en-US" dirty="0"/>
          </a:p>
          <a:p>
            <a:pPr marL="571500" lvl="0" indent="-571500">
              <a:buFont typeface="+mj-lt"/>
              <a:buAutoNum type="romanLcPeriod"/>
            </a:pPr>
            <a:r>
              <a:rPr lang="en-US" dirty="0"/>
              <a:t>Allows efficient and expeditious </a:t>
            </a:r>
            <a:r>
              <a:rPr lang="en-US" dirty="0" err="1"/>
              <a:t>interculture</a:t>
            </a:r>
            <a:r>
              <a:rPr lang="en-US" dirty="0"/>
              <a:t> and </a:t>
            </a:r>
            <a:r>
              <a:rPr lang="en-US" dirty="0" err="1"/>
              <a:t>earthing</a:t>
            </a:r>
            <a:r>
              <a:rPr lang="en-US" dirty="0"/>
              <a:t> up with </a:t>
            </a:r>
            <a:r>
              <a:rPr lang="en-US" dirty="0" err="1"/>
              <a:t>btractor</a:t>
            </a:r>
            <a:r>
              <a:rPr lang="en-US" dirty="0"/>
              <a:t> or bullocks drawn implements.</a:t>
            </a:r>
            <a:endParaRPr lang="en-US" dirty="0"/>
          </a:p>
          <a:p>
            <a:pPr marL="571500" lvl="0" indent="-571500">
              <a:buFont typeface="+mj-lt"/>
              <a:buAutoNum type="romanLcPeriod"/>
            </a:pPr>
            <a:r>
              <a:rPr lang="en-US" dirty="0"/>
              <a:t>Permits the systematic planting and handling of intercrops without affecting the associated cane crop. Moreover  planting of main and intercrops in separate and independent strips not only reduces intercrops competition, but also enables the growers to meet the varying fertilizer requirements, growth pattern and planting time of different crops.</a:t>
            </a:r>
            <a:endParaRPr lang="en-US" dirty="0"/>
          </a:p>
          <a:p>
            <a:pPr marL="571500" lvl="0" indent="-571500">
              <a:buFont typeface="+mj-lt"/>
              <a:buAutoNum type="romanLcPeriod"/>
            </a:pPr>
            <a:r>
              <a:rPr lang="en-US" dirty="0"/>
              <a:t>Eliminates the chances of patchy crop stand since the rows are closely planted.</a:t>
            </a:r>
            <a:endParaRPr lang="en-US" dirty="0">
              <a:effectLst/>
            </a:endParaRPr>
          </a:p>
        </p:txBody>
      </p:sp>
    </p:spTree>
    <p:extLst>
      <p:ext uri="{BB962C8B-B14F-4D97-AF65-F5344CB8AC3E}">
        <p14:creationId xmlns:p14="http://schemas.microsoft.com/office/powerpoint/2010/main" val="2901821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20000"/>
          </a:bodyPr>
          <a:lstStyle/>
          <a:p>
            <a:pPr marL="571500" lvl="0" indent="-571500">
              <a:buFont typeface="+mj-lt"/>
              <a:buAutoNum type="romanLcPeriod" startAt="6"/>
            </a:pPr>
            <a:r>
              <a:rPr lang="en-US" dirty="0"/>
              <a:t>Facilitates easy application of herbicides since the strips are well spaced.</a:t>
            </a:r>
            <a:endParaRPr lang="en-US" dirty="0"/>
          </a:p>
          <a:p>
            <a:pPr marL="571500" lvl="0" indent="-571500">
              <a:buFont typeface="+mj-lt"/>
              <a:buAutoNum type="romanLcPeriod" startAt="6"/>
            </a:pPr>
            <a:r>
              <a:rPr lang="en-US" dirty="0"/>
              <a:t>Prevent lodging in case of unusual wind or rain since the strips provide plant support.</a:t>
            </a:r>
            <a:endParaRPr lang="en-US" dirty="0"/>
          </a:p>
          <a:p>
            <a:pPr marL="571500" lvl="0" indent="-571500">
              <a:buFont typeface="+mj-lt"/>
              <a:buAutoNum type="romanLcPeriod" startAt="6"/>
            </a:pPr>
            <a:r>
              <a:rPr lang="en-US" dirty="0"/>
              <a:t>Improves the air circulation and light penetration which enhances the photosynthetic efficiency of the plants and thus their growth and quality.</a:t>
            </a:r>
            <a:endParaRPr lang="en-US" dirty="0"/>
          </a:p>
          <a:p>
            <a:pPr marL="571500" lvl="0" indent="-571500">
              <a:buFont typeface="+mj-lt"/>
              <a:buAutoNum type="romanLcPeriod" startAt="6"/>
            </a:pPr>
            <a:r>
              <a:rPr lang="en-US" dirty="0"/>
              <a:t>Causes better rationing and also allows more effective stubbles </a:t>
            </a:r>
            <a:r>
              <a:rPr lang="en-US" dirty="0" smtClean="0"/>
              <a:t>shaving</a:t>
            </a:r>
            <a:r>
              <a:rPr lang="en-US" dirty="0"/>
              <a:t>, which promotes sprouting.</a:t>
            </a:r>
            <a:endParaRPr lang="en-US" dirty="0"/>
          </a:p>
          <a:p>
            <a:pPr marL="571500" lvl="0" indent="-571500">
              <a:buFont typeface="+mj-lt"/>
              <a:buAutoNum type="romanLcPeriod" startAt="6"/>
            </a:pPr>
            <a:r>
              <a:rPr lang="en-US" dirty="0"/>
              <a:t>Reduces crop damage from trampling by wild boars looking for a space to rest.</a:t>
            </a:r>
            <a:endParaRPr lang="en-US" dirty="0">
              <a:effectLst/>
            </a:endParaRPr>
          </a:p>
        </p:txBody>
      </p:sp>
    </p:spTree>
    <p:extLst>
      <p:ext uri="{BB962C8B-B14F-4D97-AF65-F5344CB8AC3E}">
        <p14:creationId xmlns:p14="http://schemas.microsoft.com/office/powerpoint/2010/main" val="227065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r Rafi Qamar\Desktop\HPHBPWXeeeM1BbeAPDrhA7BN.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33400"/>
            <a:ext cx="8001000" cy="5592763"/>
          </a:xfrm>
          <a:prstGeom prst="rect">
            <a:avLst/>
          </a:prstGeom>
          <a:noFill/>
          <a:ln>
            <a:noFill/>
          </a:ln>
        </p:spPr>
      </p:pic>
    </p:spTree>
    <p:extLst>
      <p:ext uri="{BB962C8B-B14F-4D97-AF65-F5344CB8AC3E}">
        <p14:creationId xmlns:p14="http://schemas.microsoft.com/office/powerpoint/2010/main" val="275987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a:bodyPr>
          <a:lstStyle/>
          <a:p>
            <a:pPr marL="0" lvl="0" indent="0">
              <a:buNone/>
            </a:pPr>
            <a:r>
              <a:rPr lang="en-US" b="1" dirty="0" smtClean="0"/>
              <a:t>2. Pit </a:t>
            </a:r>
            <a:r>
              <a:rPr lang="en-US" b="1" dirty="0"/>
              <a:t>planting   </a:t>
            </a:r>
            <a:endParaRPr lang="en-US" dirty="0"/>
          </a:p>
          <a:p>
            <a:r>
              <a:rPr lang="en-US" dirty="0"/>
              <a:t>A new technology was developed by UAF in which sugarcane is planted in 100x100cm pits, 50cm apart with a seeding density of 30 two-budded setts per pit.</a:t>
            </a:r>
          </a:p>
          <a:p>
            <a:r>
              <a:rPr lang="en-US" dirty="0"/>
              <a:t> </a:t>
            </a:r>
            <a:r>
              <a:rPr lang="en-US" dirty="0" smtClean="0"/>
              <a:t>Pit </a:t>
            </a:r>
            <a:r>
              <a:rPr lang="en-US" dirty="0"/>
              <a:t>are dug to a depth of 60cm and refilled to a level of 45cm with the same soil along with 5kg well rotted FYM per pit mixed well with the soil. Pits are dug at zero tillage and no hoeing or </a:t>
            </a:r>
            <a:r>
              <a:rPr lang="en-US" dirty="0" err="1"/>
              <a:t>earthing</a:t>
            </a:r>
            <a:r>
              <a:rPr lang="en-US" dirty="0"/>
              <a:t> up is done. Fertilizer at the rate of 150-100-100 kg NPK/ha is placed in side the pits.</a:t>
            </a:r>
          </a:p>
          <a:p>
            <a:endParaRPr lang="en-US" dirty="0"/>
          </a:p>
        </p:txBody>
      </p:sp>
    </p:spTree>
    <p:extLst>
      <p:ext uri="{BB962C8B-B14F-4D97-AF65-F5344CB8AC3E}">
        <p14:creationId xmlns:p14="http://schemas.microsoft.com/office/powerpoint/2010/main" val="2827476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pit planting</a:t>
            </a:r>
            <a:endParaRPr lang="en-US" dirty="0"/>
          </a:p>
        </p:txBody>
      </p:sp>
      <p:sp>
        <p:nvSpPr>
          <p:cNvPr id="3" name="Content Placeholder 2"/>
          <p:cNvSpPr>
            <a:spLocks noGrp="1"/>
          </p:cNvSpPr>
          <p:nvPr>
            <p:ph idx="1"/>
          </p:nvPr>
        </p:nvSpPr>
        <p:spPr>
          <a:xfrm>
            <a:off x="457200" y="1295400"/>
            <a:ext cx="8229600" cy="5486400"/>
          </a:xfrm>
        </p:spPr>
        <p:txBody>
          <a:bodyPr>
            <a:normAutofit fontScale="85000" lnSpcReduction="20000"/>
          </a:bodyPr>
          <a:lstStyle/>
          <a:p>
            <a:pPr marL="514350" indent="-514350">
              <a:buFont typeface="+mj-lt"/>
              <a:buAutoNum type="arabicPeriod"/>
            </a:pPr>
            <a:r>
              <a:rPr lang="en-US" dirty="0"/>
              <a:t>Reduces lodging since the plants are firmly anchored in the pits thereby increasing leaf area, promoting air circulation and allowing penetration of light.</a:t>
            </a:r>
          </a:p>
          <a:p>
            <a:pPr marL="514350" indent="-514350">
              <a:buFont typeface="+mj-lt"/>
              <a:buAutoNum type="arabicPeriod"/>
            </a:pPr>
            <a:r>
              <a:rPr lang="en-US" dirty="0"/>
              <a:t>Conserving irrigation water and applied fertilizer and manure.</a:t>
            </a:r>
          </a:p>
          <a:p>
            <a:pPr marL="514350" indent="-514350">
              <a:buFont typeface="+mj-lt"/>
              <a:buAutoNum type="arabicPeriod"/>
            </a:pPr>
            <a:r>
              <a:rPr lang="en-US" dirty="0"/>
              <a:t>Enables the intercropping of lentil, pea, gram, and wheat in autumn planted cane and mung, mash and cowpea in spring planted cane.</a:t>
            </a:r>
          </a:p>
          <a:p>
            <a:pPr marL="514350" indent="-514350">
              <a:buFont typeface="+mj-lt"/>
              <a:buAutoNum type="arabicPeriod"/>
            </a:pPr>
            <a:r>
              <a:rPr lang="en-US" dirty="0"/>
              <a:t>Eliminates expenditures on tillage, hoeing, and </a:t>
            </a:r>
            <a:r>
              <a:rPr lang="en-US" dirty="0" err="1"/>
              <a:t>earthing</a:t>
            </a:r>
            <a:r>
              <a:rPr lang="en-US" dirty="0"/>
              <a:t> up because pits are dug at zero tillage.</a:t>
            </a:r>
          </a:p>
          <a:p>
            <a:pPr marL="514350" indent="-514350">
              <a:buFont typeface="+mj-lt"/>
              <a:buAutoNum type="arabicPeriod"/>
            </a:pPr>
            <a:r>
              <a:rPr lang="en-US" dirty="0"/>
              <a:t>Facilitates mulching to conserve soil moisture and efficient use of herbicides and pesticides.</a:t>
            </a:r>
          </a:p>
          <a:p>
            <a:pPr marL="514350" indent="-514350">
              <a:buFont typeface="+mj-lt"/>
              <a:buAutoNum type="arabicPeriod"/>
            </a:pPr>
            <a:r>
              <a:rPr lang="en-US" dirty="0"/>
              <a:t>Promotes better ratooning, permitting three to four rations without soil compaction   or weeds infestation.</a:t>
            </a:r>
          </a:p>
        </p:txBody>
      </p:sp>
    </p:spTree>
    <p:extLst>
      <p:ext uri="{BB962C8B-B14F-4D97-AF65-F5344CB8AC3E}">
        <p14:creationId xmlns:p14="http://schemas.microsoft.com/office/powerpoint/2010/main" val="2220839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Delinting</a:t>
            </a:r>
            <a:r>
              <a:rPr lang="en-US" dirty="0" smtClean="0"/>
              <a:t> of Cotton Seed</a:t>
            </a:r>
            <a:endParaRPr lang="en-US" dirty="0"/>
          </a:p>
        </p:txBody>
      </p:sp>
      <p:sp>
        <p:nvSpPr>
          <p:cNvPr id="3" name="Subtitle 2"/>
          <p:cNvSpPr>
            <a:spLocks noGrp="1"/>
          </p:cNvSpPr>
          <p:nvPr>
            <p:ph type="subTitle" idx="1"/>
          </p:nvPr>
        </p:nvSpPr>
        <p:spPr/>
        <p:txBody>
          <a:bodyPr/>
          <a:lstStyle/>
          <a:p>
            <a:r>
              <a:rPr lang="en-US" dirty="0" smtClean="0"/>
              <a:t>AGRO-5902 </a:t>
            </a:r>
          </a:p>
          <a:p>
            <a:r>
              <a:rPr lang="en-US" dirty="0" smtClean="0"/>
              <a:t>Practical</a:t>
            </a:r>
            <a:endParaRPr lang="en-US" dirty="0"/>
          </a:p>
        </p:txBody>
      </p:sp>
    </p:spTree>
    <p:extLst>
      <p:ext uri="{BB962C8B-B14F-4D97-AF65-F5344CB8AC3E}">
        <p14:creationId xmlns:p14="http://schemas.microsoft.com/office/powerpoint/2010/main" val="387187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delinting</a:t>
            </a:r>
            <a:r>
              <a:rPr lang="en-US" dirty="0" smtClean="0"/>
              <a:t> is done?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a:t>Cottonseed, as the by-product of cotton ginning operation, is covered with fibrous lint. The cottonseed is mainly made up of inner kernel, usually called "meats". </a:t>
            </a:r>
            <a:endParaRPr lang="en-US" dirty="0" smtClean="0"/>
          </a:p>
          <a:p>
            <a:r>
              <a:rPr lang="en-US" dirty="0" smtClean="0"/>
              <a:t>This </a:t>
            </a:r>
            <a:r>
              <a:rPr lang="en-US" dirty="0"/>
              <a:t>meaty portion contains all the oil as well as proteins, and it is enclosed in the fibrous hull. Over the hull stick out the cotton fiber which escape the ginning and left on seeds. These cotton fibers are called "lint".</a:t>
            </a:r>
          </a:p>
        </p:txBody>
      </p:sp>
    </p:spTree>
    <p:extLst>
      <p:ext uri="{BB962C8B-B14F-4D97-AF65-F5344CB8AC3E}">
        <p14:creationId xmlns:p14="http://schemas.microsoft.com/office/powerpoint/2010/main" val="1114742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By processing cotton seeds, we can get maximum benefits. The inner kernel can be planted, fed to livestock, made into cottonseed oil for human consumption, used for </a:t>
            </a:r>
            <a:r>
              <a:rPr lang="en-US" dirty="0" smtClean="0"/>
              <a:t>fertilizer, or </a:t>
            </a:r>
            <a:r>
              <a:rPr lang="en-US" dirty="0"/>
              <a:t>used in products like lotions and soap. </a:t>
            </a:r>
            <a:endParaRPr lang="en-US" dirty="0" smtClean="0"/>
          </a:p>
          <a:p>
            <a:r>
              <a:rPr lang="en-US" dirty="0" smtClean="0"/>
              <a:t>The lint we get from </a:t>
            </a:r>
            <a:r>
              <a:rPr lang="en-US" u="sng" dirty="0" smtClean="0">
                <a:hlinkClick r:id="rId2"/>
              </a:rPr>
              <a:t>cotton </a:t>
            </a:r>
            <a:r>
              <a:rPr lang="en-US" u="sng" dirty="0" err="1" smtClean="0">
                <a:hlinkClick r:id="rId2"/>
              </a:rPr>
              <a:t>delinting</a:t>
            </a:r>
            <a:r>
              <a:rPr lang="en-US" dirty="0" smtClean="0"/>
              <a:t> has wide application in cotton blanket, sweat shirt, paper board industry and cotton pulp, etc. Therefore, the cottonseed </a:t>
            </a:r>
            <a:r>
              <a:rPr lang="en-US" dirty="0" err="1" smtClean="0"/>
              <a:t>delinter</a:t>
            </a:r>
            <a:r>
              <a:rPr lang="en-US" dirty="0" smtClean="0"/>
              <a:t> is very essential in cotton processing.</a:t>
            </a:r>
          </a:p>
          <a:p>
            <a:endParaRPr lang="en-US" dirty="0"/>
          </a:p>
          <a:p>
            <a:endParaRPr lang="en-US" dirty="0"/>
          </a:p>
        </p:txBody>
      </p:sp>
    </p:spTree>
    <p:extLst>
      <p:ext uri="{BB962C8B-B14F-4D97-AF65-F5344CB8AC3E}">
        <p14:creationId xmlns:p14="http://schemas.microsoft.com/office/powerpoint/2010/main" val="2539379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Cottonseed </a:t>
            </a:r>
            <a:r>
              <a:rPr lang="en-US" dirty="0" err="1"/>
              <a:t>Delinting</a:t>
            </a:r>
            <a:endParaRPr lang="en-US" dirty="0"/>
          </a:p>
        </p:txBody>
      </p:sp>
      <p:sp>
        <p:nvSpPr>
          <p:cNvPr id="3" name="Content Placeholder 2"/>
          <p:cNvSpPr>
            <a:spLocks noGrp="1"/>
          </p:cNvSpPr>
          <p:nvPr>
            <p:ph idx="1"/>
          </p:nvPr>
        </p:nvSpPr>
        <p:spPr/>
        <p:txBody>
          <a:bodyPr/>
          <a:lstStyle/>
          <a:p>
            <a:r>
              <a:rPr lang="en-US" dirty="0" smtClean="0"/>
              <a:t>Two </a:t>
            </a:r>
            <a:r>
              <a:rPr lang="en-US" dirty="0"/>
              <a:t>general methods have been developed for removing the lint from cottonseed, which are removing the lint by acid and by </a:t>
            </a:r>
            <a:r>
              <a:rPr lang="en-US" dirty="0" err="1"/>
              <a:t>delinter</a:t>
            </a:r>
            <a:r>
              <a:rPr lang="en-US" dirty="0"/>
              <a:t> machine respectively.</a:t>
            </a:r>
          </a:p>
        </p:txBody>
      </p:sp>
    </p:spTree>
    <p:extLst>
      <p:ext uri="{BB962C8B-B14F-4D97-AF65-F5344CB8AC3E}">
        <p14:creationId xmlns:p14="http://schemas.microsoft.com/office/powerpoint/2010/main" val="149237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Methods of </a:t>
            </a:r>
            <a:r>
              <a:rPr lang="en-US" b="1" dirty="0" smtClean="0"/>
              <a:t>Sowing</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marL="0" indent="0">
              <a:buNone/>
            </a:pPr>
            <a:r>
              <a:rPr lang="en-US" dirty="0"/>
              <a:t>Seeds may be sown directly or transplanted. For transplanting, the seeds are sown in nursery and the nursery is later transplanted to field. The methods of sowing are enlisted and detailed as </a:t>
            </a:r>
            <a:r>
              <a:rPr lang="en-US" dirty="0" smtClean="0"/>
              <a:t>under:</a:t>
            </a:r>
          </a:p>
          <a:p>
            <a:pPr marL="0" indent="0">
              <a:buNone/>
            </a:pPr>
            <a:endParaRPr lang="en-US" dirty="0"/>
          </a:p>
          <a:p>
            <a:pPr marL="514350" indent="-514350">
              <a:buFont typeface="+mj-lt"/>
              <a:buAutoNum type="arabicPeriod"/>
            </a:pPr>
            <a:r>
              <a:rPr lang="en-US" dirty="0" smtClean="0"/>
              <a:t>Broadcasting</a:t>
            </a:r>
            <a:endParaRPr lang="en-US" dirty="0"/>
          </a:p>
          <a:p>
            <a:pPr marL="514350" indent="-514350">
              <a:buFont typeface="+mj-lt"/>
              <a:buAutoNum type="arabicPeriod"/>
            </a:pPr>
            <a:r>
              <a:rPr lang="en-US" dirty="0" smtClean="0"/>
              <a:t>Dibbling</a:t>
            </a:r>
          </a:p>
          <a:p>
            <a:pPr marL="514350" indent="-514350">
              <a:buFont typeface="+mj-lt"/>
              <a:buAutoNum type="arabicPeriod"/>
            </a:pPr>
            <a:r>
              <a:rPr lang="en-US" dirty="0" smtClean="0"/>
              <a:t>Drilling</a:t>
            </a:r>
            <a:endParaRPr lang="en-US" dirty="0"/>
          </a:p>
          <a:p>
            <a:pPr marL="514350" indent="-514350">
              <a:buFont typeface="+mj-lt"/>
              <a:buAutoNum type="arabicPeriod"/>
            </a:pPr>
            <a:r>
              <a:rPr lang="en-US" dirty="0" smtClean="0"/>
              <a:t>Sowing </a:t>
            </a:r>
            <a:r>
              <a:rPr lang="en-US" dirty="0"/>
              <a:t>behind the country plough</a:t>
            </a:r>
          </a:p>
          <a:p>
            <a:pPr marL="514350" indent="-514350">
              <a:buFont typeface="+mj-lt"/>
              <a:buAutoNum type="arabicPeriod"/>
            </a:pPr>
            <a:r>
              <a:rPr lang="en-US" dirty="0" smtClean="0"/>
              <a:t>Planting</a:t>
            </a:r>
            <a:endParaRPr lang="en-US" dirty="0"/>
          </a:p>
          <a:p>
            <a:pPr marL="514350" indent="-514350">
              <a:buFont typeface="+mj-lt"/>
              <a:buAutoNum type="arabicPeriod"/>
            </a:pPr>
            <a:r>
              <a:rPr lang="en-US" dirty="0" smtClean="0"/>
              <a:t>Transplanting</a:t>
            </a:r>
          </a:p>
          <a:p>
            <a:pPr marL="514350" indent="-514350">
              <a:buFont typeface="+mj-lt"/>
              <a:buAutoNum type="arabicPeriod"/>
            </a:pPr>
            <a:r>
              <a:rPr lang="en-US" dirty="0" smtClean="0"/>
              <a:t>Strip Planting</a:t>
            </a:r>
            <a:endParaRPr lang="en-US" dirty="0"/>
          </a:p>
          <a:p>
            <a:endParaRPr lang="en-US" dirty="0"/>
          </a:p>
        </p:txBody>
      </p:sp>
    </p:spTree>
    <p:extLst>
      <p:ext uri="{BB962C8B-B14F-4D97-AF65-F5344CB8AC3E}">
        <p14:creationId xmlns:p14="http://schemas.microsoft.com/office/powerpoint/2010/main" val="2002896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Acid </a:t>
            </a:r>
            <a:r>
              <a:rPr lang="en-US" dirty="0" err="1" smtClean="0"/>
              <a:t>delinting</a:t>
            </a:r>
            <a:endParaRPr lang="en-US" dirty="0"/>
          </a:p>
        </p:txBody>
      </p:sp>
      <p:sp>
        <p:nvSpPr>
          <p:cNvPr id="3" name="Content Placeholder 2"/>
          <p:cNvSpPr>
            <a:spLocks noGrp="1"/>
          </p:cNvSpPr>
          <p:nvPr>
            <p:ph idx="1"/>
          </p:nvPr>
        </p:nvSpPr>
        <p:spPr/>
        <p:txBody>
          <a:bodyPr/>
          <a:lstStyle/>
          <a:p>
            <a:r>
              <a:rPr lang="en-US" dirty="0"/>
              <a:t>The acid </a:t>
            </a:r>
            <a:r>
              <a:rPr lang="en-US" dirty="0" err="1"/>
              <a:t>delinting</a:t>
            </a:r>
            <a:r>
              <a:rPr lang="en-US" dirty="0"/>
              <a:t> of cottonseed has been used extensively, particularly when the seeds are used for planting. Both sulfuric acid and hydrochloric acid </a:t>
            </a:r>
            <a:r>
              <a:rPr lang="en-US" dirty="0" smtClean="0"/>
              <a:t>at 100 ml per kg of seed have </a:t>
            </a:r>
            <a:r>
              <a:rPr lang="en-US" dirty="0"/>
              <a:t>been used for acid </a:t>
            </a:r>
            <a:r>
              <a:rPr lang="en-US" dirty="0" err="1" smtClean="0"/>
              <a:t>delinting</a:t>
            </a:r>
            <a:r>
              <a:rPr lang="en-US" dirty="0" smtClean="0"/>
              <a:t>. </a:t>
            </a:r>
            <a:r>
              <a:rPr lang="en-US" dirty="0"/>
              <a:t>Due to the generation of heat from the reaction of acid with the moisture, the short cotton fibers on the seed would quickly disintegrate.</a:t>
            </a:r>
          </a:p>
        </p:txBody>
      </p:sp>
    </p:spTree>
    <p:extLst>
      <p:ext uri="{BB962C8B-B14F-4D97-AF65-F5344CB8AC3E}">
        <p14:creationId xmlns:p14="http://schemas.microsoft.com/office/powerpoint/2010/main" val="1822053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US" dirty="0"/>
              <a:t>The residue can be washed away with water. After washing, the seed need to be neutralized with soda ash, lime or anhydrous ammonia, which is regard as the wet acid method. However, the concentrated sulfuric acid is extremely corrosive to machinery and dangerous to handle. Some serious problems could emerge, like consuming a large amount of energy to dry the seed and causing soil and water pollution.</a:t>
            </a:r>
          </a:p>
        </p:txBody>
      </p:sp>
    </p:spTree>
    <p:extLst>
      <p:ext uri="{BB962C8B-B14F-4D97-AF65-F5344CB8AC3E}">
        <p14:creationId xmlns:p14="http://schemas.microsoft.com/office/powerpoint/2010/main" val="623150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Mechanical </a:t>
            </a:r>
            <a:r>
              <a:rPr lang="en-US" dirty="0" err="1" smtClean="0"/>
              <a:t>delinting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Mechanical </a:t>
            </a:r>
            <a:r>
              <a:rPr lang="en-US" dirty="0" err="1" smtClean="0"/>
              <a:t>delinting</a:t>
            </a:r>
            <a:r>
              <a:rPr lang="en-US" dirty="0" smtClean="0"/>
              <a:t> requires </a:t>
            </a:r>
            <a:r>
              <a:rPr lang="en-US" dirty="0"/>
              <a:t>more energy than acid </a:t>
            </a:r>
            <a:r>
              <a:rPr lang="en-US" dirty="0" err="1"/>
              <a:t>delinting</a:t>
            </a:r>
            <a:r>
              <a:rPr lang="en-US" dirty="0"/>
              <a:t>, but it does not use any chemicals and can produce a small quantity of usable low grade lint as a by-product. Mechanical </a:t>
            </a:r>
            <a:r>
              <a:rPr lang="en-US" dirty="0" err="1"/>
              <a:t>delinting</a:t>
            </a:r>
            <a:r>
              <a:rPr lang="en-US" dirty="0"/>
              <a:t> is usually accomplished by high speed rotating sharp saws or abrasive surfaces to cut or rub the fibers off from the hull. The advantage of this type operation is that the fibers are not degraded during the operation and can be sold for various purposes. </a:t>
            </a:r>
          </a:p>
        </p:txBody>
      </p:sp>
    </p:spTree>
    <p:extLst>
      <p:ext uri="{BB962C8B-B14F-4D97-AF65-F5344CB8AC3E}">
        <p14:creationId xmlns:p14="http://schemas.microsoft.com/office/powerpoint/2010/main" val="2788694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Also, since the seeds are to be subsequently crushed for oil or meal, the damage sustained by the seeds is not detrimental to their further use. The </a:t>
            </a:r>
            <a:r>
              <a:rPr lang="en-US" dirty="0" err="1" smtClean="0"/>
              <a:t>delinter</a:t>
            </a:r>
            <a:r>
              <a:rPr lang="en-US" dirty="0" smtClean="0"/>
              <a:t> machine also provides for the recovery of the lint after separation from the cottonseed. The movement and travel path of the cottonseeds during </a:t>
            </a:r>
            <a:r>
              <a:rPr lang="en-US" dirty="0" err="1" smtClean="0"/>
              <a:t>delinting</a:t>
            </a:r>
            <a:r>
              <a:rPr lang="en-US" dirty="0" smtClean="0"/>
              <a:t> process is controlled to ensure a high degree of efficiency in the removal of the lint.</a:t>
            </a:r>
          </a:p>
          <a:p>
            <a:pPr marL="0" indent="0">
              <a:buNone/>
            </a:pPr>
            <a:endParaRPr lang="en-US" dirty="0"/>
          </a:p>
        </p:txBody>
      </p:sp>
    </p:spTree>
    <p:extLst>
      <p:ext uri="{BB962C8B-B14F-4D97-AF65-F5344CB8AC3E}">
        <p14:creationId xmlns:p14="http://schemas.microsoft.com/office/powerpoint/2010/main" val="3442555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SEED TREATMENT WITH </a:t>
            </a:r>
            <a:r>
              <a:rPr lang="en-US" b="1" dirty="0" smtClean="0"/>
              <a:t>FUNGICIDE</a:t>
            </a:r>
            <a:endParaRPr lang="en-US" dirty="0"/>
          </a:p>
        </p:txBody>
      </p:sp>
      <p:sp>
        <p:nvSpPr>
          <p:cNvPr id="3" name="Content Placeholder 2"/>
          <p:cNvSpPr>
            <a:spLocks noGrp="1"/>
          </p:cNvSpPr>
          <p:nvPr>
            <p:ph idx="1"/>
          </p:nvPr>
        </p:nvSpPr>
        <p:spPr>
          <a:xfrm>
            <a:off x="457200" y="1371600"/>
            <a:ext cx="8229600" cy="5105400"/>
          </a:xfrm>
        </p:spPr>
        <p:txBody>
          <a:bodyPr>
            <a:normAutofit fontScale="62500" lnSpcReduction="20000"/>
          </a:bodyPr>
          <a:lstStyle/>
          <a:p>
            <a:pPr marL="0" indent="0">
              <a:buNone/>
            </a:pPr>
            <a:r>
              <a:rPr lang="en-US" dirty="0"/>
              <a:t>Following are the definitions of seed treatment</a:t>
            </a:r>
          </a:p>
          <a:p>
            <a:pPr marL="0" indent="0">
              <a:buNone/>
            </a:pPr>
            <a:r>
              <a:rPr lang="en-US" dirty="0"/>
              <a:t>Treatment of seed with fungicide for the control of disease </a:t>
            </a:r>
            <a:r>
              <a:rPr lang="en-US" dirty="0" err="1"/>
              <a:t>i</a:t>
            </a:r>
            <a:r>
              <a:rPr lang="en-US" dirty="0"/>
              <a:t>-e loose smut, partial bunt etc.</a:t>
            </a:r>
          </a:p>
          <a:p>
            <a:pPr marL="0" indent="0">
              <a:buNone/>
            </a:pPr>
            <a:r>
              <a:rPr lang="en-US" dirty="0"/>
              <a:t>Soaking treatment to enhance germination or to break dormancy.</a:t>
            </a:r>
          </a:p>
          <a:p>
            <a:pPr marL="0" indent="0">
              <a:buNone/>
            </a:pPr>
            <a:r>
              <a:rPr lang="en-US" dirty="0"/>
              <a:t>Treatment of seed with inoculums. </a:t>
            </a:r>
          </a:p>
          <a:p>
            <a:pPr marL="0" indent="0">
              <a:buNone/>
            </a:pPr>
            <a:r>
              <a:rPr lang="en-US" dirty="0"/>
              <a:t>Equipment </a:t>
            </a:r>
          </a:p>
          <a:p>
            <a:pPr marL="0" indent="0">
              <a:buNone/>
            </a:pPr>
            <a:r>
              <a:rPr lang="en-US" dirty="0"/>
              <a:t>Seed of crop, fungicide, electric balance and rotary or simple drum.</a:t>
            </a:r>
          </a:p>
          <a:p>
            <a:pPr marL="0" indent="0">
              <a:buNone/>
            </a:pPr>
            <a:r>
              <a:rPr lang="en-US" dirty="0"/>
              <a:t>Objective</a:t>
            </a:r>
          </a:p>
          <a:p>
            <a:pPr marL="0" indent="0">
              <a:buNone/>
            </a:pPr>
            <a:r>
              <a:rPr lang="en-US" dirty="0"/>
              <a:t>To control seed borne diseases like loose smut, partial bunt.</a:t>
            </a:r>
          </a:p>
          <a:p>
            <a:pPr marL="0" indent="0">
              <a:buNone/>
            </a:pPr>
            <a:r>
              <a:rPr lang="en-US" dirty="0"/>
              <a:t>Procedure </a:t>
            </a:r>
          </a:p>
          <a:p>
            <a:pPr marL="0" lvl="0" indent="0">
              <a:buNone/>
            </a:pPr>
            <a:r>
              <a:rPr lang="en-US" dirty="0" smtClean="0"/>
              <a:t>1. Weigh </a:t>
            </a:r>
            <a:r>
              <a:rPr lang="en-US" dirty="0"/>
              <a:t>the seed and fungicide on balance according to the rate or ratio (2-3g fungicide/kg seed) </a:t>
            </a:r>
            <a:endParaRPr lang="en-US" dirty="0"/>
          </a:p>
          <a:p>
            <a:pPr marL="0" indent="0">
              <a:buNone/>
            </a:pPr>
            <a:r>
              <a:rPr lang="en-US" dirty="0"/>
              <a:t>Amount of seed =800kg</a:t>
            </a:r>
          </a:p>
          <a:p>
            <a:pPr marL="0" indent="0">
              <a:buNone/>
            </a:pPr>
            <a:r>
              <a:rPr lang="en-US" dirty="0"/>
              <a:t>Amount of fungicide = 2/1000 x800 =1.6g</a:t>
            </a:r>
          </a:p>
          <a:p>
            <a:pPr marL="0" lvl="0" indent="0">
              <a:buNone/>
            </a:pPr>
            <a:r>
              <a:rPr lang="en-US" dirty="0" smtClean="0"/>
              <a:t>2. Add </a:t>
            </a:r>
            <a:r>
              <a:rPr lang="en-US" dirty="0"/>
              <a:t>seed and fungicide in the rotary or simple drum. If rotary drum is used to fully mix the fungicide with seed. If simple drum is used then simply mix the seed and fungicide with a mixing stick.</a:t>
            </a:r>
            <a:endParaRPr lang="en-US" dirty="0"/>
          </a:p>
          <a:p>
            <a:endParaRPr lang="en-US" dirty="0"/>
          </a:p>
        </p:txBody>
      </p:sp>
    </p:spTree>
    <p:extLst>
      <p:ext uri="{BB962C8B-B14F-4D97-AF65-F5344CB8AC3E}">
        <p14:creationId xmlns:p14="http://schemas.microsoft.com/office/powerpoint/2010/main" val="2057044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Inoculation of Legumes </a:t>
            </a:r>
          </a:p>
        </p:txBody>
      </p:sp>
      <p:sp>
        <p:nvSpPr>
          <p:cNvPr id="3" name="Content Placeholder 2"/>
          <p:cNvSpPr>
            <a:spLocks noGrp="1"/>
          </p:cNvSpPr>
          <p:nvPr>
            <p:ph idx="1"/>
          </p:nvPr>
        </p:nvSpPr>
        <p:spPr/>
        <p:txBody>
          <a:bodyPr/>
          <a:lstStyle/>
          <a:p>
            <a:r>
              <a:rPr lang="en-US" dirty="0"/>
              <a:t>Inoculation is the process of adding rhizobia inoculant to the seed. It is important for farmers to ensure that that they inoculate their crops properly so that they can enjoy the benefits of inoculation. </a:t>
            </a:r>
          </a:p>
        </p:txBody>
      </p:sp>
    </p:spTree>
    <p:extLst>
      <p:ext uri="{BB962C8B-B14F-4D97-AF65-F5344CB8AC3E}">
        <p14:creationId xmlns:p14="http://schemas.microsoft.com/office/powerpoint/2010/main" val="1241597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Inoculation Method</a:t>
            </a:r>
          </a:p>
        </p:txBody>
      </p:sp>
      <p:sp>
        <p:nvSpPr>
          <p:cNvPr id="3" name="Content Placeholder 2"/>
          <p:cNvSpPr>
            <a:spLocks noGrp="1"/>
          </p:cNvSpPr>
          <p:nvPr>
            <p:ph idx="1"/>
          </p:nvPr>
        </p:nvSpPr>
        <p:spPr>
          <a:xfrm>
            <a:off x="457200" y="1371600"/>
            <a:ext cx="8229600" cy="5181600"/>
          </a:xfrm>
        </p:spPr>
        <p:txBody>
          <a:bodyPr>
            <a:normAutofit fontScale="92500" lnSpcReduction="20000"/>
          </a:bodyPr>
          <a:lstStyle/>
          <a:p>
            <a:pPr marL="514350" indent="-514350">
              <a:buAutoNum type="arabicPeriod"/>
            </a:pPr>
            <a:r>
              <a:rPr lang="en-US" dirty="0" smtClean="0"/>
              <a:t>Spread </a:t>
            </a:r>
            <a:r>
              <a:rPr lang="en-US" dirty="0"/>
              <a:t>the seed out on a clean plastic sheet or in a large container. </a:t>
            </a:r>
            <a:endParaRPr lang="en-US" dirty="0" smtClean="0"/>
          </a:p>
          <a:p>
            <a:pPr marL="514350" indent="-514350">
              <a:buAutoNum type="arabicPeriod"/>
            </a:pPr>
            <a:r>
              <a:rPr lang="en-US" dirty="0" smtClean="0"/>
              <a:t>Mix </a:t>
            </a:r>
            <a:r>
              <a:rPr lang="en-US" dirty="0"/>
              <a:t>1 </a:t>
            </a:r>
            <a:r>
              <a:rPr lang="en-US" dirty="0" err="1"/>
              <a:t>litre</a:t>
            </a:r>
            <a:r>
              <a:rPr lang="en-US" dirty="0"/>
              <a:t> of water with 50 grams sugar to make a sugar solution in a clean bucket. The use sugar is to enable the inoculant to stick to seed. </a:t>
            </a:r>
            <a:endParaRPr lang="en-US" dirty="0" smtClean="0"/>
          </a:p>
          <a:p>
            <a:pPr marL="514350" indent="-514350">
              <a:buAutoNum type="arabicPeriod"/>
            </a:pPr>
            <a:r>
              <a:rPr lang="en-US" dirty="0" smtClean="0"/>
              <a:t>Pour </a:t>
            </a:r>
            <a:r>
              <a:rPr lang="en-US" dirty="0"/>
              <a:t>the inoculant into the bucket with sugar solution. Make sure that all the inoculant is poured into the bucket. (Do not leave some inoculant in the sachet after opening. Use all of it at once. </a:t>
            </a:r>
            <a:endParaRPr lang="en-US" dirty="0" smtClean="0"/>
          </a:p>
          <a:p>
            <a:pPr marL="514350" indent="-514350">
              <a:buAutoNum type="arabicPeriod"/>
            </a:pPr>
            <a:r>
              <a:rPr lang="en-US" dirty="0" smtClean="0"/>
              <a:t>Stir </a:t>
            </a:r>
            <a:r>
              <a:rPr lang="en-US" dirty="0"/>
              <a:t>vigorously with a wooden spoon for 30 seconds. </a:t>
            </a:r>
          </a:p>
        </p:txBody>
      </p:sp>
    </p:spTree>
    <p:extLst>
      <p:ext uri="{BB962C8B-B14F-4D97-AF65-F5344CB8AC3E}">
        <p14:creationId xmlns:p14="http://schemas.microsoft.com/office/powerpoint/2010/main" val="2642251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a:bodyPr>
          <a:lstStyle/>
          <a:p>
            <a:pPr marL="0" indent="0">
              <a:buNone/>
            </a:pPr>
            <a:r>
              <a:rPr lang="en-US" dirty="0"/>
              <a:t>5. Sprinkle the inoculant mix onto the seed. </a:t>
            </a:r>
            <a:endParaRPr lang="en-US" dirty="0" smtClean="0"/>
          </a:p>
          <a:p>
            <a:pPr marL="0" indent="0">
              <a:buNone/>
            </a:pPr>
            <a:r>
              <a:rPr lang="en-US" dirty="0" smtClean="0"/>
              <a:t>6</a:t>
            </a:r>
            <a:r>
              <a:rPr lang="en-US" dirty="0"/>
              <a:t>. Do not use a lot of water on the seed because this can result in the outer coat of the seeds peeling off. </a:t>
            </a:r>
            <a:endParaRPr lang="en-US" dirty="0" smtClean="0"/>
          </a:p>
          <a:p>
            <a:pPr marL="0" indent="0">
              <a:buNone/>
            </a:pPr>
            <a:r>
              <a:rPr lang="en-US" dirty="0" smtClean="0"/>
              <a:t>7</a:t>
            </a:r>
            <a:r>
              <a:rPr lang="en-US" dirty="0"/>
              <a:t>. Turn the seed gently. When the seed is gently coated it will look shiny</a:t>
            </a:r>
            <a:r>
              <a:rPr lang="en-US" dirty="0" smtClean="0"/>
              <a:t>.</a:t>
            </a:r>
          </a:p>
          <a:p>
            <a:pPr marL="0" indent="0">
              <a:buNone/>
            </a:pPr>
            <a:r>
              <a:rPr lang="en-US" dirty="0" smtClean="0"/>
              <a:t>8. The </a:t>
            </a:r>
            <a:r>
              <a:rPr lang="en-US" dirty="0"/>
              <a:t>inoculated seed is ready for planting and it may be allowed to dry in a cool shaded place. </a:t>
            </a:r>
            <a:r>
              <a:rPr lang="en-US" dirty="0" smtClean="0"/>
              <a:t>9. Sow </a:t>
            </a:r>
            <a:r>
              <a:rPr lang="en-US" dirty="0"/>
              <a:t>seed in a moist soil and cover immediately afterwards to protect the rhizobium from sunlight.</a:t>
            </a:r>
          </a:p>
        </p:txBody>
      </p:sp>
    </p:spTree>
    <p:extLst>
      <p:ext uri="{BB962C8B-B14F-4D97-AF65-F5344CB8AC3E}">
        <p14:creationId xmlns:p14="http://schemas.microsoft.com/office/powerpoint/2010/main" val="2857506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Intercultural </a:t>
            </a:r>
            <a:r>
              <a:rPr lang="en-US" b="1" dirty="0" smtClean="0"/>
              <a:t>operation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1. Weeding</a:t>
            </a:r>
            <a:endParaRPr lang="en-US" dirty="0"/>
          </a:p>
          <a:p>
            <a:pPr marL="0" indent="0">
              <a:buNone/>
            </a:pPr>
            <a:r>
              <a:rPr lang="en-US" dirty="0"/>
              <a:t>Removal of weeds is known as weeding. Weed is a plant grown where it is not desired</a:t>
            </a:r>
          </a:p>
          <a:p>
            <a:pPr marL="0" indent="0">
              <a:buNone/>
            </a:pPr>
            <a:r>
              <a:rPr lang="en-US" dirty="0"/>
              <a:t> </a:t>
            </a:r>
          </a:p>
          <a:p>
            <a:pPr marL="0" indent="0">
              <a:buNone/>
            </a:pPr>
            <a:r>
              <a:rPr lang="en-US" b="1" dirty="0"/>
              <a:t>Objectives</a:t>
            </a:r>
            <a:endParaRPr lang="en-US" dirty="0"/>
          </a:p>
          <a:p>
            <a:pPr marL="0" indent="0">
              <a:buNone/>
            </a:pPr>
            <a:r>
              <a:rPr lang="en-US" dirty="0"/>
              <a:t> </a:t>
            </a:r>
          </a:p>
          <a:p>
            <a:pPr marL="0" indent="0">
              <a:buNone/>
            </a:pPr>
            <a:r>
              <a:rPr lang="en-US" dirty="0" err="1"/>
              <a:t>i</a:t>
            </a:r>
            <a:r>
              <a:rPr lang="en-US" dirty="0"/>
              <a:t>.                     To reduce the competition of weeds to crop plants for light, space, water and nutrients.</a:t>
            </a:r>
          </a:p>
          <a:p>
            <a:pPr marL="0" indent="0">
              <a:buNone/>
            </a:pPr>
            <a:r>
              <a:rPr lang="en-US" dirty="0"/>
              <a:t>ii.                   To get expected output (yield) from crop cultivation.</a:t>
            </a:r>
          </a:p>
          <a:p>
            <a:pPr marL="0" indent="0">
              <a:buNone/>
            </a:pPr>
            <a:r>
              <a:rPr lang="en-US" dirty="0"/>
              <a:t>iii.                  Weeding in dry condition fulfills the objective of natural mulching.     </a:t>
            </a:r>
            <a:endParaRPr lang="en-US" dirty="0"/>
          </a:p>
        </p:txBody>
      </p:sp>
    </p:spTree>
    <p:extLst>
      <p:ext uri="{BB962C8B-B14F-4D97-AF65-F5344CB8AC3E}">
        <p14:creationId xmlns:p14="http://schemas.microsoft.com/office/powerpoint/2010/main" val="3104812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248400"/>
          </a:xfrm>
        </p:spPr>
        <p:txBody>
          <a:bodyPr>
            <a:normAutofit fontScale="55000" lnSpcReduction="20000"/>
          </a:bodyPr>
          <a:lstStyle/>
          <a:p>
            <a:pPr marL="0" indent="0">
              <a:buNone/>
            </a:pPr>
            <a:r>
              <a:rPr lang="en-US" b="1" dirty="0" smtClean="0"/>
              <a:t>2. Mulching</a:t>
            </a:r>
            <a:endParaRPr lang="en-US" dirty="0"/>
          </a:p>
          <a:p>
            <a:pPr marL="0" indent="0">
              <a:buNone/>
            </a:pPr>
            <a:r>
              <a:rPr lang="en-US" dirty="0"/>
              <a:t>Mulching is a method of conserving soil moisture. It is a very important intercultural operation for </a:t>
            </a:r>
            <a:r>
              <a:rPr lang="en-US" dirty="0" err="1"/>
              <a:t>rabi</a:t>
            </a:r>
            <a:r>
              <a:rPr lang="en-US" dirty="0"/>
              <a:t> and </a:t>
            </a:r>
            <a:r>
              <a:rPr lang="en-US" dirty="0" err="1"/>
              <a:t>rainfed</a:t>
            </a:r>
            <a:r>
              <a:rPr lang="en-US" dirty="0"/>
              <a:t> crops. It is done by making a covering on the soil surface which actually reduces the evaporation of soil water. Mulches are the materials used for mulching.</a:t>
            </a:r>
          </a:p>
          <a:p>
            <a:pPr marL="0" indent="0">
              <a:buNone/>
            </a:pPr>
            <a:r>
              <a:rPr lang="en-US" dirty="0"/>
              <a:t> </a:t>
            </a:r>
          </a:p>
          <a:p>
            <a:pPr marL="0" indent="0">
              <a:buNone/>
            </a:pPr>
            <a:r>
              <a:rPr lang="en-US" b="1" dirty="0"/>
              <a:t>Objectives</a:t>
            </a:r>
            <a:endParaRPr lang="en-US" dirty="0"/>
          </a:p>
          <a:p>
            <a:pPr marL="0" indent="0">
              <a:buNone/>
            </a:pPr>
            <a:r>
              <a:rPr lang="en-US" dirty="0" err="1"/>
              <a:t>i</a:t>
            </a:r>
            <a:r>
              <a:rPr lang="en-US" dirty="0"/>
              <a:t>.                     To conserve soil moisture.</a:t>
            </a:r>
          </a:p>
          <a:p>
            <a:pPr marL="0" indent="0">
              <a:buNone/>
            </a:pPr>
            <a:r>
              <a:rPr lang="en-US" dirty="0"/>
              <a:t>ii.                   ii. To reduce excess evaporation loss of soil moisture.</a:t>
            </a:r>
          </a:p>
          <a:p>
            <a:pPr marL="0" indent="0">
              <a:buNone/>
            </a:pPr>
            <a:r>
              <a:rPr lang="en-US" dirty="0"/>
              <a:t>iii.                  iii. To ensure economic use of irrigation water.</a:t>
            </a:r>
          </a:p>
          <a:p>
            <a:pPr marL="0" indent="0">
              <a:buNone/>
            </a:pPr>
            <a:r>
              <a:rPr lang="en-US" dirty="0"/>
              <a:t> </a:t>
            </a:r>
          </a:p>
          <a:p>
            <a:pPr marL="0" indent="0">
              <a:buNone/>
            </a:pPr>
            <a:r>
              <a:rPr lang="en-US" b="1" dirty="0"/>
              <a:t>Advantages</a:t>
            </a:r>
            <a:endParaRPr lang="en-US" dirty="0"/>
          </a:p>
          <a:p>
            <a:pPr marL="0" indent="0">
              <a:buNone/>
            </a:pPr>
            <a:r>
              <a:rPr lang="en-US" dirty="0" err="1"/>
              <a:t>i</a:t>
            </a:r>
            <a:r>
              <a:rPr lang="en-US" dirty="0"/>
              <a:t>.                     It keeps the soil moist during the dry season.</a:t>
            </a:r>
          </a:p>
          <a:p>
            <a:pPr marL="0" indent="0">
              <a:buNone/>
            </a:pPr>
            <a:r>
              <a:rPr lang="en-US" dirty="0"/>
              <a:t>ii.                   It suppresses weed growth and population.</a:t>
            </a:r>
          </a:p>
          <a:p>
            <a:pPr marL="0" indent="0">
              <a:buNone/>
            </a:pPr>
            <a:r>
              <a:rPr lang="en-US" dirty="0"/>
              <a:t>iii.                  Keeps the soil cool during dry and hot season.</a:t>
            </a:r>
          </a:p>
          <a:p>
            <a:pPr marL="0" indent="0">
              <a:buNone/>
            </a:pPr>
            <a:r>
              <a:rPr lang="en-US" dirty="0"/>
              <a:t>iv.                 Use of mulches like water hyacinth or straw adds significant amount of organic matter to the soil after decomposition.</a:t>
            </a:r>
          </a:p>
          <a:p>
            <a:pPr marL="0" indent="0">
              <a:buNone/>
            </a:pPr>
            <a:r>
              <a:rPr lang="en-US" dirty="0"/>
              <a:t>v.                   Natural mulching aerates the soil which helps better respiration of plant roots.</a:t>
            </a:r>
          </a:p>
          <a:p>
            <a:pPr marL="0" indent="0">
              <a:buNone/>
            </a:pPr>
            <a:r>
              <a:rPr lang="en-US" dirty="0"/>
              <a:t>vi.                 Mulching becomes essential for some crops to prevent contact of product with soil as for example fruits of straw berry plants if come in direct contact with the soil then the fruits will rot. So, mulching becomes essential for strawberry</a:t>
            </a:r>
            <a:r>
              <a:rPr lang="en-US" dirty="0" smtClean="0"/>
              <a:t>.</a:t>
            </a:r>
            <a:endParaRPr lang="en-US" dirty="0"/>
          </a:p>
        </p:txBody>
      </p:sp>
    </p:spTree>
    <p:extLst>
      <p:ext uri="{BB962C8B-B14F-4D97-AF65-F5344CB8AC3E}">
        <p14:creationId xmlns:p14="http://schemas.microsoft.com/office/powerpoint/2010/main" val="4151198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 BROADCASTING</a:t>
            </a:r>
            <a:endParaRPr lang="en-US" dirty="0"/>
          </a:p>
        </p:txBody>
      </p:sp>
      <p:sp>
        <p:nvSpPr>
          <p:cNvPr id="3" name="Content Placeholder 2"/>
          <p:cNvSpPr>
            <a:spLocks noGrp="1"/>
          </p:cNvSpPr>
          <p:nvPr>
            <p:ph idx="1"/>
          </p:nvPr>
        </p:nvSpPr>
        <p:spPr>
          <a:xfrm>
            <a:off x="457200" y="1371600"/>
            <a:ext cx="8229600" cy="5029200"/>
          </a:xfrm>
        </p:spPr>
        <p:txBody>
          <a:bodyPr>
            <a:normAutofit fontScale="85000" lnSpcReduction="10000"/>
          </a:bodyPr>
          <a:lstStyle/>
          <a:p>
            <a:pPr marL="0" indent="0">
              <a:buNone/>
            </a:pPr>
            <a:r>
              <a:rPr lang="en-US" dirty="0" smtClean="0"/>
              <a:t>Broadcasting </a:t>
            </a:r>
            <a:r>
              <a:rPr lang="en-US" dirty="0"/>
              <a:t>is one of the oldest and most common methods of seed sowing, where the seeds are just spread on the soil; the seeds may or may not be covered with soil. </a:t>
            </a:r>
            <a:endParaRPr lang="en-US" dirty="0" smtClean="0"/>
          </a:p>
          <a:p>
            <a:pPr marL="0" indent="0">
              <a:buNone/>
            </a:pPr>
            <a:r>
              <a:rPr lang="en-US" dirty="0" smtClean="0"/>
              <a:t>Broadcasting </a:t>
            </a:r>
            <a:r>
              <a:rPr lang="en-US" dirty="0"/>
              <a:t>may be done manually, or through mechanical spreader or </a:t>
            </a:r>
            <a:r>
              <a:rPr lang="en-US" dirty="0" err="1"/>
              <a:t>aeroplane</a:t>
            </a:r>
            <a:r>
              <a:rPr lang="en-US" dirty="0"/>
              <a:t>.</a:t>
            </a:r>
          </a:p>
          <a:p>
            <a:pPr marL="0" indent="0">
              <a:buNone/>
            </a:pPr>
            <a:endParaRPr lang="en-US" b="1" dirty="0" smtClean="0"/>
          </a:p>
          <a:p>
            <a:pPr marL="0" indent="0">
              <a:buNone/>
            </a:pPr>
            <a:r>
              <a:rPr lang="en-US" b="1" dirty="0" smtClean="0"/>
              <a:t>Advantages</a:t>
            </a:r>
            <a:endParaRPr lang="en-US" dirty="0"/>
          </a:p>
          <a:p>
            <a:r>
              <a:rPr lang="en-US" dirty="0" smtClean="0"/>
              <a:t>This </a:t>
            </a:r>
            <a:r>
              <a:rPr lang="en-US" dirty="0"/>
              <a:t>method is cheap.</a:t>
            </a:r>
          </a:p>
          <a:p>
            <a:r>
              <a:rPr lang="en-US" dirty="0" smtClean="0"/>
              <a:t>It </a:t>
            </a:r>
            <a:r>
              <a:rPr lang="en-US" dirty="0"/>
              <a:t>takes less time.</a:t>
            </a:r>
          </a:p>
          <a:p>
            <a:r>
              <a:rPr lang="en-US" dirty="0" smtClean="0"/>
              <a:t>Only </a:t>
            </a:r>
            <a:r>
              <a:rPr lang="en-US" dirty="0"/>
              <a:t>suitable for small seeded and crops where plant to plant distance is small or does not matter.</a:t>
            </a:r>
          </a:p>
          <a:p>
            <a:pPr marL="0" indent="0">
              <a:buNone/>
            </a:pPr>
            <a:endParaRPr lang="en-US" dirty="0"/>
          </a:p>
        </p:txBody>
      </p:sp>
    </p:spTree>
    <p:extLst>
      <p:ext uri="{BB962C8B-B14F-4D97-AF65-F5344CB8AC3E}">
        <p14:creationId xmlns:p14="http://schemas.microsoft.com/office/powerpoint/2010/main" val="3750732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Types of </a:t>
            </a:r>
            <a:r>
              <a:rPr lang="en-US" b="1" dirty="0" smtClean="0"/>
              <a:t>mulch</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i</a:t>
            </a:r>
            <a:r>
              <a:rPr lang="en-US" dirty="0" smtClean="0"/>
              <a:t>. Natural </a:t>
            </a:r>
            <a:r>
              <a:rPr lang="en-US" dirty="0"/>
              <a:t>mulch (water hyacinth, straw, leaves etc.)</a:t>
            </a:r>
          </a:p>
          <a:p>
            <a:pPr marL="0" indent="0">
              <a:buNone/>
            </a:pPr>
            <a:r>
              <a:rPr lang="en-US" dirty="0"/>
              <a:t>ii. </a:t>
            </a:r>
            <a:r>
              <a:rPr lang="en-US" dirty="0" smtClean="0"/>
              <a:t>Artificial </a:t>
            </a:r>
            <a:r>
              <a:rPr lang="en-US" dirty="0"/>
              <a:t>mulch (polythene, paper etc.)</a:t>
            </a:r>
          </a:p>
          <a:p>
            <a:pPr marL="0" indent="0">
              <a:buNone/>
            </a:pPr>
            <a:r>
              <a:rPr lang="en-US" dirty="0"/>
              <a:t> </a:t>
            </a:r>
          </a:p>
          <a:p>
            <a:pPr marL="0" indent="0">
              <a:buNone/>
            </a:pPr>
            <a:r>
              <a:rPr lang="en-US" b="1" dirty="0"/>
              <a:t>Types of mulching</a:t>
            </a:r>
            <a:endParaRPr lang="en-US" dirty="0"/>
          </a:p>
          <a:p>
            <a:pPr marL="0" indent="0">
              <a:buNone/>
            </a:pPr>
            <a:r>
              <a:rPr lang="en-US" dirty="0"/>
              <a:t> </a:t>
            </a:r>
            <a:r>
              <a:rPr lang="en-US" dirty="0" err="1" smtClean="0"/>
              <a:t>i</a:t>
            </a:r>
            <a:r>
              <a:rPr lang="en-US" dirty="0"/>
              <a:t>.                   </a:t>
            </a:r>
            <a:r>
              <a:rPr lang="en-US" dirty="0" smtClean="0"/>
              <a:t>Natural </a:t>
            </a:r>
            <a:r>
              <a:rPr lang="en-US" dirty="0"/>
              <a:t>mulching</a:t>
            </a:r>
          </a:p>
          <a:p>
            <a:pPr marL="0" indent="0">
              <a:buNone/>
            </a:pPr>
            <a:r>
              <a:rPr lang="en-US" dirty="0"/>
              <a:t>ii.                   Artificial mulching</a:t>
            </a:r>
          </a:p>
        </p:txBody>
      </p:sp>
    </p:spTree>
    <p:extLst>
      <p:ext uri="{BB962C8B-B14F-4D97-AF65-F5344CB8AC3E}">
        <p14:creationId xmlns:p14="http://schemas.microsoft.com/office/powerpoint/2010/main" val="329108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i</a:t>
            </a:r>
            <a:r>
              <a:rPr lang="en-US" b="1" dirty="0" smtClean="0"/>
              <a:t>. Natural </a:t>
            </a:r>
            <a:r>
              <a:rPr lang="en-US" b="1" dirty="0"/>
              <a:t>mulching:</a:t>
            </a:r>
            <a:r>
              <a:rPr lang="en-US" dirty="0"/>
              <a:t> </a:t>
            </a:r>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pPr marL="0" indent="0">
              <a:buNone/>
            </a:pPr>
            <a:r>
              <a:rPr lang="en-US" dirty="0" smtClean="0"/>
              <a:t>It </a:t>
            </a:r>
            <a:r>
              <a:rPr lang="en-US" dirty="0"/>
              <a:t>is a method of breaking the surface of dry soil and generally done by stirring the soil surface with the help of some implements like </a:t>
            </a:r>
            <a:r>
              <a:rPr lang="en-US" dirty="0" err="1"/>
              <a:t>niri</a:t>
            </a:r>
            <a:r>
              <a:rPr lang="en-US" dirty="0"/>
              <a:t>, </a:t>
            </a:r>
            <a:r>
              <a:rPr lang="en-US" dirty="0" err="1"/>
              <a:t>khurpi</a:t>
            </a:r>
            <a:r>
              <a:rPr lang="en-US" dirty="0"/>
              <a:t> etc. Weeding in dry condition with the help of </a:t>
            </a:r>
            <a:r>
              <a:rPr lang="en-US" dirty="0" err="1"/>
              <a:t>niri</a:t>
            </a:r>
            <a:r>
              <a:rPr lang="en-US" dirty="0"/>
              <a:t> or </a:t>
            </a:r>
            <a:r>
              <a:rPr lang="en-US" dirty="0" err="1"/>
              <a:t>khurpi</a:t>
            </a:r>
            <a:r>
              <a:rPr lang="en-US" dirty="0"/>
              <a:t> results in natural mulching. When the soil becomes drier, water </a:t>
            </a:r>
            <a:r>
              <a:rPr lang="en-US" dirty="0" err="1"/>
              <a:t>vapour</a:t>
            </a:r>
            <a:r>
              <a:rPr lang="en-US" dirty="0"/>
              <a:t> moves upward towards the soil surface through capillary tubes and escapes into the atmosphere. Natural mulching breaks the soil crust and thereby, opening of capillary tubes gets broken and blocked which results in prevention of upward movement of water </a:t>
            </a:r>
            <a:r>
              <a:rPr lang="en-US" dirty="0" err="1"/>
              <a:t>vapour</a:t>
            </a:r>
            <a:r>
              <a:rPr lang="en-US" dirty="0"/>
              <a:t>. Hence, upward movement of capillary water is restricted and soil moisture is conserved.</a:t>
            </a:r>
            <a:endParaRPr lang="en-US" dirty="0"/>
          </a:p>
        </p:txBody>
      </p:sp>
    </p:spTree>
    <p:extLst>
      <p:ext uri="{BB962C8B-B14F-4D97-AF65-F5344CB8AC3E}">
        <p14:creationId xmlns:p14="http://schemas.microsoft.com/office/powerpoint/2010/main" val="2147440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ii. Artificial </a:t>
            </a:r>
            <a:r>
              <a:rPr lang="en-US" b="1" dirty="0"/>
              <a:t>mulching:</a:t>
            </a:r>
            <a:r>
              <a:rPr lang="en-US" dirty="0"/>
              <a:t> </a:t>
            </a:r>
          </a:p>
        </p:txBody>
      </p:sp>
      <p:sp>
        <p:nvSpPr>
          <p:cNvPr id="3" name="Content Placeholder 2"/>
          <p:cNvSpPr>
            <a:spLocks noGrp="1"/>
          </p:cNvSpPr>
          <p:nvPr>
            <p:ph idx="1"/>
          </p:nvPr>
        </p:nvSpPr>
        <p:spPr/>
        <p:txBody>
          <a:bodyPr/>
          <a:lstStyle/>
          <a:p>
            <a:pPr marL="0" indent="0">
              <a:buNone/>
            </a:pPr>
            <a:r>
              <a:rPr lang="en-US" dirty="0" smtClean="0"/>
              <a:t>This </a:t>
            </a:r>
            <a:r>
              <a:rPr lang="en-US" dirty="0"/>
              <a:t>includes application of plant leaves, straw, water hyacinth, polythene, sawdust etc. so as to provide a covering on the surface soil which can check the evaporation of soil moisture. Mulch crops may also be grown to conserve soil moisture in bare ground by their thick and multilayered foliage, trailing habit and sometimes, self-seeding nature, for instance cow pea, </a:t>
            </a:r>
            <a:r>
              <a:rPr lang="en-US" dirty="0" err="1"/>
              <a:t>Alylosia</a:t>
            </a:r>
            <a:r>
              <a:rPr lang="en-US" dirty="0"/>
              <a:t>.</a:t>
            </a:r>
          </a:p>
        </p:txBody>
      </p:sp>
    </p:spTree>
    <p:extLst>
      <p:ext uri="{BB962C8B-B14F-4D97-AF65-F5344CB8AC3E}">
        <p14:creationId xmlns:p14="http://schemas.microsoft.com/office/powerpoint/2010/main" val="1961754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3. </a:t>
            </a:r>
            <a:r>
              <a:rPr lang="en-US" b="1" dirty="0" err="1" smtClean="0"/>
              <a:t>Earthing</a:t>
            </a:r>
            <a:r>
              <a:rPr lang="en-US" b="1" dirty="0" smtClean="0"/>
              <a:t> up</a:t>
            </a:r>
            <a:endParaRPr lang="en-US" dirty="0"/>
          </a:p>
        </p:txBody>
      </p:sp>
      <p:sp>
        <p:nvSpPr>
          <p:cNvPr id="3" name="Content Placeholder 2"/>
          <p:cNvSpPr>
            <a:spLocks noGrp="1"/>
          </p:cNvSpPr>
          <p:nvPr>
            <p:ph idx="1"/>
          </p:nvPr>
        </p:nvSpPr>
        <p:spPr>
          <a:xfrm>
            <a:off x="457200" y="1066800"/>
            <a:ext cx="8382000" cy="5638800"/>
          </a:xfrm>
        </p:spPr>
        <p:txBody>
          <a:bodyPr>
            <a:normAutofit fontScale="55000" lnSpcReduction="20000"/>
          </a:bodyPr>
          <a:lstStyle/>
          <a:p>
            <a:pPr marL="0" indent="0">
              <a:buNone/>
            </a:pPr>
            <a:r>
              <a:rPr lang="en-US" dirty="0" err="1"/>
              <a:t>Earthing</a:t>
            </a:r>
            <a:r>
              <a:rPr lang="en-US" dirty="0"/>
              <a:t> up consists of lifting up or shifting the soil from the central portion of the space between rows towards the base of plants so as to cover the plant base or certain plant organs grown from below or at the soil surface. </a:t>
            </a:r>
            <a:r>
              <a:rPr lang="en-US" dirty="0" err="1"/>
              <a:t>Earthing</a:t>
            </a:r>
            <a:r>
              <a:rPr lang="en-US" dirty="0"/>
              <a:t> up may be done both under wet and dry conditions of soil.</a:t>
            </a:r>
          </a:p>
          <a:p>
            <a:pPr marL="0" indent="0">
              <a:buNone/>
            </a:pPr>
            <a:r>
              <a:rPr lang="en-US" dirty="0"/>
              <a:t> </a:t>
            </a:r>
          </a:p>
          <a:p>
            <a:pPr marL="0" indent="0">
              <a:buNone/>
            </a:pPr>
            <a:r>
              <a:rPr lang="en-US" b="1" dirty="0"/>
              <a:t>Objectives</a:t>
            </a:r>
            <a:endParaRPr lang="en-US" dirty="0"/>
          </a:p>
          <a:p>
            <a:pPr marL="0" indent="0">
              <a:buNone/>
            </a:pPr>
            <a:r>
              <a:rPr lang="en-US" dirty="0" err="1"/>
              <a:t>i</a:t>
            </a:r>
            <a:r>
              <a:rPr lang="en-US" dirty="0"/>
              <a:t>.                     To make better root anchorage.</a:t>
            </a:r>
          </a:p>
          <a:p>
            <a:pPr marL="0" indent="0">
              <a:buNone/>
            </a:pPr>
            <a:r>
              <a:rPr lang="en-US" dirty="0"/>
              <a:t>ii.                   To prevent lodging.</a:t>
            </a:r>
          </a:p>
          <a:p>
            <a:pPr marL="0" indent="0">
              <a:buNone/>
            </a:pPr>
            <a:r>
              <a:rPr lang="en-US" dirty="0"/>
              <a:t>iii.                  To cover </a:t>
            </a:r>
            <a:r>
              <a:rPr lang="en-US" dirty="0" err="1"/>
              <a:t>stolons</a:t>
            </a:r>
            <a:r>
              <a:rPr lang="en-US" dirty="0"/>
              <a:t> and rhizomes in some crops.</a:t>
            </a:r>
          </a:p>
          <a:p>
            <a:pPr marL="0" indent="0">
              <a:buNone/>
            </a:pPr>
            <a:r>
              <a:rPr lang="en-US" dirty="0"/>
              <a:t> </a:t>
            </a:r>
          </a:p>
          <a:p>
            <a:pPr marL="0" indent="0">
              <a:buNone/>
            </a:pPr>
            <a:r>
              <a:rPr lang="en-US" b="1" dirty="0"/>
              <a:t>Advantages</a:t>
            </a:r>
            <a:endParaRPr lang="en-US" dirty="0"/>
          </a:p>
          <a:p>
            <a:pPr marL="0" indent="0">
              <a:buNone/>
            </a:pPr>
            <a:r>
              <a:rPr lang="en-US" dirty="0" err="1"/>
              <a:t>i</a:t>
            </a:r>
            <a:r>
              <a:rPr lang="en-US" dirty="0"/>
              <a:t>.                     </a:t>
            </a:r>
            <a:r>
              <a:rPr lang="en-US" dirty="0" err="1"/>
              <a:t>Earthing</a:t>
            </a:r>
            <a:r>
              <a:rPr lang="en-US" dirty="0"/>
              <a:t> up creates ridges and furrows in the crop field which later on serves the purpose of irrigation channel.</a:t>
            </a:r>
          </a:p>
          <a:p>
            <a:pPr marL="0" indent="0">
              <a:buNone/>
            </a:pPr>
            <a:r>
              <a:rPr lang="en-US" dirty="0"/>
              <a:t>ii.                   </a:t>
            </a:r>
            <a:r>
              <a:rPr lang="en-US" dirty="0" err="1"/>
              <a:t>Earthing</a:t>
            </a:r>
            <a:r>
              <a:rPr lang="en-US" dirty="0"/>
              <a:t> up reduces weed growth and population.</a:t>
            </a:r>
          </a:p>
          <a:p>
            <a:pPr marL="0" indent="0">
              <a:buNone/>
            </a:pPr>
            <a:r>
              <a:rPr lang="en-US" dirty="0"/>
              <a:t>iii.                  </a:t>
            </a:r>
            <a:r>
              <a:rPr lang="en-US" dirty="0" err="1"/>
              <a:t>Earthing</a:t>
            </a:r>
            <a:r>
              <a:rPr lang="en-US" dirty="0"/>
              <a:t> up closes the spreading tillers in sugarcane which makes the tying of canes easier.</a:t>
            </a:r>
          </a:p>
          <a:p>
            <a:pPr marL="0" indent="0">
              <a:buNone/>
            </a:pPr>
            <a:r>
              <a:rPr lang="en-US" dirty="0"/>
              <a:t>iv.                 </a:t>
            </a:r>
            <a:r>
              <a:rPr lang="en-US" dirty="0" err="1"/>
              <a:t>Earthing</a:t>
            </a:r>
            <a:r>
              <a:rPr lang="en-US" dirty="0"/>
              <a:t> up increasing the number of tubers in potato and prevents </a:t>
            </a:r>
            <a:r>
              <a:rPr lang="en-US" dirty="0" err="1"/>
              <a:t>solarization</a:t>
            </a:r>
            <a:r>
              <a:rPr lang="en-US" dirty="0"/>
              <a:t> of developing tubers.</a:t>
            </a:r>
          </a:p>
          <a:p>
            <a:pPr marL="0" indent="0">
              <a:buNone/>
            </a:pPr>
            <a:r>
              <a:rPr lang="en-US" dirty="0"/>
              <a:t>v.                   The initiation of new (late) tillers in rice and sugarcane or rhizomes in taro, turmeric and ginger are restricted. vi. The pegs of groundnut, the </a:t>
            </a:r>
            <a:r>
              <a:rPr lang="en-US" dirty="0" err="1"/>
              <a:t>stolons</a:t>
            </a:r>
            <a:r>
              <a:rPr lang="en-US" dirty="0"/>
              <a:t> and the tubers of potato and the stilt roots of maize are covered with earth.</a:t>
            </a:r>
          </a:p>
        </p:txBody>
      </p:sp>
    </p:spTree>
    <p:extLst>
      <p:ext uri="{BB962C8B-B14F-4D97-AF65-F5344CB8AC3E}">
        <p14:creationId xmlns:p14="http://schemas.microsoft.com/office/powerpoint/2010/main" val="1957601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Thinning</a:t>
            </a:r>
            <a:endParaRPr lang="en-US" dirty="0"/>
          </a:p>
        </p:txBody>
      </p:sp>
      <p:sp>
        <p:nvSpPr>
          <p:cNvPr id="3" name="Content Placeholder 2"/>
          <p:cNvSpPr>
            <a:spLocks noGrp="1"/>
          </p:cNvSpPr>
          <p:nvPr>
            <p:ph idx="1"/>
          </p:nvPr>
        </p:nvSpPr>
        <p:spPr/>
        <p:txBody>
          <a:bodyPr/>
          <a:lstStyle/>
          <a:p>
            <a:pPr marL="0" indent="0">
              <a:buNone/>
            </a:pPr>
            <a:r>
              <a:rPr lang="en-US" dirty="0"/>
              <a:t>Removal of excess plants after germination from the crop field or seed bed is called thinning. Excess plants in a crop field reduce crop yield due to intra crop competition. As a result, there occurs shortage of space, nutrients, light, air and moisture for individual crop plant which ultimately reduce yield. So, if required, excess seedlings are removed leaving the strongest ones.</a:t>
            </a:r>
          </a:p>
        </p:txBody>
      </p:sp>
    </p:spTree>
    <p:extLst>
      <p:ext uri="{BB962C8B-B14F-4D97-AF65-F5344CB8AC3E}">
        <p14:creationId xmlns:p14="http://schemas.microsoft.com/office/powerpoint/2010/main" val="2546140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5. Gap </a:t>
            </a:r>
            <a:r>
              <a:rPr lang="en-US" b="1" dirty="0"/>
              <a:t>filling</a:t>
            </a:r>
            <a:endParaRPr lang="en-US" dirty="0"/>
          </a:p>
        </p:txBody>
      </p:sp>
      <p:sp>
        <p:nvSpPr>
          <p:cNvPr id="3" name="Content Placeholder 2"/>
          <p:cNvSpPr>
            <a:spLocks noGrp="1"/>
          </p:cNvSpPr>
          <p:nvPr>
            <p:ph idx="1"/>
          </p:nvPr>
        </p:nvSpPr>
        <p:spPr>
          <a:xfrm>
            <a:off x="457200" y="1295400"/>
            <a:ext cx="8229600" cy="5211763"/>
          </a:xfrm>
        </p:spPr>
        <p:txBody>
          <a:bodyPr>
            <a:normAutofit fontScale="55000" lnSpcReduction="20000"/>
          </a:bodyPr>
          <a:lstStyle/>
          <a:p>
            <a:pPr marL="0" indent="0">
              <a:buNone/>
            </a:pPr>
            <a:r>
              <a:rPr lang="en-US" dirty="0"/>
              <a:t>Several frugivorous and </a:t>
            </a:r>
            <a:r>
              <a:rPr lang="en-US" dirty="0" err="1"/>
              <a:t>granivorous</a:t>
            </a:r>
            <a:r>
              <a:rPr lang="en-US" dirty="0"/>
              <a:t> animals and birds feed on many seeds after they are sown in the field. Moreover, after transplanting many seedlings fail to establish them in the new environment and dies. Then. Gap filling with seeds staggers the period of germination and emergence. As a result, ripening periods extend over time and affect the harvesting which is scheduled once for most crops; and this seriously impairs the quality of produce.</a:t>
            </a:r>
          </a:p>
          <a:p>
            <a:pPr marL="0" indent="0">
              <a:buNone/>
            </a:pPr>
            <a:r>
              <a:rPr lang="en-US" dirty="0"/>
              <a:t> </a:t>
            </a:r>
          </a:p>
          <a:p>
            <a:pPr marL="0" indent="0">
              <a:buNone/>
            </a:pPr>
            <a:r>
              <a:rPr lang="en-US" b="1" dirty="0"/>
              <a:t>Objectives of thinning and gap filling</a:t>
            </a:r>
            <a:endParaRPr lang="en-US" dirty="0"/>
          </a:p>
          <a:p>
            <a:pPr marL="0" indent="0">
              <a:buNone/>
            </a:pPr>
            <a:r>
              <a:rPr lang="en-US" dirty="0"/>
              <a:t> </a:t>
            </a:r>
          </a:p>
          <a:p>
            <a:pPr marL="0" indent="0">
              <a:buNone/>
            </a:pPr>
            <a:r>
              <a:rPr lang="en-US" dirty="0"/>
              <a:t>The ultimate goal is to ensure the optimum plant population in the crop field. Plant population more than optimum creates competitive condition whereas that less than optimum results in misuse of space, irrigation water and other inputs.</a:t>
            </a:r>
          </a:p>
          <a:p>
            <a:pPr marL="0" indent="0">
              <a:buNone/>
            </a:pPr>
            <a:r>
              <a:rPr lang="en-US" dirty="0"/>
              <a:t> </a:t>
            </a:r>
          </a:p>
          <a:p>
            <a:pPr marL="0" indent="0">
              <a:buNone/>
            </a:pPr>
            <a:r>
              <a:rPr lang="en-US" b="1" dirty="0"/>
              <a:t>Advantages</a:t>
            </a:r>
            <a:endParaRPr lang="en-US" dirty="0"/>
          </a:p>
          <a:p>
            <a:pPr marL="0" indent="0">
              <a:buNone/>
            </a:pPr>
            <a:r>
              <a:rPr lang="en-US" dirty="0"/>
              <a:t> </a:t>
            </a:r>
          </a:p>
          <a:p>
            <a:pPr marL="0" indent="0">
              <a:buNone/>
            </a:pPr>
            <a:r>
              <a:rPr lang="en-US" dirty="0"/>
              <a:t>Both thinning and gap filling ensures ideal plant population and optimum utilization of sunlight, space, nutrients, moisture and other inputs which ultimately increases yield.</a:t>
            </a:r>
          </a:p>
        </p:txBody>
      </p:sp>
    </p:spTree>
    <p:extLst>
      <p:ext uri="{BB962C8B-B14F-4D97-AF65-F5344CB8AC3E}">
        <p14:creationId xmlns:p14="http://schemas.microsoft.com/office/powerpoint/2010/main" val="354011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pPr marL="0" indent="0">
              <a:buNone/>
            </a:pPr>
            <a:r>
              <a:rPr lang="en-US" b="1" dirty="0"/>
              <a:t>Disadvantages of broadcasting</a:t>
            </a:r>
            <a:endParaRPr lang="en-US" dirty="0"/>
          </a:p>
          <a:p>
            <a:r>
              <a:rPr lang="en-US" dirty="0" smtClean="0"/>
              <a:t>Seed </a:t>
            </a:r>
            <a:r>
              <a:rPr lang="en-US" dirty="0"/>
              <a:t>distribution is uneven.</a:t>
            </a:r>
          </a:p>
          <a:p>
            <a:r>
              <a:rPr lang="en-US" dirty="0" smtClean="0"/>
              <a:t>Seeds </a:t>
            </a:r>
            <a:r>
              <a:rPr lang="en-US" dirty="0"/>
              <a:t>may or may not be covered by soil.</a:t>
            </a:r>
          </a:p>
          <a:p>
            <a:r>
              <a:rPr lang="en-US" dirty="0" smtClean="0"/>
              <a:t>Seed </a:t>
            </a:r>
            <a:r>
              <a:rPr lang="en-US" dirty="0"/>
              <a:t>density and depth are uneven.</a:t>
            </a:r>
          </a:p>
          <a:p>
            <a:r>
              <a:rPr lang="en-US" dirty="0" smtClean="0"/>
              <a:t>Non-uniform </a:t>
            </a:r>
            <a:r>
              <a:rPr lang="en-US" dirty="0"/>
              <a:t>seed germination.</a:t>
            </a:r>
          </a:p>
          <a:p>
            <a:r>
              <a:rPr lang="en-US" dirty="0" smtClean="0"/>
              <a:t>Seedling </a:t>
            </a:r>
            <a:r>
              <a:rPr lang="en-US" dirty="0"/>
              <a:t>vigor and hence crop stand is affected from uneven distribution.</a:t>
            </a:r>
          </a:p>
          <a:p>
            <a:pPr marL="0" indent="0">
              <a:buNone/>
            </a:pPr>
            <a:endParaRPr lang="en-US" dirty="0"/>
          </a:p>
        </p:txBody>
      </p:sp>
    </p:spTree>
    <p:extLst>
      <p:ext uri="{BB962C8B-B14F-4D97-AF65-F5344CB8AC3E}">
        <p14:creationId xmlns:p14="http://schemas.microsoft.com/office/powerpoint/2010/main" val="14473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 </a:t>
            </a:r>
            <a:r>
              <a:rPr lang="en-US" b="1" dirty="0" smtClean="0"/>
              <a:t>DIBBLING</a:t>
            </a:r>
            <a:endParaRPr lang="en-US"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marL="0" indent="0">
              <a:buNone/>
            </a:pPr>
            <a:r>
              <a:rPr lang="en-US" dirty="0"/>
              <a:t>Dibbling is the placing of seeds in holes or pits at equal predetermined distances and depths. This is done by dibble, planter or manually.</a:t>
            </a:r>
          </a:p>
          <a:p>
            <a:pPr marL="0" indent="0">
              <a:buNone/>
            </a:pPr>
            <a:r>
              <a:rPr lang="en-US" dirty="0"/>
              <a:t> </a:t>
            </a:r>
          </a:p>
          <a:p>
            <a:pPr marL="0" indent="0">
              <a:buNone/>
            </a:pPr>
            <a:r>
              <a:rPr lang="en-US" b="1" dirty="0"/>
              <a:t>Advantages</a:t>
            </a:r>
            <a:endParaRPr lang="en-US" dirty="0"/>
          </a:p>
          <a:p>
            <a:r>
              <a:rPr lang="en-US" dirty="0" smtClean="0"/>
              <a:t>Less </a:t>
            </a:r>
            <a:r>
              <a:rPr lang="en-US" dirty="0"/>
              <a:t>seed is required.</a:t>
            </a:r>
          </a:p>
          <a:p>
            <a:r>
              <a:rPr lang="en-US" dirty="0" smtClean="0"/>
              <a:t>Rapid </a:t>
            </a:r>
            <a:r>
              <a:rPr lang="en-US" dirty="0"/>
              <a:t>and uniform germination.</a:t>
            </a:r>
          </a:p>
          <a:p>
            <a:r>
              <a:rPr lang="en-US" dirty="0" smtClean="0"/>
              <a:t>Good </a:t>
            </a:r>
            <a:r>
              <a:rPr lang="en-US" dirty="0"/>
              <a:t>seedling vigor.</a:t>
            </a:r>
          </a:p>
          <a:p>
            <a:pPr marL="0" indent="0">
              <a:buNone/>
            </a:pPr>
            <a:endParaRPr lang="en-US" b="1" dirty="0" smtClean="0"/>
          </a:p>
          <a:p>
            <a:pPr marL="0" indent="0">
              <a:buNone/>
            </a:pPr>
            <a:r>
              <a:rPr lang="en-US" b="1" dirty="0" smtClean="0"/>
              <a:t>Disadvantages</a:t>
            </a:r>
            <a:endParaRPr lang="en-US" dirty="0"/>
          </a:p>
          <a:p>
            <a:r>
              <a:rPr lang="en-US" dirty="0" smtClean="0"/>
              <a:t>Time </a:t>
            </a:r>
            <a:r>
              <a:rPr lang="en-US" dirty="0"/>
              <a:t>consuming.</a:t>
            </a:r>
          </a:p>
          <a:p>
            <a:r>
              <a:rPr lang="en-US" dirty="0" smtClean="0"/>
              <a:t>More </a:t>
            </a:r>
            <a:r>
              <a:rPr lang="en-US" dirty="0"/>
              <a:t>labor and/or cost is high.</a:t>
            </a:r>
          </a:p>
          <a:p>
            <a:endParaRPr lang="en-US" dirty="0"/>
          </a:p>
        </p:txBody>
      </p:sp>
    </p:spTree>
    <p:extLst>
      <p:ext uri="{BB962C8B-B14F-4D97-AF65-F5344CB8AC3E}">
        <p14:creationId xmlns:p14="http://schemas.microsoft.com/office/powerpoint/2010/main" val="127794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lanting procedure with dibble (dibbli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382000" cy="5105400"/>
          </a:xfrm>
          <a:prstGeom prst="rect">
            <a:avLst/>
          </a:prstGeom>
          <a:noFill/>
          <a:ln>
            <a:noFill/>
          </a:ln>
        </p:spPr>
      </p:pic>
    </p:spTree>
    <p:extLst>
      <p:ext uri="{BB962C8B-B14F-4D97-AF65-F5344CB8AC3E}">
        <p14:creationId xmlns:p14="http://schemas.microsoft.com/office/powerpoint/2010/main" val="399056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3. </a:t>
            </a:r>
            <a:r>
              <a:rPr lang="en-US" b="1" dirty="0" smtClean="0"/>
              <a:t>DRILLING</a:t>
            </a:r>
            <a:endParaRPr lang="en-US" dirty="0"/>
          </a:p>
        </p:txBody>
      </p:sp>
      <p:sp>
        <p:nvSpPr>
          <p:cNvPr id="3" name="Content Placeholder 2"/>
          <p:cNvSpPr>
            <a:spLocks noGrp="1"/>
          </p:cNvSpPr>
          <p:nvPr>
            <p:ph idx="1"/>
          </p:nvPr>
        </p:nvSpPr>
        <p:spPr/>
        <p:txBody>
          <a:bodyPr/>
          <a:lstStyle/>
          <a:p>
            <a:pPr marL="0" indent="0">
              <a:buNone/>
            </a:pPr>
            <a:r>
              <a:rPr lang="en-US" dirty="0" smtClean="0"/>
              <a:t>It </a:t>
            </a:r>
            <a:r>
              <a:rPr lang="en-US" dirty="0"/>
              <a:t>is the practice of dropping of seeds in holes, the seeds are then covered and compacted. Drilling is done with seed drill or seed-cum-fertilizer drill. Seeds can be drilled continuously in a row or drilling can be done at set distances. Rows can be set according to requirements</a:t>
            </a:r>
          </a:p>
          <a:p>
            <a:endParaRPr lang="en-US" dirty="0"/>
          </a:p>
        </p:txBody>
      </p:sp>
    </p:spTree>
    <p:extLst>
      <p:ext uri="{BB962C8B-B14F-4D97-AF65-F5344CB8AC3E}">
        <p14:creationId xmlns:p14="http://schemas.microsoft.com/office/powerpoint/2010/main" val="369115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1"/>
            <a:ext cx="8305800" cy="556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5848290"/>
            <a:ext cx="7162800" cy="400110"/>
          </a:xfrm>
          <a:prstGeom prst="rect">
            <a:avLst/>
          </a:prstGeom>
          <a:noFill/>
        </p:spPr>
        <p:txBody>
          <a:bodyPr wrap="square" rtlCol="0">
            <a:spAutoFit/>
          </a:bodyPr>
          <a:lstStyle/>
          <a:p>
            <a:pPr algn="ctr"/>
            <a:r>
              <a:rPr lang="en-US" sz="2000" b="1" dirty="0" smtClean="0"/>
              <a:t>Multi-crop Seed Drill</a:t>
            </a:r>
            <a:endParaRPr lang="en-US" sz="2000" b="1" dirty="0"/>
          </a:p>
        </p:txBody>
      </p:sp>
    </p:spTree>
    <p:extLst>
      <p:ext uri="{BB962C8B-B14F-4D97-AF65-F5344CB8AC3E}">
        <p14:creationId xmlns:p14="http://schemas.microsoft.com/office/powerpoint/2010/main" val="3846499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2303</Words>
  <Application>Microsoft Office PowerPoint</Application>
  <PresentationFormat>On-screen Show (4:3)</PresentationFormat>
  <Paragraphs>228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Demonstration of improved Sowing methods</vt:lpstr>
      <vt:lpstr>Sowing, Planting and Transplanting?</vt:lpstr>
      <vt:lpstr>Methods of Sowing</vt:lpstr>
      <vt:lpstr>1. BROADCASTING</vt:lpstr>
      <vt:lpstr>PowerPoint Presentation</vt:lpstr>
      <vt:lpstr>2. DIBBLING</vt:lpstr>
      <vt:lpstr>PowerPoint Presentation</vt:lpstr>
      <vt:lpstr>3. DRILLING</vt:lpstr>
      <vt:lpstr>PowerPoint Presentation</vt:lpstr>
      <vt:lpstr>PowerPoint Presentation</vt:lpstr>
      <vt:lpstr>PowerPoint Presentation</vt:lpstr>
      <vt:lpstr>4. SOWING BEHIND THE COUNTRY PLOUGH</vt:lpstr>
      <vt:lpstr>PowerPoint Presentation</vt:lpstr>
      <vt:lpstr>PowerPoint Presentation</vt:lpstr>
      <vt:lpstr>PowerPoint Presentation</vt:lpstr>
      <vt:lpstr>METHODS OF NURSERY SOWING</vt:lpstr>
      <vt:lpstr>i. Wet bed method</vt:lpstr>
      <vt:lpstr>ii. Dry bed method </vt:lpstr>
      <vt:lpstr>iii. Raab method</vt:lpstr>
      <vt:lpstr>  PLANTING METHODS OF SUGARCANE</vt:lpstr>
      <vt:lpstr>Advantages of strip planting</vt:lpstr>
      <vt:lpstr>PowerPoint Presentation</vt:lpstr>
      <vt:lpstr>PowerPoint Presentation</vt:lpstr>
      <vt:lpstr>PowerPoint Presentation</vt:lpstr>
      <vt:lpstr>Advantages of pit planting</vt:lpstr>
      <vt:lpstr>Delinting of Cotton Seed</vt:lpstr>
      <vt:lpstr>Why delinting is done?</vt:lpstr>
      <vt:lpstr>PowerPoint Presentation</vt:lpstr>
      <vt:lpstr>Methods of Cottonseed Delinting</vt:lpstr>
      <vt:lpstr>1. Acid delinting</vt:lpstr>
      <vt:lpstr>PowerPoint Presentation</vt:lpstr>
      <vt:lpstr>2. Mechanical delinting</vt:lpstr>
      <vt:lpstr>PowerPoint Presentation</vt:lpstr>
      <vt:lpstr>SEED TREATMENT WITH FUNGICIDE</vt:lpstr>
      <vt:lpstr>Inoculation of Legumes </vt:lpstr>
      <vt:lpstr>Inoculation Method</vt:lpstr>
      <vt:lpstr>PowerPoint Presentation</vt:lpstr>
      <vt:lpstr>Intercultural operation</vt:lpstr>
      <vt:lpstr>PowerPoint Presentation</vt:lpstr>
      <vt:lpstr>Types of mulch</vt:lpstr>
      <vt:lpstr>i. Natural mulching: </vt:lpstr>
      <vt:lpstr>ii. Artificial mulching: </vt:lpstr>
      <vt:lpstr>3. Earthing up</vt:lpstr>
      <vt:lpstr>4. Thinning</vt:lpstr>
      <vt:lpstr>5. Gap filling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Demonstration of improved Sowing methods</dc:title>
  <dc:creator>Windows User</dc:creator>
  <cp:lastModifiedBy>Windows User</cp:lastModifiedBy>
  <cp:revision>8</cp:revision>
  <dcterms:created xsi:type="dcterms:W3CDTF">2020-04-08T18:17:33Z</dcterms:created>
  <dcterms:modified xsi:type="dcterms:W3CDTF">2020-04-18T13:40:55Z</dcterms:modified>
</cp:coreProperties>
</file>