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6"/>
  </p:notesMasterIdLst>
  <p:sldIdLst>
    <p:sldId id="256" r:id="rId2"/>
    <p:sldId id="257" r:id="rId3"/>
    <p:sldId id="258" r:id="rId4"/>
    <p:sldId id="259" r:id="rId5"/>
    <p:sldId id="260" r:id="rId6"/>
    <p:sldId id="261" r:id="rId7"/>
    <p:sldId id="358" r:id="rId8"/>
    <p:sldId id="262" r:id="rId9"/>
    <p:sldId id="263" r:id="rId10"/>
    <p:sldId id="264" r:id="rId11"/>
    <p:sldId id="367" r:id="rId12"/>
    <p:sldId id="265" r:id="rId13"/>
    <p:sldId id="266" r:id="rId14"/>
    <p:sldId id="267" r:id="rId15"/>
    <p:sldId id="268" r:id="rId16"/>
    <p:sldId id="359" r:id="rId17"/>
    <p:sldId id="269" r:id="rId18"/>
    <p:sldId id="371" r:id="rId19"/>
    <p:sldId id="368" r:id="rId20"/>
    <p:sldId id="369" r:id="rId21"/>
    <p:sldId id="370" r:id="rId22"/>
    <p:sldId id="270" r:id="rId23"/>
    <p:sldId id="271" r:id="rId24"/>
    <p:sldId id="272" r:id="rId25"/>
    <p:sldId id="362" r:id="rId26"/>
    <p:sldId id="273" r:id="rId27"/>
    <p:sldId id="274" r:id="rId28"/>
    <p:sldId id="361" r:id="rId29"/>
    <p:sldId id="275" r:id="rId30"/>
    <p:sldId id="360" r:id="rId31"/>
    <p:sldId id="276" r:id="rId32"/>
    <p:sldId id="277" r:id="rId33"/>
    <p:sldId id="363" r:id="rId34"/>
    <p:sldId id="278" r:id="rId35"/>
    <p:sldId id="364" r:id="rId36"/>
    <p:sldId id="365" r:id="rId37"/>
    <p:sldId id="366" r:id="rId38"/>
    <p:sldId id="279" r:id="rId39"/>
    <p:sldId id="280" r:id="rId40"/>
    <p:sldId id="281" r:id="rId41"/>
    <p:sldId id="296" r:id="rId42"/>
    <p:sldId id="282" r:id="rId43"/>
    <p:sldId id="372" r:id="rId44"/>
    <p:sldId id="283" r:id="rId45"/>
    <p:sldId id="285" r:id="rId46"/>
    <p:sldId id="284" r:id="rId47"/>
    <p:sldId id="286" r:id="rId48"/>
    <p:sldId id="287" r:id="rId49"/>
    <p:sldId id="373" r:id="rId50"/>
    <p:sldId id="288" r:id="rId51"/>
    <p:sldId id="289" r:id="rId52"/>
    <p:sldId id="290" r:id="rId53"/>
    <p:sldId id="291" r:id="rId54"/>
    <p:sldId id="292" r:id="rId55"/>
    <p:sldId id="374" r:id="rId56"/>
    <p:sldId id="293" r:id="rId57"/>
    <p:sldId id="294" r:id="rId58"/>
    <p:sldId id="295" r:id="rId59"/>
    <p:sldId id="297" r:id="rId60"/>
    <p:sldId id="375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4" r:id="rId78"/>
    <p:sldId id="315" r:id="rId79"/>
    <p:sldId id="316" r:id="rId80"/>
    <p:sldId id="317" r:id="rId81"/>
    <p:sldId id="318" r:id="rId82"/>
    <p:sldId id="376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77" r:id="rId92"/>
    <p:sldId id="328" r:id="rId93"/>
    <p:sldId id="327" r:id="rId94"/>
    <p:sldId id="329" r:id="rId95"/>
    <p:sldId id="333" r:id="rId96"/>
    <p:sldId id="330" r:id="rId97"/>
    <p:sldId id="331" r:id="rId98"/>
    <p:sldId id="332" r:id="rId99"/>
    <p:sldId id="334" r:id="rId100"/>
    <p:sldId id="335" r:id="rId101"/>
    <p:sldId id="337" r:id="rId102"/>
    <p:sldId id="336" r:id="rId103"/>
    <p:sldId id="338" r:id="rId104"/>
    <p:sldId id="339" r:id="rId105"/>
    <p:sldId id="340" r:id="rId106"/>
    <p:sldId id="341" r:id="rId107"/>
    <p:sldId id="342" r:id="rId108"/>
    <p:sldId id="343" r:id="rId109"/>
    <p:sldId id="344" r:id="rId110"/>
    <p:sldId id="345" r:id="rId111"/>
    <p:sldId id="378" r:id="rId112"/>
    <p:sldId id="346" r:id="rId113"/>
    <p:sldId id="347" r:id="rId114"/>
    <p:sldId id="379" r:id="rId115"/>
    <p:sldId id="348" r:id="rId116"/>
    <p:sldId id="349" r:id="rId117"/>
    <p:sldId id="350" r:id="rId118"/>
    <p:sldId id="351" r:id="rId119"/>
    <p:sldId id="352" r:id="rId120"/>
    <p:sldId id="354" r:id="rId121"/>
    <p:sldId id="353" r:id="rId122"/>
    <p:sldId id="355" r:id="rId123"/>
    <p:sldId id="357" r:id="rId124"/>
    <p:sldId id="380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E6FE5-CF6D-4AF6-87B5-73C89A5907A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5C652-D61E-4BB9-B003-B37E44073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4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9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3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32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9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0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8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6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0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2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67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4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2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48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7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03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80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7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3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7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3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8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3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51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9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06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9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50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37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36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2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18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77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9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72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8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33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55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98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5C652-D61E-4BB9-B003-B37E4407316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7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6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9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7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4F14E5-00B9-4642-90E7-5894714897D4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FD2452-A720-4164-B1A7-FD7EC395C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Orthopedic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914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Soft </a:t>
            </a:r>
            <a:r>
              <a:rPr lang="en-US" dirty="0" smtClean="0">
                <a:solidFill>
                  <a:srgbClr val="FF0000"/>
                </a:solidFill>
              </a:rPr>
              <a:t>tissue wounds </a:t>
            </a:r>
            <a:r>
              <a:rPr lang="en-US" dirty="0"/>
              <a:t>and exposed bone should be thoroughly </a:t>
            </a:r>
            <a:r>
              <a:rPr lang="en-US" dirty="0" smtClean="0"/>
              <a:t>irrigated with </a:t>
            </a:r>
            <a:r>
              <a:rPr lang="en-US" dirty="0"/>
              <a:t>sterile saline solution to remove </a:t>
            </a:r>
            <a:r>
              <a:rPr lang="en-US" dirty="0" smtClean="0"/>
              <a:t>debris</a:t>
            </a:r>
          </a:p>
          <a:p>
            <a:r>
              <a:rPr lang="en-US" dirty="0"/>
              <a:t>S</a:t>
            </a:r>
            <a:r>
              <a:rPr lang="en-US" dirty="0" smtClean="0"/>
              <a:t>hould be </a:t>
            </a:r>
            <a:r>
              <a:rPr lang="en-US" dirty="0" smtClean="0">
                <a:solidFill>
                  <a:srgbClr val="FF0000"/>
                </a:solidFill>
              </a:rPr>
              <a:t>immediately </a:t>
            </a:r>
            <a:r>
              <a:rPr lang="en-US" dirty="0">
                <a:solidFill>
                  <a:srgbClr val="FF0000"/>
                </a:solidFill>
              </a:rPr>
              <a:t>dressed </a:t>
            </a:r>
            <a:r>
              <a:rPr lang="en-US" dirty="0"/>
              <a:t>with ample sterile materials to </a:t>
            </a:r>
            <a:r>
              <a:rPr lang="en-US" dirty="0" smtClean="0"/>
              <a:t>decrease the </a:t>
            </a:r>
            <a:r>
              <a:rPr lang="en-US" dirty="0"/>
              <a:t>risk of infection and </a:t>
            </a:r>
            <a:r>
              <a:rPr lang="en-US" b="1" dirty="0"/>
              <a:t>osteomyelitis</a:t>
            </a:r>
            <a:r>
              <a:rPr lang="en-US" b="1" dirty="0" smtClean="0"/>
              <a:t>.</a:t>
            </a:r>
          </a:p>
          <a:p>
            <a:r>
              <a:rPr lang="en-US" dirty="0"/>
              <a:t>Open fractures increase the </a:t>
            </a:r>
            <a:r>
              <a:rPr lang="en-US" dirty="0" smtClean="0"/>
              <a:t>incidence of </a:t>
            </a:r>
            <a:r>
              <a:rPr lang="en-US" dirty="0"/>
              <a:t>infection and are deemed true </a:t>
            </a:r>
            <a:r>
              <a:rPr lang="en-US" dirty="0" smtClean="0"/>
              <a:t>traumatic orthopedic </a:t>
            </a:r>
            <a:r>
              <a:rPr lang="en-US" dirty="0"/>
              <a:t>emergencies</a:t>
            </a:r>
          </a:p>
        </p:txBody>
      </p:sp>
    </p:spTree>
    <p:extLst>
      <p:ext uri="{BB962C8B-B14F-4D97-AF65-F5344CB8AC3E}">
        <p14:creationId xmlns:p14="http://schemas.microsoft.com/office/powerpoint/2010/main" val="35691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gravity (modified Stimson’s</a:t>
            </a:r>
            <a:r>
              <a:rPr lang="en-US" sz="2800" dirty="0"/>
              <a:t>) method requires </a:t>
            </a:r>
            <a:r>
              <a:rPr lang="en-US" sz="2800" dirty="0" smtClean="0"/>
              <a:t>the athlete </a:t>
            </a:r>
            <a:r>
              <a:rPr lang="en-US" sz="2800" dirty="0"/>
              <a:t>to lay prone with the injured extremity draped </a:t>
            </a:r>
            <a:r>
              <a:rPr lang="en-US" sz="2800" dirty="0" smtClean="0"/>
              <a:t>over an </a:t>
            </a:r>
            <a:r>
              <a:rPr lang="en-US" sz="2800" dirty="0"/>
              <a:t>examination table or similar surface.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athletic </a:t>
            </a:r>
            <a:r>
              <a:rPr lang="en-US" sz="2800" dirty="0" smtClean="0"/>
              <a:t>trainer then </a:t>
            </a:r>
            <a:r>
              <a:rPr lang="en-US" sz="2800" dirty="0"/>
              <a:t>grasps the wrist of the affected extremity and applies </a:t>
            </a:r>
            <a:r>
              <a:rPr lang="en-US" sz="2800" dirty="0" smtClean="0"/>
              <a:t>a minimal </a:t>
            </a:r>
            <a:r>
              <a:rPr lang="en-US" sz="2800" dirty="0"/>
              <a:t>amount of gravity-assisted traction. </a:t>
            </a:r>
            <a:endParaRPr lang="en-US" sz="2800" dirty="0" smtClean="0"/>
          </a:p>
          <a:p>
            <a:r>
              <a:rPr lang="en-US" sz="2800" dirty="0" smtClean="0"/>
              <a:t>The gravity assisted traction </a:t>
            </a:r>
            <a:r>
              <a:rPr lang="en-US" sz="2800" dirty="0"/>
              <a:t>aims to gradually stretch the </a:t>
            </a:r>
            <a:r>
              <a:rPr lang="en-US" sz="2800" dirty="0" smtClean="0"/>
              <a:t>surrounding musculature </a:t>
            </a:r>
            <a:r>
              <a:rPr lang="en-US" sz="2800" dirty="0"/>
              <a:t>in spasm, thereby facilitating relocation of </a:t>
            </a:r>
            <a:r>
              <a:rPr lang="en-US" sz="2800" dirty="0" smtClean="0"/>
              <a:t>the GHJ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7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arm sling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199"/>
            <a:ext cx="4114800" cy="402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7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traction/external rotation </a:t>
            </a:r>
            <a:r>
              <a:rPr lang="en-US" dirty="0"/>
              <a:t>procedure begins with </a:t>
            </a:r>
            <a:r>
              <a:rPr lang="en-US" dirty="0" smtClean="0"/>
              <a:t>the injured </a:t>
            </a:r>
            <a:r>
              <a:rPr lang="en-US" dirty="0"/>
              <a:t>athlete in a supine position followed by the </a:t>
            </a:r>
            <a:r>
              <a:rPr lang="en-US" dirty="0" smtClean="0"/>
              <a:t>athletic trainer </a:t>
            </a:r>
            <a:r>
              <a:rPr lang="en-US" dirty="0"/>
              <a:t>inducing mild and continual traction along </a:t>
            </a:r>
            <a:r>
              <a:rPr lang="en-US" dirty="0" smtClean="0"/>
              <a:t>the humeral </a:t>
            </a:r>
            <a:r>
              <a:rPr lang="en-US" dirty="0"/>
              <a:t>axis of the affected extremity</a:t>
            </a:r>
            <a:r>
              <a:rPr lang="en-US" dirty="0" smtClean="0"/>
              <a:t>.</a:t>
            </a:r>
          </a:p>
          <a:p>
            <a:r>
              <a:rPr lang="en-US" dirty="0"/>
              <a:t>R</a:t>
            </a:r>
            <a:r>
              <a:rPr lang="en-US" dirty="0" smtClean="0"/>
              <a:t>eturned </a:t>
            </a:r>
            <a:r>
              <a:rPr lang="en-US" dirty="0"/>
              <a:t>to 0 degrees of abduction and internally </a:t>
            </a:r>
            <a:r>
              <a:rPr lang="en-US" dirty="0" smtClean="0"/>
              <a:t>rotated until </a:t>
            </a:r>
            <a:r>
              <a:rPr lang="en-US" dirty="0"/>
              <a:t>the hand comes into contact with the torso, all </a:t>
            </a:r>
            <a:r>
              <a:rPr lang="en-US" dirty="0" smtClean="0"/>
              <a:t>while maintaining </a:t>
            </a:r>
            <a:r>
              <a:rPr lang="en-US" dirty="0"/>
              <a:t>steady traction.</a:t>
            </a:r>
          </a:p>
        </p:txBody>
      </p:sp>
    </p:spTree>
    <p:extLst>
      <p:ext uri="{BB962C8B-B14F-4D97-AF65-F5344CB8AC3E}">
        <p14:creationId xmlns:p14="http://schemas.microsoft.com/office/powerpoint/2010/main" val="13322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2100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athletic trainer then </a:t>
            </a:r>
            <a:r>
              <a:rPr lang="en-US" dirty="0" smtClean="0"/>
              <a:t>slowly and </a:t>
            </a:r>
            <a:r>
              <a:rPr lang="en-US" dirty="0"/>
              <a:t>passively guides the GHJ to approximately 90 degrees </a:t>
            </a:r>
            <a:r>
              <a:rPr lang="en-US" dirty="0" smtClean="0"/>
              <a:t>of abduction </a:t>
            </a:r>
            <a:r>
              <a:rPr lang="en-US" dirty="0"/>
              <a:t>while maintaining the mild traction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reduction in </a:t>
            </a:r>
            <a:r>
              <a:rPr lang="en-US" dirty="0" smtClean="0"/>
              <a:t>this position </a:t>
            </a:r>
            <a:r>
              <a:rPr lang="en-US" dirty="0"/>
              <a:t>proves unsuccessful, the clinician may attempt </a:t>
            </a:r>
            <a:r>
              <a:rPr lang="en-US" dirty="0" smtClean="0"/>
              <a:t>to gradually </a:t>
            </a:r>
            <a:r>
              <a:rPr lang="en-US" dirty="0"/>
              <a:t>increase GHJ abduction to 120 degrees </a:t>
            </a:r>
            <a:r>
              <a:rPr lang="en-US" dirty="0" smtClean="0"/>
              <a:t>while steadily </a:t>
            </a:r>
            <a:r>
              <a:rPr lang="en-US" dirty="0"/>
              <a:t>maintaining traction and GHJ external </a:t>
            </a:r>
            <a:r>
              <a:rPr lang="en-US" dirty="0" smtClean="0"/>
              <a:t>rotation.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eturned </a:t>
            </a:r>
            <a:r>
              <a:rPr lang="en-US" dirty="0"/>
              <a:t>to 0 degrees of abduction and internally </a:t>
            </a:r>
            <a:r>
              <a:rPr lang="en-US" dirty="0" smtClean="0"/>
              <a:t>rotated until </a:t>
            </a:r>
            <a:r>
              <a:rPr lang="en-US" dirty="0"/>
              <a:t>the hand comes into contact with the torso, all </a:t>
            </a:r>
            <a:r>
              <a:rPr lang="en-US" dirty="0" smtClean="0"/>
              <a:t>while maintaining </a:t>
            </a:r>
            <a:r>
              <a:rPr lang="en-US" dirty="0"/>
              <a:t>steady traction</a:t>
            </a:r>
            <a:r>
              <a:rPr lang="en-US" dirty="0" smtClean="0"/>
              <a:t>.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arm </a:t>
            </a:r>
            <a:r>
              <a:rPr lang="en-US" dirty="0" smtClean="0">
                <a:solidFill>
                  <a:srgbClr val="FF0000"/>
                </a:solidFill>
              </a:rPr>
              <a:t>sling.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Dislocations of the 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sternoclavicular</a:t>
            </a:r>
            <a:r>
              <a:rPr lang="en-US" dirty="0"/>
              <a:t> joint (SCJ</a:t>
            </a:r>
            <a:r>
              <a:rPr lang="en-US" dirty="0" smtClean="0"/>
              <a:t>).</a:t>
            </a:r>
          </a:p>
          <a:p>
            <a:r>
              <a:rPr lang="en-US" dirty="0"/>
              <a:t>blow to the anterior aspect of the shoulder complex </a:t>
            </a:r>
            <a:r>
              <a:rPr lang="en-US" dirty="0" smtClean="0"/>
              <a:t>transmitting force </a:t>
            </a:r>
            <a:r>
              <a:rPr lang="en-US" dirty="0"/>
              <a:t>to the </a:t>
            </a:r>
            <a:r>
              <a:rPr lang="en-US" dirty="0" smtClean="0"/>
              <a:t>SCJ.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>
                <a:solidFill>
                  <a:srgbClr val="FF0000"/>
                </a:solidFill>
              </a:rPr>
              <a:t>SCJ dislocations are prevalent</a:t>
            </a:r>
            <a:r>
              <a:rPr lang="en-US" dirty="0"/>
              <a:t>.</a:t>
            </a:r>
          </a:p>
          <a:p>
            <a:r>
              <a:rPr lang="en-US" dirty="0"/>
              <a:t>These include </a:t>
            </a:r>
            <a:r>
              <a:rPr lang="en-US" dirty="0">
                <a:solidFill>
                  <a:srgbClr val="FF0000"/>
                </a:solidFill>
              </a:rPr>
              <a:t>pneumothorax, lesions to the </a:t>
            </a:r>
            <a:r>
              <a:rPr lang="en-US" dirty="0" smtClean="0">
                <a:solidFill>
                  <a:srgbClr val="FF0000"/>
                </a:solidFill>
              </a:rPr>
              <a:t>superior vena </a:t>
            </a:r>
            <a:r>
              <a:rPr lang="en-US" dirty="0">
                <a:solidFill>
                  <a:srgbClr val="FF0000"/>
                </a:solidFill>
              </a:rPr>
              <a:t>cava and trachea, and occlusion of the </a:t>
            </a:r>
            <a:r>
              <a:rPr lang="en-US" dirty="0" err="1">
                <a:solidFill>
                  <a:srgbClr val="FF0000"/>
                </a:solidFill>
              </a:rPr>
              <a:t>subclavian</a:t>
            </a:r>
            <a:r>
              <a:rPr lang="en-US" dirty="0"/>
              <a:t> vasculature.</a:t>
            </a:r>
          </a:p>
        </p:txBody>
      </p:sp>
    </p:spTree>
    <p:extLst>
      <p:ext uri="{BB962C8B-B14F-4D97-AF65-F5344CB8AC3E}">
        <p14:creationId xmlns:p14="http://schemas.microsoft.com/office/powerpoint/2010/main" val="40855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symptoms </a:t>
            </a:r>
            <a:r>
              <a:rPr lang="en-US" dirty="0" smtClean="0"/>
              <a:t>that may </a:t>
            </a:r>
            <a:r>
              <a:rPr lang="en-US" dirty="0"/>
              <a:t>be indicative of additional pathology include </a:t>
            </a:r>
            <a:r>
              <a:rPr lang="en-US" dirty="0" smtClean="0">
                <a:solidFill>
                  <a:srgbClr val="FF0000"/>
                </a:solidFill>
              </a:rPr>
              <a:t>dyspnea, </a:t>
            </a:r>
            <a:r>
              <a:rPr lang="en-US" b="1" dirty="0" smtClean="0">
                <a:solidFill>
                  <a:srgbClr val="FF0000"/>
                </a:solidFill>
              </a:rPr>
              <a:t>dysphagia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paresthesia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njured </a:t>
            </a:r>
            <a:r>
              <a:rPr lang="en-US" dirty="0"/>
              <a:t>athlete may remain seated upright with the </a:t>
            </a:r>
            <a:r>
              <a:rPr lang="en-US" dirty="0" smtClean="0"/>
              <a:t>affected arm </a:t>
            </a:r>
            <a:r>
              <a:rPr lang="en-US" dirty="0"/>
              <a:t>placed in a </a:t>
            </a:r>
            <a:r>
              <a:rPr lang="en-US" dirty="0" smtClean="0"/>
              <a:t>sling.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038600" cy="482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7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Dislocations of the 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anterior, posterior, </a:t>
            </a:r>
            <a:r>
              <a:rPr lang="en-US" dirty="0" smtClean="0"/>
              <a:t>or central.</a:t>
            </a:r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common </a:t>
            </a:r>
            <a:r>
              <a:rPr lang="en-US" dirty="0">
                <a:solidFill>
                  <a:srgbClr val="FF0000"/>
                </a:solidFill>
              </a:rPr>
              <a:t>anterior hip joint </a:t>
            </a:r>
            <a:r>
              <a:rPr lang="en-US" dirty="0" smtClean="0">
                <a:solidFill>
                  <a:srgbClr val="FF0000"/>
                </a:solidFill>
              </a:rPr>
              <a:t>dislocations </a:t>
            </a:r>
            <a:r>
              <a:rPr lang="en-US" dirty="0" smtClean="0"/>
              <a:t>most </a:t>
            </a:r>
            <a:r>
              <a:rPr lang="en-US" dirty="0"/>
              <a:t>often result from a substantial force imparted </a:t>
            </a:r>
            <a:r>
              <a:rPr lang="en-US" dirty="0" smtClean="0"/>
              <a:t>on an </a:t>
            </a:r>
            <a:r>
              <a:rPr lang="en-US" dirty="0"/>
              <a:t>abducted leg, which levers the femoral head </a:t>
            </a:r>
            <a:r>
              <a:rPr lang="en-US" dirty="0" smtClean="0"/>
              <a:t>anteriorly from </a:t>
            </a:r>
            <a:r>
              <a:rPr lang="en-US" dirty="0"/>
              <a:t>the acetabulum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fracture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676401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Increases the incidence of infection</a:t>
            </a:r>
          </a:p>
          <a:p>
            <a:r>
              <a:rPr lang="en-US" sz="2800" dirty="0" smtClean="0"/>
              <a:t>Any bleeding in or around the area should be considered as open type. Vascular compromise sec to </a:t>
            </a:r>
            <a:r>
              <a:rPr lang="en-US" sz="2800" b="1" dirty="0" smtClean="0"/>
              <a:t>profuse bleeding </a:t>
            </a:r>
          </a:p>
          <a:p>
            <a:r>
              <a:rPr lang="en-US" sz="2800" b="1" dirty="0" smtClean="0"/>
              <a:t>Absent pulse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 health of that limb and overall </a:t>
            </a:r>
            <a:r>
              <a:rPr lang="en-US" sz="2800" b="1" dirty="0" smtClean="0"/>
              <a:t>life threatening situation</a:t>
            </a:r>
          </a:p>
        </p:txBody>
      </p:sp>
      <p:pic>
        <p:nvPicPr>
          <p:cNvPr id="4" name="Picture 2" descr="http://pbs.twimg.com/media/BGxCZtZCIAAhvyz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429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orceful </a:t>
            </a:r>
            <a:r>
              <a:rPr lang="en-US" dirty="0"/>
              <a:t>direct blow to the posterior aspect of the joint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rotrusion </a:t>
            </a:r>
            <a:r>
              <a:rPr lang="en-US" dirty="0"/>
              <a:t>of the femoral head from the acetabulum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09600"/>
            <a:ext cx="7315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dirty="0"/>
              <a:t>force transmitted along the femoral </a:t>
            </a:r>
            <a:r>
              <a:rPr lang="en-US" dirty="0" smtClean="0"/>
              <a:t>shaft while </a:t>
            </a:r>
            <a:r>
              <a:rPr lang="en-US" dirty="0"/>
              <a:t>both knee and hip joints are in a flexed </a:t>
            </a:r>
            <a:r>
              <a:rPr lang="en-US" dirty="0" smtClean="0"/>
              <a:t>position.</a:t>
            </a:r>
          </a:p>
          <a:p>
            <a:r>
              <a:rPr lang="en-US" dirty="0"/>
              <a:t>termed central, is best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central hip </a:t>
            </a:r>
            <a:r>
              <a:rPr lang="en-US" dirty="0" smtClean="0">
                <a:solidFill>
                  <a:srgbClr val="FF0000"/>
                </a:solidFill>
              </a:rPr>
              <a:t>dislocation</a:t>
            </a:r>
            <a:r>
              <a:rPr lang="en-US" dirty="0" smtClean="0"/>
              <a:t> typically </a:t>
            </a:r>
            <a:r>
              <a:rPr lang="en-US" dirty="0"/>
              <a:t>ensues following application of a significant </a:t>
            </a:r>
            <a:r>
              <a:rPr lang="en-US" dirty="0" smtClean="0">
                <a:solidFill>
                  <a:srgbClr val="FF0000"/>
                </a:solidFill>
              </a:rPr>
              <a:t>direct force </a:t>
            </a:r>
            <a:r>
              <a:rPr lang="en-US" dirty="0">
                <a:solidFill>
                  <a:srgbClr val="FF0000"/>
                </a:solidFill>
              </a:rPr>
              <a:t>to the lateral aspect of the joint.</a:t>
            </a:r>
          </a:p>
        </p:txBody>
      </p:sp>
    </p:spTree>
    <p:extLst>
      <p:ext uri="{BB962C8B-B14F-4D97-AF65-F5344CB8AC3E}">
        <p14:creationId xmlns:p14="http://schemas.microsoft.com/office/powerpoint/2010/main" val="1992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Symptoms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b="1" dirty="0">
                <a:solidFill>
                  <a:srgbClr val="FF0000"/>
                </a:solidFill>
              </a:rPr>
              <a:t>paresis </a:t>
            </a:r>
            <a:r>
              <a:rPr lang="en-US" sz="2800" dirty="0">
                <a:solidFill>
                  <a:srgbClr val="FF0000"/>
                </a:solidFill>
              </a:rPr>
              <a:t>may </a:t>
            </a:r>
            <a:r>
              <a:rPr lang="en-US" sz="2800" dirty="0" smtClean="0">
                <a:solidFill>
                  <a:srgbClr val="FF0000"/>
                </a:solidFill>
              </a:rPr>
              <a:t>further indicate </a:t>
            </a:r>
            <a:r>
              <a:rPr lang="en-US" sz="2800" dirty="0">
                <a:solidFill>
                  <a:srgbClr val="FF0000"/>
                </a:solidFill>
              </a:rPr>
              <a:t>associated pathology to the femoral nerve</a:t>
            </a:r>
            <a:r>
              <a:rPr lang="en-US" sz="2800" dirty="0"/>
              <a:t>. </a:t>
            </a:r>
            <a:r>
              <a:rPr lang="en-US" sz="2800" dirty="0" smtClean="0"/>
              <a:t>Pallor and </a:t>
            </a:r>
            <a:r>
              <a:rPr lang="en-US" sz="2800" dirty="0"/>
              <a:t>diminished distal pulses should raise suspicion of </a:t>
            </a:r>
            <a:r>
              <a:rPr lang="en-US" sz="2800" dirty="0" smtClean="0"/>
              <a:t>femoral artery </a:t>
            </a:r>
            <a:r>
              <a:rPr lang="en-US" sz="2800" dirty="0"/>
              <a:t>compromise</a:t>
            </a:r>
            <a:r>
              <a:rPr lang="en-US" sz="2800" dirty="0" smtClean="0"/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Complications</a:t>
            </a:r>
            <a:r>
              <a:rPr lang="en-US" sz="2800" dirty="0"/>
              <a:t> of hip joint dislocations include </a:t>
            </a:r>
            <a:r>
              <a:rPr lang="en-US" sz="2800" dirty="0" smtClean="0">
                <a:solidFill>
                  <a:srgbClr val="FF0000"/>
                </a:solidFill>
              </a:rPr>
              <a:t>osteoarthritis, femoral </a:t>
            </a:r>
            <a:r>
              <a:rPr lang="en-US" sz="2800" dirty="0">
                <a:solidFill>
                  <a:srgbClr val="FF0000"/>
                </a:solidFill>
              </a:rPr>
              <a:t>neurovascular compromise specific to </a:t>
            </a:r>
            <a:r>
              <a:rPr lang="en-US" sz="2800" b="1" dirty="0" smtClean="0">
                <a:solidFill>
                  <a:srgbClr val="FF0000"/>
                </a:solidFill>
              </a:rPr>
              <a:t>anterior dislocation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chronic </a:t>
            </a:r>
            <a:r>
              <a:rPr lang="en-US" sz="2800" dirty="0">
                <a:solidFill>
                  <a:srgbClr val="FF0000"/>
                </a:solidFill>
              </a:rPr>
              <a:t>hip joint instability, AVN of the </a:t>
            </a:r>
            <a:r>
              <a:rPr lang="en-US" sz="2800" dirty="0" smtClean="0">
                <a:solidFill>
                  <a:srgbClr val="FF0000"/>
                </a:solidFill>
              </a:rPr>
              <a:t>femoral head</a:t>
            </a:r>
            <a:r>
              <a:rPr lang="en-US" sz="2800" dirty="0">
                <a:solidFill>
                  <a:srgbClr val="FF0000"/>
                </a:solidFill>
              </a:rPr>
              <a:t>, and sciatic nerve pathology </a:t>
            </a:r>
            <a:r>
              <a:rPr lang="en-US" sz="2800" dirty="0"/>
              <a:t>subsequent to </a:t>
            </a:r>
            <a:r>
              <a:rPr lang="en-US" sz="2800" b="1" dirty="0" smtClean="0"/>
              <a:t>posterior dislocation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4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tfd.com/elsevier/thumbs/f01-03-978044310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170"/>
            <a:ext cx="3505200" cy="6383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7" y="457200"/>
            <a:ext cx="685247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Dislocations of the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Tibiofemoral</a:t>
            </a:r>
            <a:r>
              <a:rPr lang="en-US" b="1" u="sng" dirty="0"/>
              <a:t> </a:t>
            </a:r>
            <a:r>
              <a:rPr lang="en-US" b="1" u="sng" dirty="0" smtClean="0"/>
              <a:t>Joint</a:t>
            </a:r>
          </a:p>
          <a:p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displacement of the tibia from the femur </a:t>
            </a:r>
            <a:r>
              <a:rPr lang="en-US" dirty="0" smtClean="0"/>
              <a:t>with rupture </a:t>
            </a:r>
            <a:r>
              <a:rPr lang="en-US" dirty="0"/>
              <a:t>of </a:t>
            </a:r>
            <a:r>
              <a:rPr lang="en-US" b="1" dirty="0"/>
              <a:t>three</a:t>
            </a:r>
            <a:r>
              <a:rPr lang="en-US" dirty="0"/>
              <a:t> or more </a:t>
            </a:r>
            <a:r>
              <a:rPr lang="en-US" b="1" dirty="0"/>
              <a:t>articulating ligaments</a:t>
            </a:r>
            <a:r>
              <a:rPr lang="en-US" dirty="0" smtClean="0"/>
              <a:t>.</a:t>
            </a:r>
          </a:p>
          <a:p>
            <a:r>
              <a:rPr lang="en-US" dirty="0"/>
              <a:t>usually ruptures both </a:t>
            </a:r>
            <a:r>
              <a:rPr lang="en-US" b="1" dirty="0"/>
              <a:t>cruciate ligaments </a:t>
            </a:r>
            <a:r>
              <a:rPr lang="en-US" dirty="0"/>
              <a:t>and </a:t>
            </a:r>
            <a:r>
              <a:rPr lang="en-US" b="1" dirty="0"/>
              <a:t>at </a:t>
            </a:r>
            <a:r>
              <a:rPr lang="en-US" b="1" dirty="0" smtClean="0"/>
              <a:t>least one </a:t>
            </a:r>
            <a:r>
              <a:rPr lang="en-US" b="1" dirty="0"/>
              <a:t>collateral </a:t>
            </a:r>
            <a:r>
              <a:rPr lang="en-US" b="1" dirty="0" smtClean="0"/>
              <a:t>ligament</a:t>
            </a:r>
            <a:r>
              <a:rPr lang="en-US" dirty="0" smtClean="0"/>
              <a:t>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anterior</a:t>
            </a:r>
            <a:r>
              <a:rPr lang="pt-BR" dirty="0">
                <a:solidFill>
                  <a:srgbClr val="FF0000"/>
                </a:solidFill>
              </a:rPr>
              <a:t>, posterior, medial, </a:t>
            </a:r>
            <a:r>
              <a:rPr lang="pt-BR" dirty="0" smtClean="0">
                <a:solidFill>
                  <a:srgbClr val="FF0000"/>
                </a:solidFill>
              </a:rPr>
              <a:t>lateral,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rotational.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697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</a:rPr>
              <a:t>osterolateral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being most common</a:t>
            </a:r>
            <a:r>
              <a:rPr lang="en-US" dirty="0"/>
              <a:t>.</a:t>
            </a:r>
          </a:p>
          <a:p>
            <a:r>
              <a:rPr lang="en-US" dirty="0"/>
              <a:t>Finally, knee joint dislocations can also be expressed as </a:t>
            </a:r>
            <a:r>
              <a:rPr lang="en-US" dirty="0" smtClean="0"/>
              <a:t>open or </a:t>
            </a:r>
            <a:r>
              <a:rPr lang="en-US" dirty="0"/>
              <a:t>closed and either reducible or </a:t>
            </a:r>
            <a:r>
              <a:rPr lang="en-US" dirty="0" smtClean="0"/>
              <a:t>irreducible.</a:t>
            </a:r>
          </a:p>
          <a:p>
            <a:r>
              <a:rPr lang="en-US" dirty="0" smtClean="0"/>
              <a:t>Monitoring of </a:t>
            </a:r>
            <a:r>
              <a:rPr lang="en-US" dirty="0"/>
              <a:t>distal pulses and sensory </a:t>
            </a:r>
            <a:r>
              <a:rPr lang="en-US" dirty="0" smtClean="0"/>
              <a:t>distribution.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FF0000"/>
                </a:solidFill>
              </a:rPr>
              <a:t>popliteal artery and </a:t>
            </a:r>
            <a:r>
              <a:rPr lang="en-US" dirty="0" err="1">
                <a:solidFill>
                  <a:srgbClr val="FF0000"/>
                </a:solidFill>
              </a:rPr>
              <a:t>peroneal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nerve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rigid splint.</a:t>
            </a:r>
          </a:p>
        </p:txBody>
      </p:sp>
    </p:spTree>
    <p:extLst>
      <p:ext uri="{BB962C8B-B14F-4D97-AF65-F5344CB8AC3E}">
        <p14:creationId xmlns:p14="http://schemas.microsoft.com/office/powerpoint/2010/main" val="7558301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</a:t>
            </a:r>
            <a:r>
              <a:rPr lang="en-US" dirty="0"/>
              <a:t>stabilized in a </a:t>
            </a:r>
            <a:r>
              <a:rPr lang="en-US" b="1" dirty="0" smtClean="0"/>
              <a:t>knee joint </a:t>
            </a:r>
            <a:r>
              <a:rPr lang="en-US" b="1" dirty="0"/>
              <a:t>immobilizer </a:t>
            </a:r>
            <a:r>
              <a:rPr lang="en-US" dirty="0"/>
              <a:t>set to </a:t>
            </a:r>
            <a:r>
              <a:rPr lang="en-US" b="1" dirty="0"/>
              <a:t>30 degrees of flexion</a:t>
            </a:r>
            <a:r>
              <a:rPr lang="en-US" dirty="0" smtClean="0"/>
              <a:t>.</a:t>
            </a:r>
          </a:p>
          <a:p>
            <a:r>
              <a:rPr lang="en-US" b="1" u="sng" dirty="0" err="1"/>
              <a:t>Patellofemoral</a:t>
            </a:r>
            <a:r>
              <a:rPr lang="en-US" b="1" u="sng" dirty="0"/>
              <a:t> </a:t>
            </a:r>
            <a:r>
              <a:rPr lang="en-US" b="1" u="sng" dirty="0" smtClean="0"/>
              <a:t>Joint</a:t>
            </a:r>
          </a:p>
          <a:p>
            <a:r>
              <a:rPr lang="en-US" dirty="0"/>
              <a:t>Dislocations of the patella most often occur when a </a:t>
            </a:r>
            <a:r>
              <a:rPr lang="en-US" dirty="0" smtClean="0">
                <a:solidFill>
                  <a:srgbClr val="FF0000"/>
                </a:solidFill>
              </a:rPr>
              <a:t>partially flexed </a:t>
            </a:r>
            <a:r>
              <a:rPr lang="en-US" dirty="0">
                <a:solidFill>
                  <a:srgbClr val="FF0000"/>
                </a:solidFill>
              </a:rPr>
              <a:t>knee </a:t>
            </a:r>
            <a:r>
              <a:rPr lang="en-US" dirty="0"/>
              <a:t>is exposed to simultaneous </a:t>
            </a:r>
            <a:r>
              <a:rPr lang="en-US" dirty="0">
                <a:solidFill>
                  <a:srgbClr val="FF0000"/>
                </a:solidFill>
              </a:rPr>
              <a:t>valgus and </a:t>
            </a:r>
            <a:r>
              <a:rPr lang="en-US" dirty="0" smtClean="0">
                <a:solidFill>
                  <a:srgbClr val="FF0000"/>
                </a:solidFill>
              </a:rPr>
              <a:t>extensor forces.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28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athletic trainer then fully extends the </a:t>
            </a:r>
            <a:r>
              <a:rPr lang="en-US" dirty="0" smtClean="0"/>
              <a:t>knee gently </a:t>
            </a:r>
            <a:r>
              <a:rPr lang="en-US" dirty="0"/>
              <a:t>while applying firm pressure directed medially to </a:t>
            </a:r>
            <a:r>
              <a:rPr lang="en-US" dirty="0" smtClean="0"/>
              <a:t>the lateral </a:t>
            </a:r>
            <a:r>
              <a:rPr lang="en-US" dirty="0"/>
              <a:t>border of the </a:t>
            </a:r>
            <a:r>
              <a:rPr lang="en-US" dirty="0" smtClean="0"/>
              <a:t>patella.</a:t>
            </a:r>
          </a:p>
          <a:p>
            <a:r>
              <a:rPr lang="en-US" dirty="0">
                <a:solidFill>
                  <a:srgbClr val="FF0000"/>
                </a:solidFill>
              </a:rPr>
              <a:t>immobilization</a:t>
            </a:r>
            <a:r>
              <a:rPr lang="en-US" dirty="0"/>
              <a:t> of the knee joint in</a:t>
            </a:r>
            <a:r>
              <a:rPr lang="en-US" dirty="0">
                <a:solidFill>
                  <a:srgbClr val="FF0000"/>
                </a:solidFill>
              </a:rPr>
              <a:t> full extension with </a:t>
            </a:r>
            <a:r>
              <a:rPr lang="en-US" dirty="0" smtClean="0">
                <a:solidFill>
                  <a:srgbClr val="FF0000"/>
                </a:solidFill>
              </a:rPr>
              <a:t>a brace.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2500"/>
            <a:ext cx="29908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2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31672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84093"/>
            <a:ext cx="41052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5681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Dislocations of the Ankle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ankle and include </a:t>
            </a:r>
            <a:r>
              <a:rPr lang="en-US" dirty="0">
                <a:solidFill>
                  <a:srgbClr val="FF0000"/>
                </a:solidFill>
              </a:rPr>
              <a:t>posterior, anterior, lateral, and superior.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>
                <a:solidFill>
                  <a:srgbClr val="FF0000"/>
                </a:solidFill>
              </a:rPr>
              <a:t>dislocations represent the most </a:t>
            </a:r>
            <a:r>
              <a:rPr lang="en-US" dirty="0" smtClean="0">
                <a:solidFill>
                  <a:srgbClr val="FF0000"/>
                </a:solidFill>
              </a:rPr>
              <a:t>prevalent</a:t>
            </a:r>
            <a:r>
              <a:rPr lang="en-US" dirty="0" smtClean="0"/>
              <a:t> type </a:t>
            </a:r>
            <a:r>
              <a:rPr lang="en-US" dirty="0"/>
              <a:t>encountered and are subsequent to a force that </a:t>
            </a:r>
            <a:r>
              <a:rPr lang="en-US" dirty="0" smtClean="0"/>
              <a:t>displaces the </a:t>
            </a:r>
            <a:r>
              <a:rPr lang="en-US" b="1" dirty="0"/>
              <a:t>talus posteriorly relative to the tibia</a:t>
            </a:r>
          </a:p>
        </p:txBody>
      </p:sp>
    </p:spTree>
    <p:extLst>
      <p:ext uri="{BB962C8B-B14F-4D97-AF65-F5344CB8AC3E}">
        <p14:creationId xmlns:p14="http://schemas.microsoft.com/office/powerpoint/2010/main" val="33849792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Anterior dislocations </a:t>
            </a:r>
            <a:r>
              <a:rPr lang="en-US" dirty="0"/>
              <a:t>are commonly the product </a:t>
            </a:r>
            <a:r>
              <a:rPr lang="en-US" dirty="0" smtClean="0"/>
              <a:t>of an </a:t>
            </a:r>
            <a:r>
              <a:rPr lang="en-US" dirty="0"/>
              <a:t>anteriorly directed force on the posterior aspect </a:t>
            </a:r>
            <a:r>
              <a:rPr lang="en-US" dirty="0" smtClean="0"/>
              <a:t>of the </a:t>
            </a:r>
            <a:r>
              <a:rPr lang="en-US" dirty="0"/>
              <a:t>ankle while the foot is suspended in the </a:t>
            </a:r>
            <a:r>
              <a:rPr lang="en-US" dirty="0">
                <a:solidFill>
                  <a:srgbClr val="FF0000"/>
                </a:solidFill>
              </a:rPr>
              <a:t>open </a:t>
            </a:r>
            <a:r>
              <a:rPr lang="en-US" dirty="0" smtClean="0">
                <a:solidFill>
                  <a:srgbClr val="FF0000"/>
                </a:solidFill>
              </a:rPr>
              <a:t>kinetic chain.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557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Lateral dislocations </a:t>
            </a:r>
            <a:r>
              <a:rPr lang="en-US" sz="2800" dirty="0"/>
              <a:t>are associated with </a:t>
            </a:r>
            <a:r>
              <a:rPr lang="en-US" sz="2800" dirty="0" smtClean="0">
                <a:solidFill>
                  <a:srgbClr val="FF0000"/>
                </a:solidFill>
              </a:rPr>
              <a:t>hyper inversion, hyper </a:t>
            </a:r>
            <a:r>
              <a:rPr lang="en-US" sz="2800" dirty="0" err="1" smtClean="0">
                <a:solidFill>
                  <a:srgbClr val="FF0000"/>
                </a:solidFill>
              </a:rPr>
              <a:t>eversion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</a:rPr>
              <a:t>or excessive rotatory excursion of the </a:t>
            </a:r>
            <a:r>
              <a:rPr lang="en-US" sz="2800" dirty="0" smtClean="0">
                <a:solidFill>
                  <a:srgbClr val="FF0000"/>
                </a:solidFill>
              </a:rPr>
              <a:t>ankle joint </a:t>
            </a:r>
            <a:r>
              <a:rPr lang="en-US" sz="2800" dirty="0"/>
              <a:t>and are typically accompanied by </a:t>
            </a:r>
            <a:r>
              <a:rPr lang="en-US" sz="2800" b="1" dirty="0" err="1"/>
              <a:t>malleolar</a:t>
            </a:r>
            <a:r>
              <a:rPr lang="en-US" sz="2800" b="1" dirty="0"/>
              <a:t> and </a:t>
            </a:r>
            <a:r>
              <a:rPr lang="en-US" sz="2800" b="1" dirty="0" smtClean="0"/>
              <a:t>distal fibular </a:t>
            </a:r>
            <a:r>
              <a:rPr lang="en-US" sz="2800" b="1" dirty="0"/>
              <a:t>fractures. </a:t>
            </a:r>
            <a:endParaRPr lang="en-US" sz="2800" b="1" dirty="0" smtClean="0"/>
          </a:p>
          <a:p>
            <a:r>
              <a:rPr lang="en-US" sz="2800" dirty="0" smtClean="0"/>
              <a:t>Superior </a:t>
            </a:r>
            <a:r>
              <a:rPr lang="en-US" sz="2800" dirty="0"/>
              <a:t>joint dislocations are most </a:t>
            </a:r>
            <a:r>
              <a:rPr lang="en-US" sz="2800" dirty="0" smtClean="0"/>
              <a:t>often the </a:t>
            </a:r>
            <a:r>
              <a:rPr lang="en-US" sz="2800" dirty="0"/>
              <a:t>product of the talus displacing superiorly within </a:t>
            </a:r>
            <a:r>
              <a:rPr lang="en-US" sz="2800" dirty="0" smtClean="0"/>
              <a:t>the ankle </a:t>
            </a:r>
            <a:r>
              <a:rPr lang="en-US" sz="2800" dirty="0"/>
              <a:t>mortise and usually are encountered subsequent </a:t>
            </a:r>
            <a:r>
              <a:rPr lang="en-US" sz="2800" dirty="0" smtClean="0"/>
              <a:t>to violent </a:t>
            </a:r>
            <a:r>
              <a:rPr lang="en-US" sz="2800" dirty="0"/>
              <a:t>falls from a considerable height.</a:t>
            </a:r>
          </a:p>
        </p:txBody>
      </p:sp>
    </p:spTree>
    <p:extLst>
      <p:ext uri="{BB962C8B-B14F-4D97-AF65-F5344CB8AC3E}">
        <p14:creationId xmlns:p14="http://schemas.microsoft.com/office/powerpoint/2010/main" val="32847466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Image result for superior ankle dislo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9900"/>
            <a:ext cx="6692348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010400" cy="590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239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Acute compartment syndrome </a:t>
            </a:r>
          </a:p>
          <a:p>
            <a:r>
              <a:rPr lang="en-US" dirty="0" smtClean="0"/>
              <a:t>It may </a:t>
            </a:r>
            <a:r>
              <a:rPr lang="en-US" dirty="0"/>
              <a:t>potentially </a:t>
            </a:r>
            <a:r>
              <a:rPr lang="en-US" dirty="0" smtClean="0"/>
              <a:t>arise subsequent </a:t>
            </a:r>
            <a:r>
              <a:rPr lang="en-US" dirty="0"/>
              <a:t>to any skeletal fracture but is most often </a:t>
            </a:r>
            <a:r>
              <a:rPr lang="en-US" dirty="0" smtClean="0"/>
              <a:t>encountered in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forearm and lower leg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The defining </a:t>
            </a:r>
            <a:r>
              <a:rPr lang="en-US" dirty="0">
                <a:solidFill>
                  <a:srgbClr val="FF0000"/>
                </a:solidFill>
              </a:rPr>
              <a:t>clinical symptom </a:t>
            </a:r>
            <a:r>
              <a:rPr lang="en-US" dirty="0" smtClean="0"/>
              <a:t>of acute </a:t>
            </a:r>
            <a:r>
              <a:rPr lang="en-US" dirty="0"/>
              <a:t>compartment syndrome includes pain out </a:t>
            </a:r>
            <a:r>
              <a:rPr lang="en-US" dirty="0" smtClean="0"/>
              <a:t>of context </a:t>
            </a:r>
            <a:r>
              <a:rPr lang="en-US" dirty="0"/>
              <a:t>to what is expected with </a:t>
            </a:r>
            <a:r>
              <a:rPr lang="en-US" dirty="0">
                <a:solidFill>
                  <a:srgbClr val="FF0000"/>
                </a:solidFill>
              </a:rPr>
              <a:t>contraction </a:t>
            </a:r>
            <a:r>
              <a:rPr lang="en-US" dirty="0" smtClean="0">
                <a:solidFill>
                  <a:srgbClr val="FF0000"/>
                </a:solidFill>
              </a:rPr>
              <a:t>or lengthening </a:t>
            </a:r>
            <a:r>
              <a:rPr lang="en-US" dirty="0"/>
              <a:t>of injured compartment musculature.</a:t>
            </a:r>
          </a:p>
        </p:txBody>
      </p:sp>
    </p:spTree>
    <p:extLst>
      <p:ext uri="{BB962C8B-B14F-4D97-AF65-F5344CB8AC3E}">
        <p14:creationId xmlns:p14="http://schemas.microsoft.com/office/powerpoint/2010/main" val="21152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 </a:t>
            </a:r>
            <a:r>
              <a:rPr lang="en-US" sz="2800" dirty="0" smtClean="0"/>
              <a:t>There is </a:t>
            </a:r>
            <a:r>
              <a:rPr lang="en-US" sz="2800" dirty="0" smtClean="0">
                <a:solidFill>
                  <a:srgbClr val="FF0000"/>
                </a:solidFill>
              </a:rPr>
              <a:t>little area to accommodate edema in these anatomical locations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Abrupt increases in compartmental pressure as a result of excessive swelling cause </a:t>
            </a:r>
            <a:r>
              <a:rPr lang="en-US" sz="2800" b="1" dirty="0" smtClean="0">
                <a:solidFill>
                  <a:srgbClr val="FF0000"/>
                </a:solidFill>
              </a:rPr>
              <a:t>diminished or absent pulses because of constricted blood vessels</a:t>
            </a:r>
            <a:r>
              <a:rPr lang="en-US" sz="2800" b="1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alteration of correct sensation </a:t>
            </a:r>
            <a:r>
              <a:rPr lang="en-US" sz="2800" dirty="0" smtClean="0"/>
              <a:t>may also be present as a consequence of </a:t>
            </a:r>
            <a:r>
              <a:rPr lang="en-US" sz="2800" b="1" dirty="0" smtClean="0">
                <a:solidFill>
                  <a:srgbClr val="FF0000"/>
                </a:solidFill>
              </a:rPr>
              <a:t>nerve impingement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365760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If inappropriately </a:t>
            </a:r>
            <a:r>
              <a:rPr lang="en-US" dirty="0" err="1" smtClean="0">
                <a:solidFill>
                  <a:srgbClr val="FF0000"/>
                </a:solidFill>
              </a:rPr>
              <a:t>managed,this</a:t>
            </a:r>
            <a:r>
              <a:rPr lang="en-US" dirty="0" smtClean="0">
                <a:solidFill>
                  <a:srgbClr val="FF0000"/>
                </a:solidFill>
              </a:rPr>
              <a:t> condition may prove limb threatening because the gradual onset of </a:t>
            </a:r>
            <a:r>
              <a:rPr lang="en-US" b="1" dirty="0" smtClean="0">
                <a:solidFill>
                  <a:srgbClr val="FF0000"/>
                </a:solidFill>
              </a:rPr>
              <a:t>increased vascular pressure leads to an ischemic condition throughout the injured area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Gentle Traction </a:t>
            </a:r>
            <a:r>
              <a:rPr lang="en-US" dirty="0" smtClean="0">
                <a:solidFill>
                  <a:schemeClr val="tx1"/>
                </a:solidFill>
              </a:rPr>
              <a:t>along </a:t>
            </a:r>
            <a:r>
              <a:rPr lang="en-US" dirty="0">
                <a:solidFill>
                  <a:schemeClr val="tx1"/>
                </a:solidFill>
              </a:rPr>
              <a:t>the longitudinal axis of the bone while moving </a:t>
            </a:r>
            <a:r>
              <a:rPr lang="en-US" dirty="0" smtClean="0">
                <a:solidFill>
                  <a:schemeClr val="tx1"/>
                </a:solidFill>
              </a:rPr>
              <a:t>fractured ends </a:t>
            </a:r>
            <a:r>
              <a:rPr lang="en-US" dirty="0">
                <a:solidFill>
                  <a:schemeClr val="tx1"/>
                </a:solidFill>
              </a:rPr>
              <a:t>into correct anatomical position will </a:t>
            </a:r>
            <a:r>
              <a:rPr lang="en-US" dirty="0" smtClean="0">
                <a:solidFill>
                  <a:schemeClr val="tx1"/>
                </a:solidFill>
              </a:rPr>
              <a:t>usually result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reestablishment of pulses and sensation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>may lead </a:t>
            </a:r>
            <a:r>
              <a:rPr lang="en-US" dirty="0">
                <a:solidFill>
                  <a:schemeClr val="tx1"/>
                </a:solidFill>
              </a:rPr>
              <a:t>to a reduction in pain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On site # alignment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Occasional practice</a:t>
            </a:r>
          </a:p>
          <a:p>
            <a:r>
              <a:rPr lang="en-US" sz="2800" dirty="0" smtClean="0"/>
              <a:t>Competency of person </a:t>
            </a:r>
          </a:p>
          <a:p>
            <a:r>
              <a:rPr lang="en-US" sz="2800" dirty="0" smtClean="0"/>
              <a:t>Degree of displacement / </a:t>
            </a:r>
            <a:r>
              <a:rPr lang="en-US" sz="2800" dirty="0" err="1" smtClean="0"/>
              <a:t>angulation</a:t>
            </a:r>
            <a:endParaRPr lang="en-US" sz="2800" dirty="0" smtClean="0"/>
          </a:p>
          <a:p>
            <a:r>
              <a:rPr lang="en-US" sz="2800" dirty="0" smtClean="0"/>
              <a:t>Associated Neurovascular pathology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With intact pulse it is recommended to splint the angulated part in same position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/>
              <a:t>In other situation it is </a:t>
            </a:r>
            <a:r>
              <a:rPr lang="en-US" sz="2800" b="1" dirty="0" smtClean="0"/>
              <a:t>better to Realign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Gentle longitudinal traction: </a:t>
            </a:r>
          </a:p>
          <a:p>
            <a:r>
              <a:rPr lang="en-US" sz="2800" dirty="0" smtClean="0"/>
              <a:t>Realign &amp; establishment of pulse, </a:t>
            </a:r>
          </a:p>
          <a:p>
            <a:r>
              <a:rPr lang="en-US" sz="2800" dirty="0" smtClean="0"/>
              <a:t>Pain regression</a:t>
            </a:r>
          </a:p>
          <a:p>
            <a:r>
              <a:rPr lang="en-US" sz="2800" dirty="0" err="1" smtClean="0"/>
              <a:t>Opioid</a:t>
            </a:r>
            <a:r>
              <a:rPr lang="en-US" sz="2800" dirty="0" smtClean="0"/>
              <a:t> analgesics made process easy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52600"/>
            <a:ext cx="381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 a situation of inability to stop blood from the site of injury even after application of direct pressure on the site ….What will you do?? </a:t>
            </a:r>
            <a:endParaRPr lang="en-US" sz="2800" dirty="0"/>
          </a:p>
        </p:txBody>
      </p:sp>
      <p:pic>
        <p:nvPicPr>
          <p:cNvPr id="3" name="Picture 2" descr="http://pad3.whstatic.com/images/thumb/5/5f/Decide-to-Use-a-Tourniquet-(Home-Remedy)-Step-3-Version-2.jpg/670px-Decide-to-Use-a-Tourniquet-(Home-Remedy)-Step-3-Versio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153976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Basic Emergency Medical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rimary survey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Secondary survey</a:t>
            </a:r>
          </a:p>
          <a:p>
            <a:r>
              <a:rPr lang="en-US" dirty="0" smtClean="0"/>
              <a:t>This </a:t>
            </a:r>
            <a:r>
              <a:rPr lang="en-US" dirty="0"/>
              <a:t>consists </a:t>
            </a:r>
            <a:r>
              <a:rPr lang="en-US" dirty="0" smtClean="0"/>
              <a:t>of obtaining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istory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Screening </a:t>
            </a:r>
            <a:r>
              <a:rPr lang="en-US" dirty="0"/>
              <a:t>the torso and </a:t>
            </a:r>
            <a:r>
              <a:rPr lang="en-US" dirty="0" smtClean="0"/>
              <a:t>extremities for </a:t>
            </a:r>
            <a:r>
              <a:rPr lang="en-US" dirty="0"/>
              <a:t>obvious deformities, open wounds, and adequate circulation.</a:t>
            </a:r>
          </a:p>
          <a:p>
            <a:r>
              <a:rPr lang="en-US" dirty="0"/>
              <a:t>T</a:t>
            </a:r>
            <a:r>
              <a:rPr lang="en-US" dirty="0" smtClean="0"/>
              <a:t>raumatic </a:t>
            </a:r>
            <a:r>
              <a:rPr lang="en-US" dirty="0"/>
              <a:t>orthopedic injuries include </a:t>
            </a:r>
            <a:r>
              <a:rPr lang="en-US" dirty="0" smtClean="0"/>
              <a:t>establishing the </a:t>
            </a:r>
            <a:r>
              <a:rPr lang="en-US" dirty="0">
                <a:solidFill>
                  <a:srgbClr val="FF0000"/>
                </a:solidFill>
              </a:rPr>
              <a:t>degree of injury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evaluating </a:t>
            </a:r>
            <a:r>
              <a:rPr lang="en-US" dirty="0" smtClean="0">
                <a:solidFill>
                  <a:srgbClr val="FF0000"/>
                </a:solidFill>
              </a:rPr>
              <a:t>neurovascular function</a:t>
            </a:r>
            <a:r>
              <a:rPr lang="en-US" dirty="0"/>
              <a:t>, determining appropriate management for </a:t>
            </a:r>
            <a:r>
              <a:rPr lang="en-US" dirty="0" smtClean="0"/>
              <a:t>optimal outcomes</a:t>
            </a:r>
            <a:r>
              <a:rPr lang="en-US" dirty="0"/>
              <a:t>, and providing </a:t>
            </a:r>
            <a:r>
              <a:rPr lang="en-US" dirty="0">
                <a:solidFill>
                  <a:srgbClr val="FF0000"/>
                </a:solidFill>
              </a:rPr>
              <a:t>correct splinting </a:t>
            </a:r>
            <a:r>
              <a:rPr lang="en-US" dirty="0"/>
              <a:t>for </a:t>
            </a:r>
            <a:r>
              <a:rPr lang="en-US" dirty="0" smtClean="0"/>
              <a:t>immediate protection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1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76401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Direct Capillary</a:t>
            </a:r>
          </a:p>
          <a:p>
            <a:r>
              <a:rPr lang="en-US" sz="2800" b="1" dirty="0" smtClean="0"/>
              <a:t> Pressure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Tourniquet</a:t>
            </a:r>
            <a:endParaRPr lang="en-US" sz="2800" b="1" dirty="0"/>
          </a:p>
        </p:txBody>
      </p:sp>
      <p:pic>
        <p:nvPicPr>
          <p:cNvPr id="3" name="Picture 2" descr="http://preparedforthat.com/wp-content/uploads/2013/10/Tourniquet_When_App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Complications of tourniquet application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6477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Tourniquet pain - Characterized by hyperemia, hyperthermia and pain following reperfusion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Post-tourniquet syndrome - Manifesting as pain, numbness, paresis, stiffness and pallor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Skin changes - Blistering, ischemic necrosis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Compartment syndrome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Splinting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Proper immobilization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injury tends to diminish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irritation and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consequently limits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edema or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effusion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danger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magnified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fragment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displacement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Lacerations, abrasions, and avulsions should be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suitably cleansed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dressed with sterile supplies prior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of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splint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B</a:t>
            </a:r>
            <a:r>
              <a:rPr lang="en-US" u="sng" dirty="0" smtClean="0">
                <a:solidFill>
                  <a:schemeClr val="tx1"/>
                </a:solidFill>
              </a:rPr>
              <a:t>asic </a:t>
            </a:r>
            <a:r>
              <a:rPr lang="en-US" u="sng" dirty="0">
                <a:solidFill>
                  <a:schemeClr val="tx1"/>
                </a:solidFill>
              </a:rPr>
              <a:t>C</a:t>
            </a:r>
            <a:r>
              <a:rPr lang="en-US" u="sng" dirty="0" smtClean="0">
                <a:solidFill>
                  <a:schemeClr val="tx1"/>
                </a:solidFill>
              </a:rPr>
              <a:t>lasses of Splints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igid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Vacuum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Rigid Splints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constructed of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stiff and sturdy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materials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appropriately used for protecting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immobilizing misaligned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skeletal fractures or gross joint instability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Image result for rigid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6934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Splints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air pressure or bulky padding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immobilization 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 purposes of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skeletal fractures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and pathological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joint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instability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Varied forms of soft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include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pillow and air splints.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b="1" dirty="0" smtClean="0"/>
              <a:t>P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illow </a:t>
            </a:r>
            <a:r>
              <a:rPr lang="en-US" b="1" dirty="0" smtClean="0"/>
              <a:t>S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comfortable piece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equipment commonly used with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foot and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ankle complex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injuries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applies mild and steady pressure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affected anatomy. A pillow splint is wrapped around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foot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ankle complex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secured with tape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bandage.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Image result for pillow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816619" cy="402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splints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structured in a similar way to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fashioned cylinder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permit contouring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injured anatomy.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splints provide the advantage of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supplemental compression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that may be beneficial in limiting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excessive hemorrhages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Fundamentals of Skeletal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Macrotrauma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 smtClean="0"/>
              <a:t>Fractures </a:t>
            </a:r>
            <a:r>
              <a:rPr lang="en-US" dirty="0"/>
              <a:t>of the human skeletal system result when a bone </a:t>
            </a:r>
            <a:r>
              <a:rPr lang="en-US" dirty="0" smtClean="0"/>
              <a:t>is cracked </a:t>
            </a:r>
            <a:r>
              <a:rPr lang="en-US" dirty="0"/>
              <a:t>or broken as a result of a </a:t>
            </a:r>
            <a:r>
              <a:rPr lang="en-US" b="1" dirty="0"/>
              <a:t>single large force</a:t>
            </a:r>
            <a:r>
              <a:rPr lang="en-US" dirty="0"/>
              <a:t> applied </a:t>
            </a:r>
            <a:r>
              <a:rPr lang="en-US" dirty="0" smtClean="0"/>
              <a:t>all at </a:t>
            </a:r>
            <a:r>
              <a:rPr lang="en-US" dirty="0"/>
              <a:t>once </a:t>
            </a:r>
            <a:r>
              <a:rPr lang="en-US" dirty="0" smtClean="0"/>
              <a:t>or </a:t>
            </a:r>
          </a:p>
          <a:p>
            <a:r>
              <a:rPr lang="en-US" b="1" u="sng" dirty="0" err="1"/>
              <a:t>M</a:t>
            </a:r>
            <a:r>
              <a:rPr lang="en-US" b="1" u="sng" dirty="0" err="1" smtClean="0"/>
              <a:t>icrotrauma</a:t>
            </a:r>
            <a:r>
              <a:rPr lang="en-US" dirty="0" smtClean="0"/>
              <a:t> :</a:t>
            </a:r>
            <a:endParaRPr lang="en-US" dirty="0"/>
          </a:p>
          <a:p>
            <a:r>
              <a:rPr lang="en-US" b="1" dirty="0"/>
              <a:t>M</a:t>
            </a:r>
            <a:r>
              <a:rPr lang="en-US" b="1" dirty="0" smtClean="0"/>
              <a:t>any </a:t>
            </a:r>
            <a:r>
              <a:rPr lang="en-US" b="1" dirty="0"/>
              <a:t>small forces</a:t>
            </a:r>
            <a:r>
              <a:rPr lang="en-US" dirty="0"/>
              <a:t> that </a:t>
            </a:r>
            <a:r>
              <a:rPr lang="en-US" dirty="0" smtClean="0"/>
              <a:t>accrue over </a:t>
            </a:r>
            <a:r>
              <a:rPr lang="en-US" dirty="0"/>
              <a:t>a long </a:t>
            </a:r>
            <a:r>
              <a:rPr lang="en-US" dirty="0" smtClean="0"/>
              <a:t>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r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5715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Air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splints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</a:t>
            </a:r>
            <a:r>
              <a:rPr lang="en-US" dirty="0">
                <a:latin typeface="+mn-lt"/>
                <a:ea typeface="+mn-ea"/>
                <a:cs typeface="+mn-cs"/>
              </a:rPr>
              <a:t>not to be used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with humeral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or femoral fractures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their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inability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 adequately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limit proximal joint 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excursion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Formable </a:t>
            </a:r>
            <a:r>
              <a:rPr lang="en-US" b="1" u="sng" dirty="0" smtClean="0"/>
              <a:t>S</a:t>
            </a:r>
            <a:r>
              <a:rPr lang="en-US" b="1" u="sng" dirty="0" smtClean="0">
                <a:solidFill>
                  <a:schemeClr val="tx1"/>
                </a:solidFill>
              </a:rPr>
              <a:t>plint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 of a fusion device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consisting of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semi-rigid shell and soft inner lining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formable splint’s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inner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lining is usually composed of foam and serves to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support the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injured area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Image result for formable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6096000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52400"/>
            <a:ext cx="3206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Formable Splint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Vacuum splints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constructed of fabric or vinyl material containing micro Styrofoam beads.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ixed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and secured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injured area by straps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Traction splints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They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used to treat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long-bone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fractures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especially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lower extremity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imit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spasm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surrounding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musculature.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Image result for vacuum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70" y="304800"/>
            <a:ext cx="5289030" cy="5562600"/>
          </a:xfrm>
          <a:prstGeom prst="rect">
            <a:avLst/>
          </a:prstGeom>
          <a:noFill/>
        </p:spPr>
      </p:pic>
      <p:sp>
        <p:nvSpPr>
          <p:cNvPr id="176132" name="AutoShape 4" descr="Image result for vacuum spl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4" name="AutoShape 6" descr="Image result for vacuum spl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6" name="AutoShape 8" descr="Image result for vacuum spl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8382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Vaccum</a:t>
            </a:r>
            <a:r>
              <a:rPr lang="en-US" sz="3600" b="1" dirty="0" smtClean="0"/>
              <a:t> splint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Image result for vacuum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685"/>
            <a:ext cx="5943600" cy="637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Image result for traction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692"/>
            <a:ext cx="3962400" cy="4043508"/>
          </a:xfrm>
          <a:prstGeom prst="rect">
            <a:avLst/>
          </a:prstGeom>
          <a:noFill/>
        </p:spPr>
      </p:pic>
      <p:pic>
        <p:nvPicPr>
          <p:cNvPr id="178180" name="Picture 4" descr="Image result for traction spl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9260" y="990600"/>
            <a:ext cx="5108760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0" y="228600"/>
            <a:ext cx="276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Traction splint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splints are used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cautiously with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upper extremity long-bone fractures because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of the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potential for susceptible pathology of respective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neurovascular structures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mmobilize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joints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proximal and distal to a fracture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Splints should be adequately padded to protect the skin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soft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tissues prior to their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application.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Elastic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wraps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used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splint application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Skeletal fractures are often </a:t>
            </a:r>
            <a:r>
              <a:rPr lang="en-US" dirty="0" smtClean="0"/>
              <a:t>classified based </a:t>
            </a:r>
            <a:r>
              <a:rPr lang="en-US" dirty="0"/>
              <a:t>on </a:t>
            </a:r>
            <a:r>
              <a:rPr lang="en-US" b="1" dirty="0"/>
              <a:t>anatomical location </a:t>
            </a:r>
            <a:r>
              <a:rPr lang="en-US" dirty="0"/>
              <a:t>of </a:t>
            </a:r>
            <a:r>
              <a:rPr lang="en-US" b="1" dirty="0" smtClean="0"/>
              <a:t>pathology</a:t>
            </a:r>
            <a:r>
              <a:rPr lang="en-US" dirty="0" smtClean="0"/>
              <a:t> and </a:t>
            </a:r>
            <a:r>
              <a:rPr lang="en-US" b="1" dirty="0"/>
              <a:t>structures involved </a:t>
            </a:r>
            <a:r>
              <a:rPr lang="en-US" dirty="0"/>
              <a:t>and are typically </a:t>
            </a:r>
            <a:r>
              <a:rPr lang="en-US" dirty="0" smtClean="0"/>
              <a:t>referred to </a:t>
            </a:r>
            <a:r>
              <a:rPr lang="en-US" dirty="0"/>
              <a:t>as the </a:t>
            </a:r>
            <a:r>
              <a:rPr lang="en-US" b="1" dirty="0"/>
              <a:t>distal segment relative to a </a:t>
            </a:r>
            <a:r>
              <a:rPr lang="en-US" b="1" dirty="0" smtClean="0"/>
              <a:t>proximal segment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 smtClean="0"/>
              <a:t>Fractures </a:t>
            </a:r>
            <a:r>
              <a:rPr lang="en-US" sz="4800" b="1" dirty="0"/>
              <a:t>and Dislocations </a:t>
            </a:r>
            <a:r>
              <a:rPr lang="en-US" sz="4800" b="1" dirty="0" smtClean="0"/>
              <a:t>  of </a:t>
            </a:r>
            <a:r>
              <a:rPr lang="en-US" sz="4800" b="1" dirty="0"/>
              <a:t>Upper Extremity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b="1" dirty="0"/>
              <a:t>Fractures of the Hand and Wrist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 </a:t>
            </a:r>
            <a:r>
              <a:rPr lang="en-US" dirty="0">
                <a:solidFill>
                  <a:srgbClr val="FF0000"/>
                </a:solidFill>
              </a:rPr>
              <a:t>commonly fractured </a:t>
            </a:r>
            <a:r>
              <a:rPr lang="en-US" dirty="0"/>
              <a:t>sites of human Skeletal.</a:t>
            </a:r>
          </a:p>
          <a:p>
            <a:r>
              <a:rPr lang="en-US" dirty="0"/>
              <a:t>Only open fractures and dislocations are considered true orthopedic traumatic emergencies.</a:t>
            </a:r>
          </a:p>
          <a:p>
            <a:r>
              <a:rPr lang="en-US" dirty="0">
                <a:solidFill>
                  <a:srgbClr val="FF0000"/>
                </a:solidFill>
              </a:rPr>
              <a:t>Splinting the injured hand and wrist complex</a:t>
            </a:r>
            <a:r>
              <a:rPr lang="en-US" dirty="0"/>
              <a:t> in a position of function and immediately transporting the athlete to the nearest hospital.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Fractures of the Forearm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type of </a:t>
            </a:r>
            <a:r>
              <a:rPr lang="en-US" dirty="0">
                <a:solidFill>
                  <a:srgbClr val="FF0000"/>
                </a:solidFill>
              </a:rPr>
              <a:t>distal radial fracture</a:t>
            </a:r>
            <a:r>
              <a:rPr lang="en-US" dirty="0"/>
              <a:t> is the </a:t>
            </a:r>
            <a:r>
              <a:rPr lang="en-US" b="1" dirty="0" smtClean="0">
                <a:solidFill>
                  <a:srgbClr val="FF0000"/>
                </a:solidFill>
              </a:rPr>
              <a:t>Colles’ fracture.</a:t>
            </a: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alling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an outstretched </a:t>
            </a:r>
            <a:r>
              <a:rPr lang="en-US" dirty="0">
                <a:solidFill>
                  <a:srgbClr val="FF0000"/>
                </a:solidFill>
              </a:rPr>
              <a:t>arm with the wrist in extension</a:t>
            </a:r>
            <a:r>
              <a:rPr lang="en-US" dirty="0" smtClean="0"/>
              <a:t>.</a:t>
            </a:r>
          </a:p>
          <a:p>
            <a:r>
              <a:rPr lang="en-US" dirty="0"/>
              <a:t>M</a:t>
            </a:r>
            <a:r>
              <a:rPr lang="en-US" dirty="0" smtClean="0"/>
              <a:t>echanism </a:t>
            </a:r>
            <a:r>
              <a:rPr lang="en-US" dirty="0"/>
              <a:t>of </a:t>
            </a:r>
            <a:r>
              <a:rPr lang="en-US" dirty="0" smtClean="0"/>
              <a:t>injury &gt; </a:t>
            </a:r>
            <a:r>
              <a:rPr lang="en-US" dirty="0"/>
              <a:t>fractured </a:t>
            </a:r>
            <a:r>
              <a:rPr lang="en-US" dirty="0">
                <a:solidFill>
                  <a:srgbClr val="FF0000"/>
                </a:solidFill>
              </a:rPr>
              <a:t>fragments dorsally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Median nerve Palsy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 </a:t>
            </a:r>
            <a:r>
              <a:rPr lang="en-US" dirty="0"/>
              <a:t>additional traumatic distal </a:t>
            </a:r>
            <a:r>
              <a:rPr lang="en-US" dirty="0" smtClean="0"/>
              <a:t>radial fracture </a:t>
            </a:r>
            <a:r>
              <a:rPr lang="en-US" dirty="0"/>
              <a:t>is known as the </a:t>
            </a:r>
            <a:r>
              <a:rPr lang="en-US" b="1" dirty="0">
                <a:solidFill>
                  <a:srgbClr val="FF0000"/>
                </a:solidFill>
              </a:rPr>
              <a:t>Smith’s fracture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4" name="Picture 2" descr="http://www.kleisertherapy.com/wp-content/uploads/2013/01/colles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737"/>
            <a:ext cx="1219200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DFfnkwVv_cU/UP2ra4Mih_I/AAAAAAAACtM/t39996a4pcg/s1600/Dinner_fork_deformity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9624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medscape.com/pi/emed/ckb/radiology/336139-398406-7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51816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les fracture close red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200400" cy="28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volar </a:t>
            </a:r>
            <a:r>
              <a:rPr lang="en-US" dirty="0">
                <a:solidFill>
                  <a:srgbClr val="FF0000"/>
                </a:solidFill>
              </a:rPr>
              <a:t>displacement </a:t>
            </a:r>
            <a:r>
              <a:rPr lang="en-US" dirty="0"/>
              <a:t>of distal </a:t>
            </a:r>
            <a:r>
              <a:rPr lang="en-US" dirty="0" smtClean="0"/>
              <a:t>fragments following </a:t>
            </a:r>
            <a:r>
              <a:rPr lang="en-US" dirty="0"/>
              <a:t>injury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falling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an outstretched </a:t>
            </a:r>
            <a:r>
              <a:rPr lang="en-US" dirty="0">
                <a:solidFill>
                  <a:srgbClr val="FF0000"/>
                </a:solidFill>
              </a:rPr>
              <a:t>arm with the wrist in flexion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Reverse Colles fracture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requires urgent </a:t>
            </a:r>
            <a:r>
              <a:rPr lang="en-US" dirty="0" smtClean="0"/>
              <a:t>referral to Orthopedic Surgeon.</a:t>
            </a:r>
          </a:p>
          <a:p>
            <a:r>
              <a:rPr lang="en-US" dirty="0"/>
              <a:t>Activation of </a:t>
            </a:r>
            <a:r>
              <a:rPr lang="en-US" dirty="0" smtClean="0"/>
              <a:t>EMS</a:t>
            </a:r>
          </a:p>
          <a:p>
            <a:r>
              <a:rPr lang="en-US" dirty="0"/>
              <a:t>M</a:t>
            </a:r>
            <a:r>
              <a:rPr lang="en-US" dirty="0" smtClean="0"/>
              <a:t>onitor </a:t>
            </a:r>
            <a:r>
              <a:rPr lang="en-US" dirty="0"/>
              <a:t>neurovascular function</a:t>
            </a:r>
          </a:p>
        </p:txBody>
      </p:sp>
    </p:spTree>
    <p:extLst>
      <p:ext uri="{BB962C8B-B14F-4D97-AF65-F5344CB8AC3E}">
        <p14:creationId xmlns:p14="http://schemas.microsoft.com/office/powerpoint/2010/main" val="35742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5467350" cy="528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acute </a:t>
            </a:r>
            <a:r>
              <a:rPr lang="en-US" dirty="0">
                <a:solidFill>
                  <a:srgbClr val="FF0000"/>
                </a:solidFill>
              </a:rPr>
              <a:t>compartment syndrome and </a:t>
            </a:r>
            <a:r>
              <a:rPr lang="en-US" dirty="0" smtClean="0">
                <a:solidFill>
                  <a:srgbClr val="FF0000"/>
                </a:solidFill>
              </a:rPr>
              <a:t>shock</a:t>
            </a:r>
          </a:p>
          <a:p>
            <a:r>
              <a:rPr lang="en-US" dirty="0"/>
              <a:t>Radial and ulnar shaft fractures are most often the </a:t>
            </a:r>
            <a:r>
              <a:rPr lang="en-US" dirty="0" smtClean="0"/>
              <a:t>result of </a:t>
            </a:r>
            <a:r>
              <a:rPr lang="en-US" dirty="0"/>
              <a:t>a significant direct force.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Radial </a:t>
            </a:r>
            <a:r>
              <a:rPr lang="en-US" dirty="0">
                <a:solidFill>
                  <a:srgbClr val="FF0000"/>
                </a:solidFill>
              </a:rPr>
              <a:t>shaft fractures </a:t>
            </a:r>
            <a:r>
              <a:rPr lang="en-US" dirty="0" smtClean="0"/>
              <a:t>are more </a:t>
            </a:r>
            <a:r>
              <a:rPr lang="en-US" dirty="0"/>
              <a:t>prevalent at the </a:t>
            </a:r>
            <a:r>
              <a:rPr lang="en-US" dirty="0">
                <a:solidFill>
                  <a:srgbClr val="FF0000"/>
                </a:solidFill>
              </a:rPr>
              <a:t>middle and distal third </a:t>
            </a:r>
            <a:r>
              <a:rPr lang="en-US" dirty="0"/>
              <a:t>because </a:t>
            </a:r>
            <a:r>
              <a:rPr lang="en-US" dirty="0" smtClean="0"/>
              <a:t>of the </a:t>
            </a:r>
            <a:r>
              <a:rPr lang="en-US" dirty="0"/>
              <a:t>decreased cross-sectional area of the musculature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igid </a:t>
            </a:r>
            <a:r>
              <a:rPr lang="en-US" dirty="0">
                <a:solidFill>
                  <a:srgbClr val="FF0000"/>
                </a:solidFill>
              </a:rPr>
              <a:t>splint</a:t>
            </a:r>
          </a:p>
        </p:txBody>
      </p:sp>
    </p:spTree>
    <p:extLst>
      <p:ext uri="{BB962C8B-B14F-4D97-AF65-F5344CB8AC3E}">
        <p14:creationId xmlns:p14="http://schemas.microsoft.com/office/powerpoint/2010/main" val="7426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important is assessing sensorimotor distribution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radial</a:t>
            </a:r>
            <a:r>
              <a:rPr lang="en-US" dirty="0">
                <a:solidFill>
                  <a:srgbClr val="FF0000"/>
                </a:solidFill>
              </a:rPr>
              <a:t>, median, and ulnar nerves</a:t>
            </a:r>
            <a:r>
              <a:rPr lang="en-US" dirty="0"/>
              <a:t> along the forearm and hand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42386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0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Fractures of 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lunt </a:t>
            </a:r>
            <a:r>
              <a:rPr lang="en-US" dirty="0"/>
              <a:t>trauma or falling on an outstretched arm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Uncommon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</a:t>
            </a:r>
            <a:r>
              <a:rPr lang="en-US" dirty="0" smtClean="0"/>
              <a:t>ensorimotor distribution 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median </a:t>
            </a:r>
            <a:r>
              <a:rPr lang="en-US" dirty="0" smtClean="0">
                <a:solidFill>
                  <a:srgbClr val="FF0000"/>
                </a:solidFill>
              </a:rPr>
              <a:t>nerve</a:t>
            </a:r>
            <a:r>
              <a:rPr lang="en-US" dirty="0" smtClean="0"/>
              <a:t>.</a:t>
            </a:r>
          </a:p>
          <a:p>
            <a:r>
              <a:rPr lang="en-US" dirty="0"/>
              <a:t>Monitoring the </a:t>
            </a:r>
            <a:r>
              <a:rPr lang="en-US" dirty="0" smtClean="0">
                <a:solidFill>
                  <a:srgbClr val="FF0000"/>
                </a:solidFill>
              </a:rPr>
              <a:t>Brachial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rtery</a:t>
            </a:r>
          </a:p>
          <a:p>
            <a:r>
              <a:rPr lang="en-US" b="1" dirty="0" err="1"/>
              <a:t>Volkman’s</a:t>
            </a:r>
            <a:r>
              <a:rPr lang="en-US" b="1" dirty="0"/>
              <a:t> ischemic </a:t>
            </a:r>
            <a:r>
              <a:rPr lang="en-US" b="1" dirty="0" smtClean="0"/>
              <a:t>contracture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764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A permanent </a:t>
            </a:r>
            <a:r>
              <a:rPr lang="en-US" sz="2800" b="1" dirty="0" smtClean="0">
                <a:solidFill>
                  <a:srgbClr val="FF0000"/>
                </a:solidFill>
              </a:rPr>
              <a:t>flexion contracture of the hand at the wrist, resulting in a claw-like deformity of the hand and fingers</a:t>
            </a:r>
            <a:r>
              <a:rPr lang="en-US" sz="2800" dirty="0" smtClean="0"/>
              <a:t>. Passive extension of fingers is restricted and painful. It is excruciatingly painful and disabling.</a:t>
            </a:r>
            <a:endParaRPr lang="en-US" sz="2800" dirty="0"/>
          </a:p>
        </p:txBody>
      </p:sp>
      <p:pic>
        <p:nvPicPr>
          <p:cNvPr id="179202" name="Picture 2" descr="The practice of surgery (1910) (1475689825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819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98327" cy="65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3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Comfortable </a:t>
            </a:r>
            <a:r>
              <a:rPr lang="en-US" dirty="0"/>
              <a:t>compressive dressing and immobilization </a:t>
            </a:r>
            <a:r>
              <a:rPr lang="en-US" dirty="0" smtClean="0"/>
              <a:t>of the </a:t>
            </a:r>
            <a:r>
              <a:rPr lang="en-US" dirty="0"/>
              <a:t>elbow with a </a:t>
            </a:r>
            <a:r>
              <a:rPr lang="en-US" dirty="0">
                <a:solidFill>
                  <a:srgbClr val="FF0000"/>
                </a:solidFill>
              </a:rPr>
              <a:t>rigid long-arm splint</a:t>
            </a:r>
            <a:r>
              <a:rPr lang="en-US" dirty="0"/>
              <a:t> in the position </a:t>
            </a:r>
            <a:r>
              <a:rPr lang="en-US" dirty="0" smtClean="0"/>
              <a:t>of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If the </a:t>
            </a:r>
            <a:r>
              <a:rPr lang="en-US" dirty="0" smtClean="0">
                <a:solidFill>
                  <a:srgbClr val="FF0000"/>
                </a:solidFill>
              </a:rPr>
              <a:t>lateral condyle </a:t>
            </a:r>
            <a:r>
              <a:rPr lang="en-US" dirty="0">
                <a:solidFill>
                  <a:srgbClr val="FF0000"/>
                </a:solidFill>
              </a:rPr>
              <a:t>is affected</a:t>
            </a:r>
            <a:r>
              <a:rPr lang="en-US" dirty="0"/>
              <a:t>, splint the </a:t>
            </a:r>
            <a:r>
              <a:rPr lang="en-US" dirty="0">
                <a:solidFill>
                  <a:srgbClr val="FF0000"/>
                </a:solidFill>
              </a:rPr>
              <a:t>forearm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supination</a:t>
            </a:r>
            <a:r>
              <a:rPr lang="en-US" dirty="0"/>
              <a:t> with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wrist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extension</a:t>
            </a:r>
            <a:r>
              <a:rPr lang="en-US" dirty="0"/>
              <a:t> so as to alleviate tension on the </a:t>
            </a:r>
            <a:r>
              <a:rPr lang="en-US" dirty="0" smtClean="0"/>
              <a:t>wrist extensor </a:t>
            </a:r>
            <a:r>
              <a:rPr lang="en-US" dirty="0"/>
              <a:t>musculature.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the medial condyle </a:t>
            </a:r>
            <a:r>
              <a:rPr lang="en-US" dirty="0"/>
              <a:t>is fractured, </a:t>
            </a:r>
            <a:r>
              <a:rPr lang="en-US" dirty="0" smtClean="0"/>
              <a:t>the wrist </a:t>
            </a:r>
            <a:r>
              <a:rPr lang="en-US" dirty="0"/>
              <a:t>should be splinted in </a:t>
            </a:r>
            <a:r>
              <a:rPr lang="en-US" dirty="0">
                <a:solidFill>
                  <a:srgbClr val="FF0000"/>
                </a:solidFill>
              </a:rPr>
              <a:t>pronation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flexion</a:t>
            </a:r>
            <a:r>
              <a:rPr lang="en-US" dirty="0"/>
              <a:t> so as </a:t>
            </a:r>
            <a:r>
              <a:rPr lang="en-US" dirty="0" smtClean="0"/>
              <a:t>to ease </a:t>
            </a:r>
            <a:r>
              <a:rPr lang="en-US" dirty="0"/>
              <a:t>tension on the wrist common flexor tendon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Olecranon </a:t>
            </a:r>
            <a:r>
              <a:rPr lang="en-US" dirty="0" smtClean="0"/>
              <a:t>if </a:t>
            </a:r>
            <a:r>
              <a:rPr lang="en-US" dirty="0"/>
              <a:t>suspected of </a:t>
            </a:r>
            <a:r>
              <a:rPr lang="en-US" dirty="0" smtClean="0"/>
              <a:t>fracture</a:t>
            </a:r>
          </a:p>
          <a:p>
            <a:r>
              <a:rPr lang="en-US" dirty="0" smtClean="0"/>
              <a:t>Fracture </a:t>
            </a:r>
            <a:r>
              <a:rPr lang="en-US" dirty="0"/>
              <a:t>of the olecranon is </a:t>
            </a:r>
            <a:r>
              <a:rPr lang="en-US" dirty="0" smtClean="0"/>
              <a:t>recognized as </a:t>
            </a:r>
            <a:r>
              <a:rPr lang="en-US" dirty="0"/>
              <a:t>an </a:t>
            </a:r>
            <a:r>
              <a:rPr lang="en-US" dirty="0" smtClean="0"/>
              <a:t>intra </a:t>
            </a:r>
            <a:r>
              <a:rPr lang="en-US" dirty="0" err="1" smtClean="0"/>
              <a:t>articular</a:t>
            </a:r>
            <a:r>
              <a:rPr lang="en-US" dirty="0" smtClean="0"/>
              <a:t> </a:t>
            </a:r>
            <a:r>
              <a:rPr lang="en-US" dirty="0"/>
              <a:t>lesion and calls </a:t>
            </a:r>
            <a:r>
              <a:rPr lang="en-US"/>
              <a:t>for </a:t>
            </a:r>
            <a:r>
              <a:rPr lang="en-US" smtClean="0"/>
              <a:t>realignment </a:t>
            </a:r>
            <a:r>
              <a:rPr lang="en-US" dirty="0"/>
              <a:t>to ensure favorable </a:t>
            </a:r>
            <a:r>
              <a:rPr lang="en-US" dirty="0" smtClean="0"/>
              <a:t>outcomes.</a:t>
            </a:r>
          </a:p>
          <a:p>
            <a:r>
              <a:rPr lang="en-US" dirty="0" smtClean="0"/>
              <a:t>Displaced </a:t>
            </a:r>
            <a:r>
              <a:rPr lang="en-US" dirty="0" smtClean="0">
                <a:solidFill>
                  <a:srgbClr val="FF0000"/>
                </a:solidFill>
              </a:rPr>
              <a:t>olecranon </a:t>
            </a:r>
            <a:r>
              <a:rPr lang="en-US" dirty="0">
                <a:solidFill>
                  <a:srgbClr val="FF0000"/>
                </a:solidFill>
              </a:rPr>
              <a:t>fractures </a:t>
            </a:r>
            <a:r>
              <a:rPr lang="en-US" dirty="0"/>
              <a:t>routinely </a:t>
            </a:r>
            <a:r>
              <a:rPr lang="en-US" dirty="0">
                <a:solidFill>
                  <a:srgbClr val="FF0000"/>
                </a:solidFill>
              </a:rPr>
              <a:t>rupture the triceps </a:t>
            </a:r>
            <a:r>
              <a:rPr lang="en-US" dirty="0" err="1" smtClean="0">
                <a:solidFill>
                  <a:srgbClr val="FF0000"/>
                </a:solidFill>
              </a:rPr>
              <a:t>aponeurosis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subject the </a:t>
            </a:r>
            <a:r>
              <a:rPr lang="en-US" dirty="0">
                <a:solidFill>
                  <a:srgbClr val="FF0000"/>
                </a:solidFill>
              </a:rPr>
              <a:t>ulnar nerve </a:t>
            </a:r>
            <a:r>
              <a:rPr lang="en-US" dirty="0"/>
              <a:t>to compromise.</a:t>
            </a:r>
          </a:p>
        </p:txBody>
      </p:sp>
    </p:spTree>
    <p:extLst>
      <p:ext uri="{BB962C8B-B14F-4D97-AF65-F5344CB8AC3E}">
        <p14:creationId xmlns:p14="http://schemas.microsoft.com/office/powerpoint/2010/main" val="1219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dirty="0">
                <a:solidFill>
                  <a:srgbClr val="FF0000"/>
                </a:solidFill>
              </a:rPr>
              <a:t>rigid </a:t>
            </a:r>
            <a:r>
              <a:rPr lang="en-US" dirty="0" smtClean="0">
                <a:solidFill>
                  <a:srgbClr val="FF0000"/>
                </a:solidFill>
              </a:rPr>
              <a:t>splint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non-displaced</a:t>
            </a:r>
            <a:r>
              <a:rPr lang="en-US" dirty="0" smtClean="0"/>
              <a:t> then a </a:t>
            </a:r>
            <a:r>
              <a:rPr lang="en-US" dirty="0">
                <a:solidFill>
                  <a:srgbClr val="FF0000"/>
                </a:solidFill>
              </a:rPr>
              <a:t>long-arm </a:t>
            </a:r>
            <a:r>
              <a:rPr lang="en-US" dirty="0" smtClean="0">
                <a:solidFill>
                  <a:srgbClr val="FF0000"/>
                </a:solidFill>
              </a:rPr>
              <a:t>splint </a:t>
            </a: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elbow joint flexed to 70 degrees and the wrist </a:t>
            </a:r>
            <a:r>
              <a:rPr lang="en-US" dirty="0" smtClean="0">
                <a:solidFill>
                  <a:srgbClr val="FF0000"/>
                </a:solidFill>
              </a:rPr>
              <a:t>joint in neutral.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Complications</a:t>
            </a:r>
            <a:r>
              <a:rPr lang="en-US" dirty="0" smtClean="0"/>
              <a:t> </a:t>
            </a:r>
            <a:r>
              <a:rPr lang="en-US" dirty="0"/>
              <a:t>that may arise from </a:t>
            </a:r>
            <a:r>
              <a:rPr lang="en-US" dirty="0" smtClean="0"/>
              <a:t>improper care </a:t>
            </a:r>
            <a:r>
              <a:rPr lang="en-US" dirty="0"/>
              <a:t>include </a:t>
            </a:r>
            <a:r>
              <a:rPr lang="en-US" dirty="0" err="1">
                <a:solidFill>
                  <a:srgbClr val="FF0000"/>
                </a:solidFill>
              </a:rPr>
              <a:t>cubitus</a:t>
            </a:r>
            <a:r>
              <a:rPr lang="en-US" dirty="0">
                <a:solidFill>
                  <a:srgbClr val="FF0000"/>
                </a:solidFill>
              </a:rPr>
              <a:t> valgus or </a:t>
            </a:r>
            <a:r>
              <a:rPr lang="en-US" dirty="0" err="1">
                <a:solidFill>
                  <a:srgbClr val="FF0000"/>
                </a:solidFill>
              </a:rPr>
              <a:t>varus</a:t>
            </a:r>
            <a:r>
              <a:rPr lang="en-US" dirty="0">
                <a:solidFill>
                  <a:srgbClr val="FF0000"/>
                </a:solidFill>
              </a:rPr>
              <a:t> deformity, </a:t>
            </a:r>
            <a:r>
              <a:rPr lang="en-US" dirty="0" err="1" smtClean="0">
                <a:solidFill>
                  <a:srgbClr val="FF0000"/>
                </a:solidFill>
              </a:rPr>
              <a:t>malunion</a:t>
            </a:r>
            <a:r>
              <a:rPr lang="en-US" dirty="0" smtClean="0">
                <a:solidFill>
                  <a:srgbClr val="FF0000"/>
                </a:solidFill>
              </a:rPr>
              <a:t>, arthritis</a:t>
            </a:r>
            <a:r>
              <a:rPr lang="en-US" dirty="0">
                <a:solidFill>
                  <a:srgbClr val="FF0000"/>
                </a:solidFill>
              </a:rPr>
              <a:t>, and ulnar nerve palsy.</a:t>
            </a:r>
          </a:p>
        </p:txBody>
      </p:sp>
    </p:spTree>
    <p:extLst>
      <p:ext uri="{BB962C8B-B14F-4D97-AF65-F5344CB8AC3E}">
        <p14:creationId xmlns:p14="http://schemas.microsoft.com/office/powerpoint/2010/main" val="3315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2577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Fractures of the radial head and neck </a:t>
            </a:r>
            <a:r>
              <a:rPr lang="en-US" dirty="0"/>
              <a:t>are </a:t>
            </a:r>
            <a:r>
              <a:rPr lang="en-US" dirty="0" smtClean="0"/>
              <a:t>commonly related </a:t>
            </a:r>
            <a:r>
              <a:rPr lang="en-US" dirty="0"/>
              <a:t>to avulsion of the humeral </a:t>
            </a:r>
            <a:r>
              <a:rPr lang="en-US" dirty="0">
                <a:solidFill>
                  <a:srgbClr val="FF0000"/>
                </a:solidFill>
              </a:rPr>
              <a:t>lateral epicondyle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capitellar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injury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/>
              <a:t>integrity of the </a:t>
            </a:r>
            <a:r>
              <a:rPr lang="en-US" dirty="0" smtClean="0"/>
              <a:t>distal </a:t>
            </a:r>
            <a:r>
              <a:rPr lang="en-US" dirty="0" err="1" smtClean="0"/>
              <a:t>radioulnar</a:t>
            </a:r>
            <a:r>
              <a:rPr lang="en-US" dirty="0" smtClean="0"/>
              <a:t> </a:t>
            </a:r>
            <a:r>
              <a:rPr lang="en-US" dirty="0"/>
              <a:t>joint subsequent to radial head and neck fractures.</a:t>
            </a:r>
          </a:p>
          <a:p>
            <a:r>
              <a:rPr lang="en-US" dirty="0"/>
              <a:t>Violent mechanisms of </a:t>
            </a:r>
            <a:r>
              <a:rPr lang="en-US" dirty="0">
                <a:solidFill>
                  <a:srgbClr val="FF0000"/>
                </a:solidFill>
              </a:rPr>
              <a:t>injury to the radial head </a:t>
            </a:r>
            <a:r>
              <a:rPr lang="en-US" dirty="0" smtClean="0">
                <a:solidFill>
                  <a:srgbClr val="FF0000"/>
                </a:solidFill>
              </a:rPr>
              <a:t>and neck </a:t>
            </a:r>
            <a:r>
              <a:rPr lang="en-US" dirty="0"/>
              <a:t>may occasionally result in an </a:t>
            </a:r>
            <a:r>
              <a:rPr lang="en-US" b="1" dirty="0">
                <a:solidFill>
                  <a:srgbClr val="FF0000"/>
                </a:solidFill>
              </a:rPr>
              <a:t>Essex-</a:t>
            </a:r>
            <a:r>
              <a:rPr lang="en-US" b="1" dirty="0" err="1">
                <a:solidFill>
                  <a:srgbClr val="FF0000"/>
                </a:solidFill>
              </a:rPr>
              <a:t>Lopresti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fracture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Essex-</a:t>
            </a:r>
            <a:r>
              <a:rPr lang="en-US" b="1" dirty="0" err="1" smtClean="0">
                <a:solidFill>
                  <a:srgbClr val="FF0000"/>
                </a:solidFill>
              </a:rPr>
              <a:t>Lopresti</a:t>
            </a:r>
            <a:r>
              <a:rPr lang="en-US" b="1" dirty="0" smtClean="0">
                <a:solidFill>
                  <a:srgbClr val="FF0000"/>
                </a:solidFill>
              </a:rPr>
              <a:t> fracture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 fracture of the radial head  with dislocation of the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distal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radioulnar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joint</a:t>
            </a:r>
            <a:r>
              <a:rPr lang="en-US" sz="3200" dirty="0" smtClean="0">
                <a:solidFill>
                  <a:srgbClr val="FF0000"/>
                </a:solidFill>
              </a:rPr>
              <a:t> and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disruption of the 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interosseous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membrane.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upture of </a:t>
            </a:r>
            <a:r>
              <a:rPr lang="en-US" dirty="0"/>
              <a:t>the </a:t>
            </a:r>
            <a:r>
              <a:rPr lang="en-US" dirty="0" err="1" smtClean="0"/>
              <a:t>interosseous</a:t>
            </a:r>
            <a:r>
              <a:rPr lang="en-US" dirty="0"/>
              <a:t> </a:t>
            </a:r>
            <a:r>
              <a:rPr lang="en-US" dirty="0" smtClean="0"/>
              <a:t>membrane.</a:t>
            </a:r>
          </a:p>
          <a:p>
            <a:r>
              <a:rPr lang="en-US" dirty="0"/>
              <a:t>Substantial morbidity may result </a:t>
            </a:r>
            <a:r>
              <a:rPr lang="en-US" dirty="0" smtClean="0"/>
              <a:t>from negligible </a:t>
            </a:r>
            <a:r>
              <a:rPr lang="en-US" dirty="0"/>
              <a:t>treatment of an Essex-</a:t>
            </a:r>
            <a:r>
              <a:rPr lang="en-US" dirty="0" err="1"/>
              <a:t>Lopresti</a:t>
            </a:r>
            <a:r>
              <a:rPr lang="en-US" dirty="0"/>
              <a:t> </a:t>
            </a:r>
            <a:r>
              <a:rPr lang="en-US" dirty="0" smtClean="0"/>
              <a:t>fracture.</a:t>
            </a:r>
          </a:p>
          <a:p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onset of </a:t>
            </a:r>
            <a:r>
              <a:rPr lang="en-US" dirty="0">
                <a:solidFill>
                  <a:srgbClr val="FF0000"/>
                </a:solidFill>
              </a:rPr>
              <a:t>acute </a:t>
            </a:r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>
                <a:solidFill>
                  <a:srgbClr val="FF0000"/>
                </a:solidFill>
              </a:rPr>
              <a:t>secondary to skeletal fracture</a:t>
            </a:r>
          </a:p>
        </p:txBody>
      </p:sp>
    </p:spTree>
    <p:extLst>
      <p:ext uri="{BB962C8B-B14F-4D97-AF65-F5344CB8AC3E}">
        <p14:creationId xmlns:p14="http://schemas.microsoft.com/office/powerpoint/2010/main" val="1118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Fractures of the </a:t>
            </a:r>
            <a:r>
              <a:rPr lang="en-US" b="1" dirty="0" err="1"/>
              <a:t>Humerus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and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Proximal humeral fractures </a:t>
            </a:r>
            <a:r>
              <a:rPr lang="en-US" dirty="0"/>
              <a:t>typically occur in the athletic </a:t>
            </a:r>
            <a:r>
              <a:rPr lang="en-US" dirty="0" smtClean="0"/>
              <a:t>population as </a:t>
            </a:r>
            <a:r>
              <a:rPr lang="en-US" dirty="0"/>
              <a:t>the result of trauma, most likely secondary to </a:t>
            </a:r>
            <a:r>
              <a:rPr lang="en-US" dirty="0" smtClean="0">
                <a:solidFill>
                  <a:srgbClr val="FF0000"/>
                </a:solidFill>
              </a:rPr>
              <a:t>falling on </a:t>
            </a:r>
            <a:r>
              <a:rPr lang="en-US" dirty="0">
                <a:solidFill>
                  <a:srgbClr val="FF0000"/>
                </a:solidFill>
              </a:rPr>
              <a:t>an outstretched </a:t>
            </a:r>
            <a:r>
              <a:rPr lang="en-US" dirty="0" smtClean="0">
                <a:solidFill>
                  <a:srgbClr val="FF0000"/>
                </a:solidFill>
              </a:rPr>
              <a:t>arm.</a:t>
            </a:r>
          </a:p>
          <a:p>
            <a:r>
              <a:rPr lang="en-US" dirty="0"/>
              <a:t>D</a:t>
            </a:r>
            <a:r>
              <a:rPr lang="en-US" dirty="0" smtClean="0"/>
              <a:t>irect </a:t>
            </a:r>
            <a:r>
              <a:rPr lang="en-US" dirty="0"/>
              <a:t>blow to the lateral aspect of the </a:t>
            </a:r>
            <a:r>
              <a:rPr lang="en-US" dirty="0" smtClean="0"/>
              <a:t>bone.</a:t>
            </a:r>
          </a:p>
          <a:p>
            <a:r>
              <a:rPr lang="en-US" dirty="0"/>
              <a:t>A</a:t>
            </a:r>
            <a:r>
              <a:rPr lang="en-US" dirty="0" smtClean="0"/>
              <a:t>thlete </a:t>
            </a:r>
            <a:r>
              <a:rPr lang="en-US" dirty="0"/>
              <a:t>to hold the involved arm in </a:t>
            </a:r>
            <a:r>
              <a:rPr lang="en-US" dirty="0" smtClean="0"/>
              <a:t>an adducted 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334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ain</a:t>
            </a:r>
            <a:r>
              <a:rPr lang="en-US" dirty="0"/>
              <a:t>, edema, and focal tenderness over the proximal </a:t>
            </a:r>
            <a:r>
              <a:rPr lang="en-US" dirty="0" err="1"/>
              <a:t>humerus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brachial plexus</a:t>
            </a:r>
            <a:r>
              <a:rPr lang="en-US" dirty="0">
                <a:solidFill>
                  <a:srgbClr val="FF0000"/>
                </a:solidFill>
              </a:rPr>
              <a:t>, axillary nerve, and vascular structures</a:t>
            </a:r>
            <a:r>
              <a:rPr lang="en-US" dirty="0"/>
              <a:t> in danger </a:t>
            </a:r>
            <a:r>
              <a:rPr lang="en-US" dirty="0" smtClean="0"/>
              <a:t>of compromise.</a:t>
            </a:r>
          </a:p>
          <a:p>
            <a:r>
              <a:rPr lang="en-US" dirty="0"/>
              <a:t>Typically GHJ fracture-dislocations cause </a:t>
            </a:r>
            <a:r>
              <a:rPr lang="en-US" dirty="0" smtClean="0"/>
              <a:t>the anatomical </a:t>
            </a:r>
            <a:r>
              <a:rPr lang="en-US" dirty="0"/>
              <a:t>area to be more susceptible to related rotator </a:t>
            </a:r>
            <a:r>
              <a:rPr lang="en-US" dirty="0" smtClean="0"/>
              <a:t>cuff lesions </a:t>
            </a:r>
            <a:r>
              <a:rPr lang="en-US" dirty="0"/>
              <a:t>and brachial plexus and axillary neurovascular pathology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ppropriate </a:t>
            </a:r>
            <a:r>
              <a:rPr lang="en-US" dirty="0">
                <a:solidFill>
                  <a:srgbClr val="FF0000"/>
                </a:solidFill>
              </a:rPr>
              <a:t>arm sling and </a:t>
            </a:r>
            <a:r>
              <a:rPr lang="en-US" dirty="0" smtClean="0">
                <a:solidFill>
                  <a:srgbClr val="FF0000"/>
                </a:solidFill>
              </a:rPr>
              <a:t>swathe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careful application </a:t>
            </a:r>
            <a:r>
              <a:rPr lang="en-US" dirty="0"/>
              <a:t>of ice for pain and spasm </a:t>
            </a:r>
            <a:r>
              <a:rPr lang="en-US" dirty="0" smtClean="0"/>
              <a:t>control.</a:t>
            </a:r>
          </a:p>
          <a:p>
            <a:r>
              <a:rPr lang="en-US" dirty="0"/>
              <a:t>Potential </a:t>
            </a:r>
            <a:r>
              <a:rPr lang="en-US" dirty="0">
                <a:solidFill>
                  <a:srgbClr val="FF0000"/>
                </a:solidFill>
              </a:rPr>
              <a:t>complications</a:t>
            </a:r>
            <a:r>
              <a:rPr lang="en-US" dirty="0"/>
              <a:t> resulting from </a:t>
            </a:r>
            <a:r>
              <a:rPr lang="en-US" dirty="0" smtClean="0"/>
              <a:t>inappropriate treatment </a:t>
            </a:r>
            <a:r>
              <a:rPr lang="en-US" dirty="0"/>
              <a:t>include </a:t>
            </a:r>
            <a:r>
              <a:rPr lang="en-US" dirty="0" err="1">
                <a:solidFill>
                  <a:srgbClr val="FF0000"/>
                </a:solidFill>
              </a:rPr>
              <a:t>malunion</a:t>
            </a:r>
            <a:r>
              <a:rPr lang="en-US" dirty="0">
                <a:solidFill>
                  <a:srgbClr val="FF0000"/>
                </a:solidFill>
              </a:rPr>
              <a:t> healing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myositis ossificans, </a:t>
            </a:r>
            <a:r>
              <a:rPr lang="en-US" dirty="0" smtClean="0">
                <a:solidFill>
                  <a:srgbClr val="FF0000"/>
                </a:solidFill>
              </a:rPr>
              <a:t>secondary </a:t>
            </a:r>
            <a:r>
              <a:rPr lang="en-US" dirty="0">
                <a:solidFill>
                  <a:srgbClr val="FF0000"/>
                </a:solidFill>
              </a:rPr>
              <a:t>GHJ stiffness, and arthritis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199"/>
            <a:ext cx="7605712" cy="592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Myositis ossificans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8288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formation of bone tissue inside muscle tissue </a:t>
            </a:r>
            <a:r>
              <a:rPr lang="en-US" sz="2800" dirty="0" smtClean="0"/>
              <a:t>after a traumatic injury to the area. ​</a:t>
            </a:r>
          </a:p>
          <a:p>
            <a:endParaRPr lang="en-US" sz="2800" dirty="0" smtClean="0"/>
          </a:p>
          <a:p>
            <a:r>
              <a:rPr lang="en-US" sz="2800" dirty="0" smtClean="0"/>
              <a:t>This injury usually is the result of an acute deep-muscle bruise or repeated muscular trauma to the same spot, and rarely is caused by a bad muscle strain.</a:t>
            </a:r>
            <a:endParaRPr lang="en-US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reater </a:t>
            </a:r>
            <a:r>
              <a:rPr lang="en-US" dirty="0"/>
              <a:t>and lesser </a:t>
            </a:r>
            <a:r>
              <a:rPr lang="en-US" dirty="0" err="1"/>
              <a:t>tuberosities</a:t>
            </a:r>
            <a:r>
              <a:rPr lang="en-US" dirty="0"/>
              <a:t> include nonunion healing of </a:t>
            </a:r>
            <a:r>
              <a:rPr lang="en-US" dirty="0" smtClean="0"/>
              <a:t>the respective </a:t>
            </a:r>
            <a:r>
              <a:rPr lang="en-US" dirty="0"/>
              <a:t>osseous structures and </a:t>
            </a:r>
            <a:r>
              <a:rPr lang="en-US" dirty="0">
                <a:solidFill>
                  <a:srgbClr val="FF0000"/>
                </a:solidFill>
              </a:rPr>
              <a:t>tenosynovitis of rotator </a:t>
            </a:r>
            <a:r>
              <a:rPr lang="en-US" dirty="0" smtClean="0">
                <a:solidFill>
                  <a:srgbClr val="FF0000"/>
                </a:solidFill>
              </a:rPr>
              <a:t>cuff </a:t>
            </a:r>
            <a:r>
              <a:rPr lang="en-US" dirty="0" err="1" smtClean="0">
                <a:solidFill>
                  <a:srgbClr val="FF0000"/>
                </a:solidFill>
              </a:rPr>
              <a:t>musculotendinous</a:t>
            </a:r>
            <a:r>
              <a:rPr lang="en-US" dirty="0" smtClean="0">
                <a:solidFill>
                  <a:srgbClr val="FF0000"/>
                </a:solidFill>
              </a:rPr>
              <a:t> tissues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vascular </a:t>
            </a:r>
            <a:r>
              <a:rPr lang="en-US" b="1" dirty="0">
                <a:solidFill>
                  <a:srgbClr val="FF0000"/>
                </a:solidFill>
              </a:rPr>
              <a:t>necrosis </a:t>
            </a:r>
            <a:r>
              <a:rPr lang="en-US" dirty="0">
                <a:solidFill>
                  <a:srgbClr val="FF0000"/>
                </a:solidFill>
              </a:rPr>
              <a:t>(AVN) </a:t>
            </a:r>
            <a:r>
              <a:rPr lang="en-US" dirty="0"/>
              <a:t>may also result from </a:t>
            </a:r>
            <a:r>
              <a:rPr lang="en-US" dirty="0" smtClean="0"/>
              <a:t>inadequate management </a:t>
            </a:r>
            <a:r>
              <a:rPr lang="en-US" dirty="0"/>
              <a:t>of these conditions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1722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direct force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 err="1" smtClean="0"/>
              <a:t>humerus</a:t>
            </a:r>
            <a:r>
              <a:rPr lang="en-US" dirty="0"/>
              <a:t>, such as a violent blow, frequently results in a </a:t>
            </a:r>
            <a:r>
              <a:rPr lang="en-US" dirty="0" smtClean="0">
                <a:solidFill>
                  <a:srgbClr val="FF0000"/>
                </a:solidFill>
              </a:rPr>
              <a:t>transverse fracture </a:t>
            </a:r>
            <a:r>
              <a:rPr lang="en-US" dirty="0"/>
              <a:t>of the bone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ndirect force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&gt; </a:t>
            </a:r>
            <a:r>
              <a:rPr lang="en-US" dirty="0">
                <a:solidFill>
                  <a:srgbClr val="FF0000"/>
                </a:solidFill>
              </a:rPr>
              <a:t>spiral </a:t>
            </a:r>
            <a:r>
              <a:rPr lang="en-US" dirty="0" smtClean="0">
                <a:solidFill>
                  <a:srgbClr val="FF0000"/>
                </a:solidFill>
              </a:rPr>
              <a:t>fracture.</a:t>
            </a:r>
          </a:p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umeral </a:t>
            </a:r>
            <a:r>
              <a:rPr lang="en-US" dirty="0">
                <a:solidFill>
                  <a:srgbClr val="FF0000"/>
                </a:solidFill>
              </a:rPr>
              <a:t>shaft fractures</a:t>
            </a:r>
            <a:r>
              <a:rPr lang="en-US" dirty="0"/>
              <a:t>, especially the </a:t>
            </a:r>
            <a:r>
              <a:rPr lang="en-US" dirty="0">
                <a:solidFill>
                  <a:srgbClr val="FF0000"/>
                </a:solidFill>
              </a:rPr>
              <a:t>radial </a:t>
            </a:r>
            <a:r>
              <a:rPr lang="en-US" dirty="0" smtClean="0">
                <a:solidFill>
                  <a:srgbClr val="FF0000"/>
                </a:solidFill>
              </a:rPr>
              <a:t>nerve</a:t>
            </a:r>
            <a:r>
              <a:rPr lang="en-US" dirty="0" smtClean="0"/>
              <a:t>, is </a:t>
            </a:r>
            <a:r>
              <a:rPr lang="en-US" dirty="0"/>
              <a:t>essential. </a:t>
            </a:r>
            <a:endParaRPr lang="en-US" dirty="0" smtClean="0"/>
          </a:p>
          <a:p>
            <a:r>
              <a:rPr lang="en-US" dirty="0" smtClean="0"/>
              <a:t>Fractures </a:t>
            </a:r>
            <a:r>
              <a:rPr lang="en-US" dirty="0"/>
              <a:t>to the middle and distal third of </a:t>
            </a:r>
            <a:r>
              <a:rPr lang="en-US" dirty="0" smtClean="0"/>
              <a:t>the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  <a:r>
              <a:rPr lang="en-US" dirty="0"/>
              <a:t>carry the potential for </a:t>
            </a:r>
            <a:r>
              <a:rPr lang="en-US" b="1" dirty="0">
                <a:solidFill>
                  <a:srgbClr val="FF0000"/>
                </a:solidFill>
              </a:rPr>
              <a:t>radial palsy,</a:t>
            </a:r>
            <a:r>
              <a:rPr lang="en-US" b="1" dirty="0"/>
              <a:t> </a:t>
            </a:r>
            <a:r>
              <a:rPr lang="en-US" dirty="0"/>
              <a:t>which is </a:t>
            </a:r>
            <a:r>
              <a:rPr lang="en-US" dirty="0" smtClean="0"/>
              <a:t>exemplified by </a:t>
            </a:r>
            <a:r>
              <a:rPr lang="en-US" dirty="0">
                <a:solidFill>
                  <a:srgbClr val="FF0000"/>
                </a:solidFill>
              </a:rPr>
              <a:t>wrist-drop or an inability to actively extend </a:t>
            </a:r>
            <a:r>
              <a:rPr lang="en-US" dirty="0" smtClean="0">
                <a:solidFill>
                  <a:srgbClr val="FF0000"/>
                </a:solidFill>
              </a:rPr>
              <a:t>the wrist </a:t>
            </a:r>
            <a:r>
              <a:rPr lang="en-US" dirty="0">
                <a:solidFill>
                  <a:srgbClr val="FF0000"/>
                </a:solidFill>
              </a:rPr>
              <a:t>of the injured arm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presence </a:t>
            </a:r>
            <a:r>
              <a:rPr lang="en-US" dirty="0" smtClean="0"/>
              <a:t>of displacement </a:t>
            </a:r>
            <a:r>
              <a:rPr lang="en-US" dirty="0"/>
              <a:t>and the degree of angulation or </a:t>
            </a:r>
            <a:r>
              <a:rPr lang="en-US" dirty="0" smtClean="0"/>
              <a:t>accompanying neurovascular </a:t>
            </a:r>
            <a:r>
              <a:rPr lang="en-US" dirty="0"/>
              <a:t>pathology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rigid long-arm </a:t>
            </a:r>
            <a:r>
              <a:rPr lang="en-US" dirty="0" smtClean="0">
                <a:solidFill>
                  <a:srgbClr val="FF0000"/>
                </a:solidFill>
              </a:rPr>
              <a:t>splint</a:t>
            </a:r>
          </a:p>
          <a:p>
            <a:r>
              <a:rPr lang="en-US" dirty="0"/>
              <a:t>Failure to appropriately </a:t>
            </a:r>
            <a:r>
              <a:rPr lang="en-US" dirty="0" smtClean="0"/>
              <a:t>manage humeral </a:t>
            </a:r>
            <a:r>
              <a:rPr lang="en-US" dirty="0"/>
              <a:t>shaft pathology may lead to </a:t>
            </a:r>
            <a:r>
              <a:rPr lang="en-US" dirty="0">
                <a:solidFill>
                  <a:srgbClr val="FF0000"/>
                </a:solidFill>
              </a:rPr>
              <a:t>nonunion or </a:t>
            </a:r>
            <a:r>
              <a:rPr lang="en-US" dirty="0" smtClean="0">
                <a:solidFill>
                  <a:srgbClr val="FF0000"/>
                </a:solidFill>
              </a:rPr>
              <a:t>delayed union </a:t>
            </a:r>
            <a:r>
              <a:rPr lang="en-US" dirty="0">
                <a:solidFill>
                  <a:srgbClr val="FF0000"/>
                </a:solidFill>
              </a:rPr>
              <a:t>healing and radial nerve palsy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Scapular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xtreme </a:t>
            </a:r>
            <a:r>
              <a:rPr lang="en-US" dirty="0"/>
              <a:t>forces eliciting scapular fracture may be </a:t>
            </a:r>
            <a:r>
              <a:rPr lang="en-US" dirty="0" smtClean="0"/>
              <a:t>associated with </a:t>
            </a:r>
            <a:r>
              <a:rPr lang="en-US" dirty="0"/>
              <a:t>life-threatening thoracic injuries</a:t>
            </a:r>
            <a:r>
              <a:rPr lang="en-US" dirty="0" smtClean="0"/>
              <a:t>.</a:t>
            </a:r>
          </a:p>
          <a:p>
            <a:r>
              <a:rPr lang="en-US" dirty="0"/>
              <a:t>elevation, immobilizing the </a:t>
            </a:r>
            <a:r>
              <a:rPr lang="en-US" dirty="0" smtClean="0"/>
              <a:t>affected extremity </a:t>
            </a:r>
            <a:r>
              <a:rPr lang="en-US" dirty="0"/>
              <a:t>in a </a:t>
            </a:r>
            <a:r>
              <a:rPr lang="en-US" dirty="0">
                <a:solidFill>
                  <a:srgbClr val="FF0000"/>
                </a:solidFill>
              </a:rPr>
              <a:t>sling and swathe</a:t>
            </a:r>
            <a:r>
              <a:rPr lang="en-US" dirty="0"/>
              <a:t>, and carefully applying </a:t>
            </a:r>
            <a:r>
              <a:rPr lang="en-US" dirty="0" smtClean="0"/>
              <a:t>ice for </a:t>
            </a:r>
            <a:r>
              <a:rPr lang="en-US" dirty="0"/>
              <a:t>pain </a:t>
            </a:r>
            <a:r>
              <a:rPr lang="en-US" dirty="0" smtClean="0"/>
              <a:t>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a </a:t>
            </a:r>
            <a:r>
              <a:rPr lang="en-US" dirty="0" smtClean="0">
                <a:solidFill>
                  <a:srgbClr val="FF0000"/>
                </a:solidFill>
              </a:rPr>
              <a:t>direct force </a:t>
            </a:r>
            <a:r>
              <a:rPr lang="en-US" dirty="0"/>
              <a:t>to the bone or are secondary to a traumatic </a:t>
            </a:r>
            <a:r>
              <a:rPr lang="en-US" dirty="0" smtClean="0"/>
              <a:t>force imparted </a:t>
            </a:r>
            <a:r>
              <a:rPr lang="en-US" dirty="0"/>
              <a:t>onto the </a:t>
            </a:r>
            <a:r>
              <a:rPr lang="en-US" dirty="0">
                <a:solidFill>
                  <a:srgbClr val="FF0000"/>
                </a:solidFill>
              </a:rPr>
              <a:t>lateral aspect of the shoulder </a:t>
            </a:r>
            <a:r>
              <a:rPr lang="en-US" dirty="0" smtClean="0">
                <a:solidFill>
                  <a:srgbClr val="FF0000"/>
                </a:solidFill>
              </a:rPr>
              <a:t>complex.</a:t>
            </a:r>
          </a:p>
          <a:p>
            <a:r>
              <a:rPr lang="en-US" dirty="0"/>
              <a:t>E</a:t>
            </a:r>
            <a:r>
              <a:rPr lang="en-US" dirty="0" smtClean="0"/>
              <a:t>xacerbation </a:t>
            </a:r>
            <a:r>
              <a:rPr lang="en-US" dirty="0"/>
              <a:t>into an open </a:t>
            </a:r>
            <a:r>
              <a:rPr lang="en-US" dirty="0" smtClean="0"/>
              <a:t>fracture.</a:t>
            </a:r>
          </a:p>
          <a:p>
            <a:r>
              <a:rPr lang="en-US" dirty="0"/>
              <a:t>GHJ horizontal </a:t>
            </a:r>
            <a:r>
              <a:rPr lang="en-US" dirty="0" smtClean="0"/>
              <a:t>adduction.</a:t>
            </a:r>
          </a:p>
          <a:p>
            <a:r>
              <a:rPr lang="en-US" dirty="0" smtClean="0"/>
              <a:t>Fractures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intermediate and </a:t>
            </a:r>
            <a:r>
              <a:rPr lang="en-US" dirty="0" smtClean="0">
                <a:solidFill>
                  <a:srgbClr val="FF0000"/>
                </a:solidFill>
              </a:rPr>
              <a:t>lateral thirds </a:t>
            </a:r>
            <a:r>
              <a:rPr lang="en-US" dirty="0"/>
              <a:t>of the clavicle are most prevalent</a:t>
            </a:r>
          </a:p>
        </p:txBody>
      </p:sp>
    </p:spTree>
    <p:extLst>
      <p:ext uri="{BB962C8B-B14F-4D97-AF65-F5344CB8AC3E}">
        <p14:creationId xmlns:p14="http://schemas.microsoft.com/office/powerpoint/2010/main" val="27332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sling and </a:t>
            </a:r>
            <a:r>
              <a:rPr lang="en-US" dirty="0">
                <a:solidFill>
                  <a:srgbClr val="FF0000"/>
                </a:solidFill>
              </a:rPr>
              <a:t>swathe</a:t>
            </a:r>
            <a:r>
              <a:rPr lang="en-US" dirty="0"/>
              <a:t>, careful application of ice for pain control, </a:t>
            </a:r>
            <a:r>
              <a:rPr lang="en-US" dirty="0" smtClean="0"/>
              <a:t>and urgent </a:t>
            </a:r>
            <a:r>
              <a:rPr lang="en-US" dirty="0"/>
              <a:t>referral to an orthopedic specialist for </a:t>
            </a:r>
            <a:r>
              <a:rPr lang="en-US" dirty="0" smtClean="0"/>
              <a:t>consultation</a:t>
            </a:r>
            <a:r>
              <a:rPr lang="en-US" dirty="0"/>
              <a:t>.</a:t>
            </a:r>
          </a:p>
          <a:p>
            <a:r>
              <a:rPr lang="en-US" dirty="0"/>
              <a:t>Traditionally, </a:t>
            </a:r>
            <a:r>
              <a:rPr lang="en-US" dirty="0">
                <a:solidFill>
                  <a:srgbClr val="FF0000"/>
                </a:solidFill>
              </a:rPr>
              <a:t>figure-eight </a:t>
            </a:r>
            <a:r>
              <a:rPr lang="en-US" dirty="0" smtClean="0">
                <a:solidFill>
                  <a:srgbClr val="FF0000"/>
                </a:solidFill>
              </a:rPr>
              <a:t>bandages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most severe </a:t>
            </a:r>
            <a:r>
              <a:rPr lang="en-US" dirty="0"/>
              <a:t>yet least common type of </a:t>
            </a:r>
            <a:r>
              <a:rPr lang="en-US" dirty="0" err="1" smtClean="0">
                <a:solidFill>
                  <a:srgbClr val="FF0000"/>
                </a:solidFill>
              </a:rPr>
              <a:t>clavicular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fracture </a:t>
            </a:r>
            <a:r>
              <a:rPr lang="en-US" dirty="0">
                <a:solidFill>
                  <a:srgbClr val="FF0000"/>
                </a:solidFill>
              </a:rPr>
              <a:t>occurs at the medial </a:t>
            </a:r>
            <a:r>
              <a:rPr lang="en-US" dirty="0" err="1" smtClean="0">
                <a:solidFill>
                  <a:srgbClr val="FF0000"/>
                </a:solidFill>
              </a:rPr>
              <a:t>third</a:t>
            </a:r>
            <a:r>
              <a:rPr lang="en-US" dirty="0" err="1" smtClean="0"/>
              <a:t>.Circumstances</a:t>
            </a:r>
            <a:r>
              <a:rPr lang="en-US" dirty="0" smtClean="0"/>
              <a:t> pneumothorax or </a:t>
            </a:r>
            <a:r>
              <a:rPr lang="en-US" dirty="0" err="1"/>
              <a:t>hemothorax</a:t>
            </a:r>
            <a:r>
              <a:rPr lang="en-US" dirty="0"/>
              <a:t> may result and lesions to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brachial </a:t>
            </a:r>
            <a:r>
              <a:rPr lang="en-US" dirty="0">
                <a:solidFill>
                  <a:srgbClr val="FF0000"/>
                </a:solidFill>
              </a:rPr>
              <a:t>plexus or </a:t>
            </a:r>
            <a:r>
              <a:rPr lang="en-US" dirty="0" err="1">
                <a:solidFill>
                  <a:srgbClr val="FF0000"/>
                </a:solidFill>
              </a:rPr>
              <a:t>subclavian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vasculature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xamination </a:t>
            </a:r>
            <a:r>
              <a:rPr lang="en-US" dirty="0"/>
              <a:t>of pulmonary and neurovascular </a:t>
            </a:r>
            <a:r>
              <a:rPr lang="en-US" dirty="0" smtClean="0"/>
              <a:t>functions during </a:t>
            </a:r>
            <a:r>
              <a:rPr lang="en-US" dirty="0"/>
              <a:t>routine management of </a:t>
            </a:r>
            <a:r>
              <a:rPr lang="en-US" dirty="0" err="1"/>
              <a:t>clavicular</a:t>
            </a:r>
            <a:r>
              <a:rPr lang="en-US" dirty="0"/>
              <a:t> fractures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82636"/>
            <a:ext cx="24288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Fractures of the 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Sternum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blunt force </a:t>
            </a:r>
            <a:r>
              <a:rPr lang="en-US" dirty="0"/>
              <a:t>directed to the </a:t>
            </a:r>
            <a:r>
              <a:rPr lang="en-US" dirty="0" smtClean="0">
                <a:solidFill>
                  <a:srgbClr val="FF0000"/>
                </a:solidFill>
              </a:rPr>
              <a:t>anterior thorax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Extreme </a:t>
            </a:r>
            <a:r>
              <a:rPr lang="en-US" dirty="0">
                <a:solidFill>
                  <a:srgbClr val="FF0000"/>
                </a:solidFill>
              </a:rPr>
              <a:t>trunk </a:t>
            </a:r>
            <a:r>
              <a:rPr lang="en-US" dirty="0" err="1">
                <a:solidFill>
                  <a:srgbClr val="FF0000"/>
                </a:solidFill>
              </a:rPr>
              <a:t>hyperflexion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injuries may also </a:t>
            </a:r>
            <a:r>
              <a:rPr lang="en-US" dirty="0" smtClean="0"/>
              <a:t>generate fractures </a:t>
            </a:r>
            <a:r>
              <a:rPr lang="en-US" dirty="0"/>
              <a:t>of the </a:t>
            </a:r>
            <a:r>
              <a:rPr lang="en-US" dirty="0" smtClean="0"/>
              <a:t>sternum.</a:t>
            </a:r>
          </a:p>
          <a:p>
            <a:r>
              <a:rPr lang="en-US" dirty="0" smtClean="0"/>
              <a:t>Tenderness and </a:t>
            </a:r>
            <a:r>
              <a:rPr lang="en-US" dirty="0"/>
              <a:t>occasional crepitus may be present with palpation of </a:t>
            </a:r>
            <a:r>
              <a:rPr lang="en-US" dirty="0" smtClean="0"/>
              <a:t>the fractured </a:t>
            </a:r>
            <a:r>
              <a:rPr lang="en-US" dirty="0"/>
              <a:t>bone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Palpitations may </a:t>
            </a:r>
            <a:r>
              <a:rPr lang="en-US" dirty="0">
                <a:solidFill>
                  <a:srgbClr val="FF0000"/>
                </a:solidFill>
              </a:rPr>
              <a:t>be noted secondary to dysrhythmia</a:t>
            </a:r>
            <a:r>
              <a:rPr lang="en-US" dirty="0"/>
              <a:t>, which is an </a:t>
            </a:r>
            <a:r>
              <a:rPr lang="en-US" dirty="0" smtClean="0"/>
              <a:t>additional sign </a:t>
            </a:r>
            <a:r>
              <a:rPr lang="en-US" dirty="0"/>
              <a:t>of cardiac </a:t>
            </a:r>
            <a:r>
              <a:rPr lang="en-US" dirty="0" smtClean="0"/>
              <a:t>pathology.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facilitate respiration and </a:t>
            </a:r>
            <a:r>
              <a:rPr lang="en-US" dirty="0" smtClean="0"/>
              <a:t>periodic evaluation </a:t>
            </a:r>
            <a:r>
              <a:rPr lang="en-US" dirty="0"/>
              <a:t>of vital signs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neumothorax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hemothorax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cardiopulmonary contusion</a:t>
            </a:r>
            <a:r>
              <a:rPr lang="en-US" dirty="0">
                <a:solidFill>
                  <a:srgbClr val="FF0000"/>
                </a:solidFill>
              </a:rPr>
              <a:t>, and neurovascular compromise</a:t>
            </a:r>
          </a:p>
        </p:txBody>
      </p:sp>
    </p:spTree>
    <p:extLst>
      <p:ext uri="{BB962C8B-B14F-4D97-AF65-F5344CB8AC3E}">
        <p14:creationId xmlns:p14="http://schemas.microsoft.com/office/powerpoint/2010/main" val="2195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Greenstick fracture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2098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 fracture in a </a:t>
            </a:r>
            <a:r>
              <a:rPr lang="en-US" sz="2400" b="1" dirty="0" smtClean="0"/>
              <a:t>young, soft bone in which the bone </a:t>
            </a:r>
            <a:r>
              <a:rPr lang="en-US" sz="2500" b="1" dirty="0" smtClean="0"/>
              <a:t>bends</a:t>
            </a:r>
            <a:r>
              <a:rPr lang="en-US" sz="2400" b="1" dirty="0" smtClean="0"/>
              <a:t> and breaks</a:t>
            </a:r>
            <a:r>
              <a:rPr lang="en-US" sz="2400" dirty="0" smtClean="0"/>
              <a:t>. Greenstick fractures usually occur most often during </a:t>
            </a:r>
            <a:r>
              <a:rPr lang="en-US" sz="2400" b="1" dirty="0" smtClean="0"/>
              <a:t>infancy and childhood</a:t>
            </a:r>
            <a:r>
              <a:rPr lang="en-US" sz="2400" dirty="0" smtClean="0"/>
              <a:t> when bones are soft. </a:t>
            </a:r>
          </a:p>
          <a:p>
            <a:endParaRPr lang="en-US" sz="2400" dirty="0" smtClean="0"/>
          </a:p>
          <a:p>
            <a:r>
              <a:rPr lang="en-US" sz="2400" dirty="0" smtClean="0"/>
              <a:t>The name is by analogy with green (i.e., fresh) wood which similarly breaks on the outside when bent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respiratory </a:t>
            </a:r>
            <a:r>
              <a:rPr lang="en-US" dirty="0" smtClean="0"/>
              <a:t>restriction and </a:t>
            </a:r>
            <a:r>
              <a:rPr lang="en-US" dirty="0"/>
              <a:t>exacerbate an underlying pulmonary injury.</a:t>
            </a:r>
          </a:p>
        </p:txBody>
      </p:sp>
    </p:spTree>
    <p:extLst>
      <p:ext uri="{BB962C8B-B14F-4D97-AF65-F5344CB8AC3E}">
        <p14:creationId xmlns:p14="http://schemas.microsoft.com/office/powerpoint/2010/main" val="2685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Fractures of the Lower Extremity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Pelvis</a:t>
            </a:r>
          </a:p>
          <a:p>
            <a:r>
              <a:rPr lang="en-US" dirty="0" smtClean="0"/>
              <a:t>Symptoms </a:t>
            </a:r>
            <a:r>
              <a:rPr lang="en-US" dirty="0"/>
              <a:t>specific to pelvic fractures </a:t>
            </a:r>
            <a:r>
              <a:rPr lang="en-US" dirty="0" smtClean="0"/>
              <a:t>include extreme </a:t>
            </a:r>
            <a:r>
              <a:rPr lang="en-US" dirty="0"/>
              <a:t>pain and tenderness throughout the injured area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hematuria </a:t>
            </a:r>
            <a:r>
              <a:rPr lang="en-US" dirty="0">
                <a:solidFill>
                  <a:srgbClr val="FF0000"/>
                </a:solidFill>
              </a:rPr>
              <a:t>indicating internal </a:t>
            </a:r>
            <a:r>
              <a:rPr lang="en-US" dirty="0" smtClean="0">
                <a:solidFill>
                  <a:srgbClr val="FF0000"/>
                </a:solidFill>
              </a:rPr>
              <a:t>hemorrhage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clinical indications </a:t>
            </a:r>
            <a:r>
              <a:rPr lang="en-US" dirty="0"/>
              <a:t>include </a:t>
            </a:r>
            <a:r>
              <a:rPr lang="en-US" b="1" dirty="0" err="1">
                <a:solidFill>
                  <a:srgbClr val="C00000"/>
                </a:solidFill>
              </a:rPr>
              <a:t>Destot</a:t>
            </a:r>
            <a:r>
              <a:rPr lang="en-US" b="1" dirty="0">
                <a:solidFill>
                  <a:srgbClr val="C00000"/>
                </a:solidFill>
              </a:rPr>
              <a:t> sign</a:t>
            </a:r>
            <a:r>
              <a:rPr lang="en-US" b="1" dirty="0"/>
              <a:t>, </a:t>
            </a:r>
            <a:r>
              <a:rPr lang="en-US" dirty="0"/>
              <a:t>indicated by </a:t>
            </a:r>
            <a:r>
              <a:rPr lang="en-US" b="1" dirty="0">
                <a:solidFill>
                  <a:srgbClr val="FF0000"/>
                </a:solidFill>
              </a:rPr>
              <a:t>formation of </a:t>
            </a:r>
            <a:r>
              <a:rPr lang="en-US" b="1" dirty="0" smtClean="0">
                <a:solidFill>
                  <a:srgbClr val="FF0000"/>
                </a:solidFill>
              </a:rPr>
              <a:t>a hematoma </a:t>
            </a:r>
            <a:r>
              <a:rPr lang="en-US" b="1" dirty="0">
                <a:solidFill>
                  <a:srgbClr val="FF0000"/>
                </a:solidFill>
              </a:rPr>
              <a:t>above the inguinal region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Roux </a:t>
            </a:r>
            <a:r>
              <a:rPr lang="en-US" b="1" dirty="0">
                <a:solidFill>
                  <a:srgbClr val="C00000"/>
                </a:solidFill>
              </a:rPr>
              <a:t>sign </a:t>
            </a:r>
            <a:r>
              <a:rPr lang="en-US" dirty="0"/>
              <a:t>indicates </a:t>
            </a:r>
            <a:r>
              <a:rPr lang="en-US" b="1" dirty="0" smtClean="0">
                <a:solidFill>
                  <a:srgbClr val="FF0000"/>
                </a:solidFill>
              </a:rPr>
              <a:t>bilateral distance </a:t>
            </a:r>
            <a:r>
              <a:rPr lang="en-US" b="1" dirty="0">
                <a:solidFill>
                  <a:srgbClr val="FF0000"/>
                </a:solidFill>
              </a:rPr>
              <a:t>discrepancies between the greater trochanter </a:t>
            </a:r>
            <a:r>
              <a:rPr lang="en-US" b="1" dirty="0" smtClean="0">
                <a:solidFill>
                  <a:srgbClr val="FF0000"/>
                </a:solidFill>
              </a:rPr>
              <a:t>and anterior </a:t>
            </a:r>
            <a:r>
              <a:rPr lang="en-US" b="1" dirty="0">
                <a:solidFill>
                  <a:srgbClr val="FF0000"/>
                </a:solidFill>
              </a:rPr>
              <a:t>superior iliac spines,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 signifying </a:t>
            </a:r>
            <a:r>
              <a:rPr lang="en-US" dirty="0"/>
              <a:t>an </a:t>
            </a:r>
            <a:r>
              <a:rPr lang="en-US" b="1" dirty="0" err="1">
                <a:solidFill>
                  <a:srgbClr val="C00000"/>
                </a:solidFill>
              </a:rPr>
              <a:t>acetabular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fracture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</a:t>
            </a:r>
          </a:p>
          <a:p>
            <a:r>
              <a:rPr lang="en-US" dirty="0"/>
              <a:t>vital </a:t>
            </a:r>
            <a:r>
              <a:rPr lang="en-US" dirty="0" smtClean="0"/>
              <a:t>signs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Complications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Intra pelvic compartment </a:t>
            </a:r>
            <a:r>
              <a:rPr lang="en-US" dirty="0">
                <a:solidFill>
                  <a:srgbClr val="C00000"/>
                </a:solidFill>
              </a:rPr>
              <a:t>syndrome</a:t>
            </a:r>
            <a:r>
              <a:rPr lang="en-US" dirty="0">
                <a:solidFill>
                  <a:srgbClr val="FF0000"/>
                </a:solidFill>
              </a:rPr>
              <a:t>, digestive and reproductive </a:t>
            </a:r>
            <a:r>
              <a:rPr lang="en-US" dirty="0" smtClean="0">
                <a:solidFill>
                  <a:srgbClr val="FF0000"/>
                </a:solidFill>
              </a:rPr>
              <a:t>systems dysfunctions</a:t>
            </a:r>
            <a:r>
              <a:rPr lang="en-US" dirty="0">
                <a:solidFill>
                  <a:srgbClr val="FF0000"/>
                </a:solidFill>
              </a:rPr>
              <a:t>, and internal infections subsequent to </a:t>
            </a:r>
            <a:r>
              <a:rPr lang="en-US" dirty="0" smtClean="0">
                <a:solidFill>
                  <a:srgbClr val="FF0000"/>
                </a:solidFill>
              </a:rPr>
              <a:t>disruption of </a:t>
            </a:r>
            <a:r>
              <a:rPr lang="en-US" dirty="0">
                <a:solidFill>
                  <a:srgbClr val="FF0000"/>
                </a:solidFill>
              </a:rPr>
              <a:t>urinary and bowel structures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8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Femur</a:t>
            </a:r>
          </a:p>
          <a:p>
            <a:r>
              <a:rPr lang="en-US" dirty="0"/>
              <a:t>The femur is known to be the </a:t>
            </a:r>
            <a:r>
              <a:rPr lang="en-US" b="1" dirty="0">
                <a:solidFill>
                  <a:srgbClr val="C00000"/>
                </a:solidFill>
              </a:rPr>
              <a:t>largest and strongest bone </a:t>
            </a:r>
            <a:r>
              <a:rPr lang="en-US" b="1" dirty="0" smtClean="0">
                <a:solidFill>
                  <a:srgbClr val="C00000"/>
                </a:solidFill>
              </a:rPr>
              <a:t>in the </a:t>
            </a:r>
            <a:r>
              <a:rPr lang="en-US" b="1" dirty="0">
                <a:solidFill>
                  <a:srgbClr val="C00000"/>
                </a:solidFill>
              </a:rPr>
              <a:t>body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>This bone also possesses a </a:t>
            </a:r>
            <a:r>
              <a:rPr lang="en-US" dirty="0">
                <a:solidFill>
                  <a:srgbClr val="C00000"/>
                </a:solidFill>
              </a:rPr>
              <a:t>rich vascular </a:t>
            </a:r>
            <a:r>
              <a:rPr lang="en-US" dirty="0" smtClean="0">
                <a:solidFill>
                  <a:srgbClr val="C00000"/>
                </a:solidFill>
              </a:rPr>
              <a:t>supply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Type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 (</a:t>
            </a:r>
            <a:r>
              <a:rPr lang="en-US" dirty="0" smtClean="0"/>
              <a:t>spiral or </a:t>
            </a:r>
            <a:r>
              <a:rPr lang="en-US" dirty="0"/>
              <a:t>transverse, which represents the most </a:t>
            </a:r>
            <a:r>
              <a:rPr lang="en-US" dirty="0" smtClean="0"/>
              <a:t>common)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Type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en-US" dirty="0"/>
              <a:t>(</a:t>
            </a:r>
            <a:r>
              <a:rPr lang="en-US" dirty="0" smtClean="0"/>
              <a:t>comminuted)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Type </a:t>
            </a:r>
            <a:r>
              <a:rPr lang="en-US" b="1" dirty="0">
                <a:solidFill>
                  <a:srgbClr val="FF0000"/>
                </a:solidFill>
              </a:rPr>
              <a:t>III </a:t>
            </a:r>
            <a:r>
              <a:rPr lang="en-US" dirty="0"/>
              <a:t>(open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2974"/>
            <a:ext cx="8223161" cy="867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5259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Tachycardia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hypotension</a:t>
            </a:r>
            <a:r>
              <a:rPr lang="en-US" dirty="0" smtClean="0"/>
              <a:t> may </a:t>
            </a:r>
            <a:r>
              <a:rPr lang="en-US" dirty="0"/>
              <a:t>result from </a:t>
            </a:r>
            <a:r>
              <a:rPr lang="en-US" dirty="0">
                <a:solidFill>
                  <a:srgbClr val="C00000"/>
                </a:solidFill>
              </a:rPr>
              <a:t>extensive blood loss </a:t>
            </a:r>
            <a:r>
              <a:rPr lang="en-US" dirty="0"/>
              <a:t>and are indicative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C00000"/>
                </a:solidFill>
              </a:rPr>
              <a:t>hypovolemic shock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igid splint</a:t>
            </a:r>
          </a:p>
          <a:p>
            <a:r>
              <a:rPr lang="en-US" dirty="0"/>
              <a:t>Successful </a:t>
            </a:r>
            <a:r>
              <a:rPr lang="en-US" dirty="0" smtClean="0"/>
              <a:t>realignment of </a:t>
            </a:r>
            <a:r>
              <a:rPr lang="en-US" dirty="0"/>
              <a:t>femoral fractures often requires </a:t>
            </a:r>
            <a:r>
              <a:rPr lang="en-US" dirty="0">
                <a:solidFill>
                  <a:srgbClr val="C00000"/>
                </a:solidFill>
              </a:rPr>
              <a:t>intravenous </a:t>
            </a:r>
            <a:r>
              <a:rPr lang="en-US" dirty="0" smtClean="0">
                <a:solidFill>
                  <a:srgbClr val="C00000"/>
                </a:solidFill>
              </a:rPr>
              <a:t>opioid analgesic</a:t>
            </a:r>
            <a:r>
              <a:rPr lang="en-US" dirty="0" smtClean="0"/>
              <a:t> </a:t>
            </a:r>
            <a:r>
              <a:rPr lang="en-US" dirty="0"/>
              <a:t>administration for pain control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13904"/>
            <a:ext cx="4095750" cy="15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5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u="sng" dirty="0" smtClean="0"/>
              <a:t>Patella</a:t>
            </a:r>
          </a:p>
          <a:p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/>
              <a:t>indirect </a:t>
            </a:r>
            <a:r>
              <a:rPr lang="en-US" dirty="0" smtClean="0"/>
              <a:t>and direct </a:t>
            </a:r>
            <a:r>
              <a:rPr lang="en-US" dirty="0"/>
              <a:t>mechanisms of injury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Violent quadriceps </a:t>
            </a:r>
            <a:r>
              <a:rPr lang="en-US" dirty="0">
                <a:solidFill>
                  <a:srgbClr val="C00000"/>
                </a:solidFill>
              </a:rPr>
              <a:t>contraction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isplaced </a:t>
            </a:r>
            <a:r>
              <a:rPr lang="en-US" dirty="0">
                <a:solidFill>
                  <a:srgbClr val="FF0000"/>
                </a:solidFill>
              </a:rPr>
              <a:t>transverse fracture to the patella </a:t>
            </a:r>
            <a:r>
              <a:rPr lang="en-US" dirty="0"/>
              <a:t>and </a:t>
            </a:r>
            <a:r>
              <a:rPr lang="en-US" dirty="0" smtClean="0"/>
              <a:t>render the </a:t>
            </a:r>
            <a:r>
              <a:rPr lang="en-US" dirty="0"/>
              <a:t>knee joint </a:t>
            </a:r>
            <a:r>
              <a:rPr lang="en-US" dirty="0">
                <a:solidFill>
                  <a:srgbClr val="C00000"/>
                </a:solidFill>
              </a:rPr>
              <a:t>void</a:t>
            </a:r>
            <a:r>
              <a:rPr lang="en-US" dirty="0"/>
              <a:t> of the quadriceps extensor mechanism.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293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ctively </a:t>
            </a:r>
            <a:r>
              <a:rPr lang="en-US" dirty="0"/>
              <a:t>extend the </a:t>
            </a:r>
            <a:r>
              <a:rPr lang="en-US" dirty="0" smtClean="0"/>
              <a:t>knee joint </a:t>
            </a:r>
            <a:r>
              <a:rPr lang="en-US" dirty="0"/>
              <a:t>or perform a straight leg raise against gravity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Open </a:t>
            </a:r>
            <a:r>
              <a:rPr lang="en-US" dirty="0" smtClean="0">
                <a:solidFill>
                  <a:srgbClr val="FF0000"/>
                </a:solidFill>
              </a:rPr>
              <a:t>patellar fractures </a:t>
            </a:r>
            <a:r>
              <a:rPr lang="en-US" dirty="0"/>
              <a:t>should be splinted with a </a:t>
            </a:r>
            <a:r>
              <a:rPr lang="en-US" dirty="0">
                <a:solidFill>
                  <a:srgbClr val="FF0000"/>
                </a:solidFill>
              </a:rPr>
              <a:t>knee joint </a:t>
            </a:r>
            <a:r>
              <a:rPr lang="en-US" dirty="0" smtClean="0">
                <a:solidFill>
                  <a:srgbClr val="FF0000"/>
                </a:solidFill>
              </a:rPr>
              <a:t>immobilizer </a:t>
            </a:r>
            <a:r>
              <a:rPr lang="en-US" dirty="0" smtClean="0"/>
              <a:t>after </a:t>
            </a:r>
            <a:r>
              <a:rPr lang="en-US" dirty="0"/>
              <a:t>the wound is appropriately cleaned and dressed </a:t>
            </a:r>
            <a:r>
              <a:rPr lang="en-US" dirty="0" smtClean="0"/>
              <a:t>for transport </a:t>
            </a:r>
            <a:r>
              <a:rPr lang="en-US" dirty="0"/>
              <a:t>to a hospital by EMS.</a:t>
            </a:r>
          </a:p>
        </p:txBody>
      </p:sp>
    </p:spTree>
    <p:extLst>
      <p:ext uri="{BB962C8B-B14F-4D97-AF65-F5344CB8AC3E}">
        <p14:creationId xmlns:p14="http://schemas.microsoft.com/office/powerpoint/2010/main" val="42409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Tibia and Fibula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tibia remains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most </a:t>
            </a:r>
            <a:r>
              <a:rPr lang="en-US" b="1" dirty="0">
                <a:solidFill>
                  <a:srgbClr val="C00000"/>
                </a:solidFill>
              </a:rPr>
              <a:t>frequently fractured long bone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the human </a:t>
            </a:r>
            <a:r>
              <a:rPr lang="en-US" dirty="0" smtClean="0"/>
              <a:t>skeletal system </a:t>
            </a:r>
            <a:r>
              <a:rPr lang="en-US" dirty="0"/>
              <a:t>and is </a:t>
            </a:r>
            <a:r>
              <a:rPr lang="en-US" dirty="0">
                <a:solidFill>
                  <a:srgbClr val="C00000"/>
                </a:solidFill>
              </a:rPr>
              <a:t>often associated with open </a:t>
            </a:r>
            <a:r>
              <a:rPr lang="en-US" dirty="0" smtClean="0">
                <a:solidFill>
                  <a:srgbClr val="C00000"/>
                </a:solidFill>
              </a:rPr>
              <a:t>fractures.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irect </a:t>
            </a:r>
            <a:r>
              <a:rPr lang="en-US" dirty="0">
                <a:solidFill>
                  <a:srgbClr val="FF0000"/>
                </a:solidFill>
              </a:rPr>
              <a:t>trauma and indirect </a:t>
            </a:r>
            <a:r>
              <a:rPr lang="en-US" dirty="0" smtClean="0">
                <a:solidFill>
                  <a:srgbClr val="FF0000"/>
                </a:solidFill>
              </a:rPr>
              <a:t>torsional forces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ransverse </a:t>
            </a:r>
            <a:r>
              <a:rPr lang="en-US" dirty="0">
                <a:solidFill>
                  <a:srgbClr val="FF0000"/>
                </a:solidFill>
              </a:rPr>
              <a:t>or comminuted displaced open fracture </a:t>
            </a:r>
            <a:r>
              <a:rPr lang="en-US" dirty="0"/>
              <a:t>with </a:t>
            </a:r>
            <a:r>
              <a:rPr lang="en-US" dirty="0" smtClean="0"/>
              <a:t>associated fibular </a:t>
            </a:r>
            <a:r>
              <a:rPr lang="en-US" dirty="0"/>
              <a:t>fracture. </a:t>
            </a:r>
          </a:p>
        </p:txBody>
      </p:sp>
    </p:spTree>
    <p:extLst>
      <p:ext uri="{BB962C8B-B14F-4D97-AF65-F5344CB8AC3E}">
        <p14:creationId xmlns:p14="http://schemas.microsoft.com/office/powerpoint/2010/main" val="36908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piral </a:t>
            </a:r>
            <a:r>
              <a:rPr lang="en-US" dirty="0">
                <a:solidFill>
                  <a:srgbClr val="FF0000"/>
                </a:solidFill>
              </a:rPr>
              <a:t>or oblique </a:t>
            </a:r>
            <a:r>
              <a:rPr lang="en-US" dirty="0" smtClean="0">
                <a:solidFill>
                  <a:srgbClr val="FF0000"/>
                </a:solidFill>
              </a:rPr>
              <a:t>fractures</a:t>
            </a:r>
          </a:p>
          <a:p>
            <a:r>
              <a:rPr lang="en-US" dirty="0"/>
              <a:t>D</a:t>
            </a:r>
            <a:r>
              <a:rPr lang="en-US" dirty="0" smtClean="0"/>
              <a:t>isplaced </a:t>
            </a:r>
            <a:r>
              <a:rPr lang="en-US" dirty="0"/>
              <a:t>fragments or coupled soft </a:t>
            </a:r>
            <a:r>
              <a:rPr lang="en-US" dirty="0" smtClean="0"/>
              <a:t>tissue pathology.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nterosseous</a:t>
            </a:r>
            <a:r>
              <a:rPr lang="en-US" dirty="0" smtClean="0"/>
              <a:t> membrane.</a:t>
            </a:r>
          </a:p>
          <a:p>
            <a:r>
              <a:rPr lang="en-US" dirty="0" err="1"/>
              <a:t>Tibial</a:t>
            </a:r>
            <a:r>
              <a:rPr lang="en-US" dirty="0"/>
              <a:t> and fibular fractures often present with </a:t>
            </a:r>
            <a:r>
              <a:rPr lang="en-US" dirty="0" smtClean="0">
                <a:solidFill>
                  <a:srgbClr val="C00000"/>
                </a:solidFill>
              </a:rPr>
              <a:t>extreme pain </a:t>
            </a:r>
            <a:r>
              <a:rPr lang="en-US" dirty="0">
                <a:solidFill>
                  <a:srgbClr val="C00000"/>
                </a:solidFill>
              </a:rPr>
              <a:t>and edema of the lower leg </a:t>
            </a:r>
            <a:r>
              <a:rPr lang="en-US" dirty="0"/>
              <a:t>and an obvious </a:t>
            </a:r>
            <a:r>
              <a:rPr lang="en-US" dirty="0" smtClean="0"/>
              <a:t>anatomical deformity.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Alignment :</a:t>
            </a:r>
          </a:p>
          <a:p>
            <a:r>
              <a:rPr lang="en-US" dirty="0" smtClean="0"/>
              <a:t> The longitudinal position of a bone or limb</a:t>
            </a:r>
            <a:endParaRPr lang="en-US" b="1" u="sng" dirty="0"/>
          </a:p>
          <a:p>
            <a:r>
              <a:rPr lang="en-US" dirty="0" smtClean="0"/>
              <a:t>It refers </a:t>
            </a:r>
            <a:r>
              <a:rPr lang="en-US" dirty="0"/>
              <a:t>to the association of long-bone fragment axes to </a:t>
            </a:r>
            <a:r>
              <a:rPr lang="en-US" dirty="0" smtClean="0"/>
              <a:t>one another </a:t>
            </a:r>
            <a:r>
              <a:rPr lang="en-US" dirty="0"/>
              <a:t>and is measured in </a:t>
            </a:r>
            <a:r>
              <a:rPr lang="en-US" dirty="0">
                <a:solidFill>
                  <a:srgbClr val="FF0000"/>
                </a:solidFill>
              </a:rPr>
              <a:t>degrees of angulation </a:t>
            </a:r>
            <a:r>
              <a:rPr lang="en-US" dirty="0"/>
              <a:t>from </a:t>
            </a:r>
            <a:r>
              <a:rPr lang="en-US" dirty="0" smtClean="0"/>
              <a:t>the distal </a:t>
            </a:r>
            <a:r>
              <a:rPr lang="en-US" dirty="0"/>
              <a:t>fragment in relation to the proximal fragment.</a:t>
            </a:r>
          </a:p>
          <a:p>
            <a:r>
              <a:rPr lang="en-US" b="1" u="sng" dirty="0" smtClean="0"/>
              <a:t>Apposition :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The relationship of fracture fragments to one another</a:t>
            </a:r>
            <a:endParaRPr lang="en-US" b="1" dirty="0" smtClean="0"/>
          </a:p>
          <a:p>
            <a:r>
              <a:rPr lang="en-US" dirty="0" smtClean="0"/>
              <a:t>It is </a:t>
            </a:r>
            <a:r>
              <a:rPr lang="en-US" dirty="0"/>
              <a:t>referred to as the contact of skeletal </a:t>
            </a:r>
            <a:r>
              <a:rPr lang="en-US" dirty="0" smtClean="0"/>
              <a:t>fracture fragments </a:t>
            </a:r>
            <a:r>
              <a:rPr lang="en-US" dirty="0"/>
              <a:t>and may be expressed as a partial, </a:t>
            </a:r>
            <a:r>
              <a:rPr lang="en-US" dirty="0" smtClean="0"/>
              <a:t>bayonet or distraction.</a:t>
            </a:r>
          </a:p>
          <a:p>
            <a:r>
              <a:rPr lang="en-US" b="1" dirty="0" smtClean="0"/>
              <a:t>Bayonet </a:t>
            </a:r>
            <a:r>
              <a:rPr lang="en-US" b="1" dirty="0"/>
              <a:t>apposition </a:t>
            </a:r>
            <a:r>
              <a:rPr lang="en-US" dirty="0"/>
              <a:t>presents as displaced </a:t>
            </a:r>
            <a:r>
              <a:rPr lang="en-US" dirty="0" smtClean="0"/>
              <a:t>fragments overlapping </a:t>
            </a:r>
            <a:r>
              <a:rPr lang="en-US" dirty="0"/>
              <a:t>one </a:t>
            </a:r>
            <a:r>
              <a:rPr lang="en-US" dirty="0" smtClean="0"/>
              <a:t>another</a:t>
            </a:r>
          </a:p>
          <a:p>
            <a:r>
              <a:rPr lang="en-US" b="1" dirty="0"/>
              <a:t>D</a:t>
            </a:r>
            <a:r>
              <a:rPr lang="en-US" b="1" dirty="0" smtClean="0"/>
              <a:t>istraction</a:t>
            </a:r>
            <a:r>
              <a:rPr lang="en-US" dirty="0" smtClean="0"/>
              <a:t> occurs as </a:t>
            </a:r>
            <a:r>
              <a:rPr lang="en-US" dirty="0"/>
              <a:t>fragments are displaced along a longitudinal axis.</a:t>
            </a:r>
          </a:p>
        </p:txBody>
      </p:sp>
    </p:spTree>
    <p:extLst>
      <p:ext uri="{BB962C8B-B14F-4D97-AF65-F5344CB8AC3E}">
        <p14:creationId xmlns:p14="http://schemas.microsoft.com/office/powerpoint/2010/main" val="647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Dorsal pedal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posterior </a:t>
            </a:r>
            <a:r>
              <a:rPr lang="en-US" sz="3600" dirty="0" err="1">
                <a:solidFill>
                  <a:srgbClr val="C00000"/>
                </a:solidFill>
              </a:rPr>
              <a:t>tibial</a:t>
            </a:r>
            <a:r>
              <a:rPr lang="en-US" sz="3600" dirty="0">
                <a:solidFill>
                  <a:srgbClr val="C00000"/>
                </a:solidFill>
              </a:rPr>
              <a:t> pulses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capillary refill </a:t>
            </a:r>
            <a:r>
              <a:rPr lang="en-US" sz="3600" dirty="0"/>
              <a:t>are </a:t>
            </a:r>
            <a:r>
              <a:rPr lang="en-US" sz="3600" dirty="0" smtClean="0"/>
              <a:t>necessary to </a:t>
            </a:r>
            <a:r>
              <a:rPr lang="en-US" sz="3600" dirty="0"/>
              <a:t>recognize the onset of acute compartment syndrome</a:t>
            </a:r>
            <a:r>
              <a:rPr lang="en-US" sz="3600" dirty="0" smtClean="0"/>
              <a:t>.</a:t>
            </a:r>
          </a:p>
          <a:p>
            <a:r>
              <a:rPr lang="en-US" dirty="0" smtClean="0"/>
              <a:t>Exaggerated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>
                <a:solidFill>
                  <a:srgbClr val="FF0000"/>
                </a:solidFill>
              </a:rPr>
              <a:t>, pallor, </a:t>
            </a:r>
            <a:r>
              <a:rPr lang="en-US" dirty="0" err="1">
                <a:solidFill>
                  <a:srgbClr val="FF0000"/>
                </a:solidFill>
              </a:rPr>
              <a:t>paresthesia</a:t>
            </a:r>
            <a:r>
              <a:rPr lang="en-US" dirty="0">
                <a:solidFill>
                  <a:srgbClr val="FF0000"/>
                </a:solidFill>
              </a:rPr>
              <a:t>, or paralysis</a:t>
            </a:r>
            <a:r>
              <a:rPr lang="en-US" dirty="0" smtClean="0"/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rigid or vacuum </a:t>
            </a:r>
            <a:r>
              <a:rPr lang="en-US" dirty="0" smtClean="0">
                <a:solidFill>
                  <a:srgbClr val="FF0000"/>
                </a:solidFill>
              </a:rPr>
              <a:t>splint.</a:t>
            </a:r>
          </a:p>
          <a:p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160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Fractures of the Foot and Ankle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Foot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Lisfranc</a:t>
            </a:r>
            <a:r>
              <a:rPr lang="en-US" b="1" dirty="0">
                <a:solidFill>
                  <a:srgbClr val="FF0000"/>
                </a:solidFill>
              </a:rPr>
              <a:t> fracture</a:t>
            </a:r>
            <a:r>
              <a:rPr lang="en-US" b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Fracture of </a:t>
            </a:r>
            <a:r>
              <a:rPr lang="en-US" dirty="0" smtClean="0">
                <a:solidFill>
                  <a:srgbClr val="C00000"/>
                </a:solidFill>
              </a:rPr>
              <a:t>Base of the third metatarsal</a:t>
            </a:r>
            <a:r>
              <a:rPr lang="en-US" dirty="0" smtClean="0"/>
              <a:t>.</a:t>
            </a:r>
          </a:p>
          <a:p>
            <a:r>
              <a:rPr lang="en-US" dirty="0"/>
              <a:t>S</a:t>
            </a:r>
            <a:r>
              <a:rPr lang="en-US" dirty="0" smtClean="0"/>
              <a:t>ubstantial torsional stress</a:t>
            </a:r>
            <a:r>
              <a:rPr lang="en-US" dirty="0"/>
              <a:t>, and physical examination reveals </a:t>
            </a:r>
            <a:r>
              <a:rPr lang="en-US" dirty="0" smtClean="0"/>
              <a:t>significant </a:t>
            </a:r>
            <a:r>
              <a:rPr lang="en-US" dirty="0" smtClean="0">
                <a:solidFill>
                  <a:srgbClr val="C00000"/>
                </a:solidFill>
              </a:rPr>
              <a:t>swelling </a:t>
            </a:r>
            <a:r>
              <a:rPr lang="en-US" dirty="0">
                <a:solidFill>
                  <a:srgbClr val="C00000"/>
                </a:solidFill>
              </a:rPr>
              <a:t>and pain at the </a:t>
            </a:r>
            <a:r>
              <a:rPr lang="en-US" b="1" dirty="0" err="1">
                <a:solidFill>
                  <a:srgbClr val="C00000"/>
                </a:solidFill>
              </a:rPr>
              <a:t>tarsometatarsal</a:t>
            </a:r>
            <a:r>
              <a:rPr lang="en-US" b="1" dirty="0">
                <a:solidFill>
                  <a:srgbClr val="C00000"/>
                </a:solidFill>
              </a:rPr>
              <a:t> joint</a:t>
            </a:r>
            <a:r>
              <a:rPr lang="en-US" dirty="0" smtClean="0"/>
              <a:t>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987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franc fra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5410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nclude </a:t>
            </a:r>
            <a:r>
              <a:rPr lang="en-US" dirty="0"/>
              <a:t>immobilizing the foot in a </a:t>
            </a:r>
            <a:r>
              <a:rPr lang="en-US" dirty="0" smtClean="0">
                <a:solidFill>
                  <a:srgbClr val="C00000"/>
                </a:solidFill>
              </a:rPr>
              <a:t>posterior ankle </a:t>
            </a:r>
            <a:r>
              <a:rPr lang="en-US" dirty="0">
                <a:solidFill>
                  <a:srgbClr val="C00000"/>
                </a:solidFill>
              </a:rPr>
              <a:t>splint</a:t>
            </a:r>
            <a:r>
              <a:rPr lang="en-US" dirty="0"/>
              <a:t> or walking boot and advising the </a:t>
            </a:r>
            <a:r>
              <a:rPr lang="en-US" dirty="0">
                <a:solidFill>
                  <a:srgbClr val="C00000"/>
                </a:solidFill>
              </a:rPr>
              <a:t>use </a:t>
            </a:r>
            <a:r>
              <a:rPr lang="en-US" dirty="0" smtClean="0">
                <a:solidFill>
                  <a:srgbClr val="C00000"/>
                </a:solidFill>
              </a:rPr>
              <a:t>of crutches </a:t>
            </a:r>
            <a:r>
              <a:rPr lang="en-US" dirty="0"/>
              <a:t>for </a:t>
            </a:r>
            <a:r>
              <a:rPr lang="en-US" dirty="0" smtClean="0"/>
              <a:t>non weight-bearing ambulation.</a:t>
            </a:r>
          </a:p>
          <a:p>
            <a:r>
              <a:rPr lang="en-US" dirty="0"/>
              <a:t>I</a:t>
            </a:r>
            <a:r>
              <a:rPr lang="en-US" dirty="0" smtClean="0"/>
              <a:t>nclude </a:t>
            </a:r>
            <a:r>
              <a:rPr lang="en-US" dirty="0">
                <a:solidFill>
                  <a:srgbClr val="FF0000"/>
                </a:solidFill>
              </a:rPr>
              <a:t>post-traumatic arthritis and reflex </a:t>
            </a:r>
            <a:r>
              <a:rPr lang="en-US" dirty="0" smtClean="0">
                <a:solidFill>
                  <a:srgbClr val="FF0000"/>
                </a:solidFill>
              </a:rPr>
              <a:t>sympathetic dystrophy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8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Ankle</a:t>
            </a:r>
          </a:p>
          <a:p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3717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C00000"/>
                </a:solidFill>
              </a:rPr>
              <a:t>distal tibia and fibula </a:t>
            </a:r>
            <a:r>
              <a:rPr lang="en-US" dirty="0"/>
              <a:t>and the </a:t>
            </a:r>
            <a:r>
              <a:rPr lang="en-US" dirty="0">
                <a:solidFill>
                  <a:srgbClr val="C00000"/>
                </a:solidFill>
              </a:rPr>
              <a:t>talus and calcaneus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The most common </a:t>
            </a:r>
            <a:r>
              <a:rPr lang="en-US" dirty="0">
                <a:solidFill>
                  <a:srgbClr val="FF0000"/>
                </a:solidFill>
              </a:rPr>
              <a:t>mechanism of injury </a:t>
            </a:r>
            <a:r>
              <a:rPr lang="en-US" dirty="0"/>
              <a:t>is </a:t>
            </a:r>
            <a:r>
              <a:rPr lang="en-US" dirty="0" err="1" smtClean="0">
                <a:solidFill>
                  <a:srgbClr val="FF0000"/>
                </a:solidFill>
              </a:rPr>
              <a:t>hyperinversion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joint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11"/>
            <a:ext cx="6172200" cy="620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osterior </a:t>
            </a:r>
            <a:r>
              <a:rPr lang="en-US" dirty="0"/>
              <a:t>ankle splint, </a:t>
            </a:r>
            <a:r>
              <a:rPr lang="en-US" dirty="0">
                <a:solidFill>
                  <a:srgbClr val="FF0000"/>
                </a:solidFill>
              </a:rPr>
              <a:t>sugar tong/short-leg </a:t>
            </a:r>
            <a:r>
              <a:rPr lang="en-US" dirty="0" smtClean="0">
                <a:solidFill>
                  <a:srgbClr val="FF0000"/>
                </a:solidFill>
              </a:rPr>
              <a:t>stirrup splint</a:t>
            </a:r>
            <a:r>
              <a:rPr lang="en-US" dirty="0"/>
              <a:t>, or walking </a:t>
            </a:r>
            <a:r>
              <a:rPr lang="en-US" dirty="0" smtClean="0"/>
              <a:t>boot.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9394" name="Picture 2" descr="Image result for sugar tong/short-leg stirrup spl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3200400" cy="3200400"/>
          </a:xfrm>
          <a:prstGeom prst="rect">
            <a:avLst/>
          </a:prstGeom>
          <a:noFill/>
        </p:spPr>
      </p:pic>
      <p:pic>
        <p:nvPicPr>
          <p:cNvPr id="59396" name="Picture 4" descr="Image result for posterior ankle spl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47244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9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Fundamentals of Joint Dislocations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r>
              <a:rPr lang="en-US" dirty="0"/>
              <a:t>Early reduction following joint dislocation is less </a:t>
            </a:r>
            <a:r>
              <a:rPr lang="en-US" dirty="0" smtClean="0"/>
              <a:t>difficult than </a:t>
            </a:r>
            <a:r>
              <a:rPr lang="en-US" dirty="0"/>
              <a:t>prolonged reduction</a:t>
            </a:r>
            <a:r>
              <a:rPr lang="en-US" dirty="0" smtClean="0"/>
              <a:t>.</a:t>
            </a:r>
          </a:p>
          <a:p>
            <a:r>
              <a:rPr lang="en-US" dirty="0"/>
              <a:t>In most cases only dislocations of the </a:t>
            </a:r>
            <a:r>
              <a:rPr lang="en-US" dirty="0">
                <a:solidFill>
                  <a:srgbClr val="C00000"/>
                </a:solidFill>
              </a:rPr>
              <a:t>patella, </a:t>
            </a:r>
            <a:r>
              <a:rPr lang="en-US" dirty="0" smtClean="0">
                <a:solidFill>
                  <a:srgbClr val="C00000"/>
                </a:solidFill>
              </a:rPr>
              <a:t>shoulder, fingers</a:t>
            </a:r>
            <a:r>
              <a:rPr lang="en-US" dirty="0">
                <a:solidFill>
                  <a:srgbClr val="C00000"/>
                </a:solidFill>
              </a:rPr>
              <a:t>, or toes </a:t>
            </a:r>
            <a:r>
              <a:rPr lang="en-US" dirty="0"/>
              <a:t>should be </a:t>
            </a:r>
            <a:r>
              <a:rPr lang="en-US" dirty="0">
                <a:solidFill>
                  <a:srgbClr val="C00000"/>
                </a:solidFill>
              </a:rPr>
              <a:t>reduced on the field </a:t>
            </a:r>
            <a:r>
              <a:rPr lang="en-US" dirty="0"/>
              <a:t>if </a:t>
            </a:r>
            <a:r>
              <a:rPr lang="en-US" dirty="0" smtClean="0"/>
              <a:t>required immediately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Reductions </a:t>
            </a:r>
            <a:r>
              <a:rPr lang="en-US" dirty="0"/>
              <a:t>of the </a:t>
            </a:r>
            <a:r>
              <a:rPr lang="en-US" dirty="0">
                <a:solidFill>
                  <a:srgbClr val="C00000"/>
                </a:solidFill>
              </a:rPr>
              <a:t>elbow, hip, or knee </a:t>
            </a:r>
            <a:r>
              <a:rPr lang="en-US" dirty="0"/>
              <a:t>joints </a:t>
            </a:r>
            <a:r>
              <a:rPr lang="en-US" dirty="0" smtClean="0"/>
              <a:t>are regarded </a:t>
            </a:r>
            <a:r>
              <a:rPr lang="en-US" dirty="0"/>
              <a:t>as </a:t>
            </a:r>
            <a:r>
              <a:rPr lang="en-US" dirty="0" smtClean="0">
                <a:solidFill>
                  <a:srgbClr val="C00000"/>
                </a:solidFill>
              </a:rPr>
              <a:t>difficult.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Dislocations of the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Dislocations at the hand, especially of the </a:t>
            </a:r>
            <a:r>
              <a:rPr lang="en-US" b="1" dirty="0">
                <a:solidFill>
                  <a:srgbClr val="C00000"/>
                </a:solidFill>
              </a:rPr>
              <a:t>digits</a:t>
            </a:r>
            <a:r>
              <a:rPr lang="en-US" dirty="0"/>
              <a:t>, are </a:t>
            </a:r>
            <a:r>
              <a:rPr lang="en-US" dirty="0" smtClean="0">
                <a:solidFill>
                  <a:srgbClr val="C00000"/>
                </a:solidFill>
              </a:rPr>
              <a:t>common in </a:t>
            </a:r>
            <a:r>
              <a:rPr lang="en-US" dirty="0">
                <a:solidFill>
                  <a:srgbClr val="C00000"/>
                </a:solidFill>
              </a:rPr>
              <a:t>sports </a:t>
            </a:r>
            <a:r>
              <a:rPr lang="en-US" dirty="0" smtClean="0">
                <a:solidFill>
                  <a:srgbClr val="C00000"/>
                </a:solidFill>
              </a:rPr>
              <a:t>activities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Mechanisms </a:t>
            </a:r>
            <a:r>
              <a:rPr lang="en-US" dirty="0"/>
              <a:t>of injury may </a:t>
            </a:r>
            <a:r>
              <a:rPr lang="en-US" dirty="0" smtClean="0"/>
              <a:t>present as </a:t>
            </a:r>
            <a:r>
              <a:rPr lang="en-US" dirty="0"/>
              <a:t>either significant or marginal trauma and usually </a:t>
            </a:r>
            <a:r>
              <a:rPr lang="en-US" dirty="0" smtClean="0"/>
              <a:t>consist of </a:t>
            </a:r>
            <a:r>
              <a:rPr lang="en-US" dirty="0">
                <a:solidFill>
                  <a:srgbClr val="FF0000"/>
                </a:solidFill>
              </a:rPr>
              <a:t>axial loading, compression, hyperextension, </a:t>
            </a:r>
            <a:r>
              <a:rPr lang="en-US" dirty="0" smtClean="0">
                <a:solidFill>
                  <a:srgbClr val="FF0000"/>
                </a:solidFill>
              </a:rPr>
              <a:t>and valgus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err="1">
                <a:solidFill>
                  <a:srgbClr val="FF0000"/>
                </a:solidFill>
              </a:rPr>
              <a:t>varus</a:t>
            </a:r>
            <a:r>
              <a:rPr lang="en-US" dirty="0">
                <a:solidFill>
                  <a:srgbClr val="FF0000"/>
                </a:solidFill>
              </a:rPr>
              <a:t> forces on the respective joint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8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Bilateral Assessment </a:t>
            </a:r>
            <a:r>
              <a:rPr lang="en-US" dirty="0" smtClean="0"/>
              <a:t>of the Extremities.</a:t>
            </a:r>
          </a:p>
          <a:p>
            <a:r>
              <a:rPr lang="en-US" dirty="0" smtClean="0"/>
              <a:t>Thorough </a:t>
            </a:r>
            <a:r>
              <a:rPr lang="en-US" dirty="0">
                <a:solidFill>
                  <a:srgbClr val="FF0000"/>
                </a:solidFill>
              </a:rPr>
              <a:t>observation of the skin </a:t>
            </a:r>
            <a:r>
              <a:rPr lang="en-US" dirty="0"/>
              <a:t>at the injury </a:t>
            </a:r>
            <a:r>
              <a:rPr lang="en-US" dirty="0" smtClean="0"/>
              <a:t>site</a:t>
            </a:r>
          </a:p>
          <a:p>
            <a:r>
              <a:rPr lang="en-US" dirty="0">
                <a:solidFill>
                  <a:srgbClr val="FF0000"/>
                </a:solidFill>
              </a:rPr>
              <a:t>Palpation</a:t>
            </a:r>
            <a:r>
              <a:rPr lang="en-US" dirty="0"/>
              <a:t> of </a:t>
            </a:r>
            <a:r>
              <a:rPr lang="en-US" dirty="0" smtClean="0"/>
              <a:t>potentially fractured </a:t>
            </a:r>
            <a:r>
              <a:rPr lang="en-US" dirty="0"/>
              <a:t>bone typically elicits point tenderness, </a:t>
            </a:r>
            <a:r>
              <a:rPr lang="en-US" dirty="0" smtClean="0"/>
              <a:t>significant pain</a:t>
            </a:r>
            <a:r>
              <a:rPr lang="en-US" dirty="0"/>
              <a:t>, and crepitus</a:t>
            </a:r>
            <a:r>
              <a:rPr lang="en-US" dirty="0" smtClean="0"/>
              <a:t>.</a:t>
            </a:r>
          </a:p>
          <a:p>
            <a:r>
              <a:rPr lang="en-US" dirty="0"/>
              <a:t>Joints proximal and distal to a </a:t>
            </a:r>
            <a:r>
              <a:rPr lang="en-US" dirty="0" smtClean="0"/>
              <a:t>fractured site </a:t>
            </a:r>
            <a:r>
              <a:rPr lang="en-US" dirty="0"/>
              <a:t>should be consistently </a:t>
            </a:r>
            <a:r>
              <a:rPr lang="en-US" dirty="0">
                <a:solidFill>
                  <a:srgbClr val="FF0000"/>
                </a:solidFill>
              </a:rPr>
              <a:t>evaluated for </a:t>
            </a:r>
            <a:r>
              <a:rPr lang="en-US" dirty="0" smtClean="0">
                <a:solidFill>
                  <a:srgbClr val="FF0000"/>
                </a:solidFill>
              </a:rPr>
              <a:t>associated injury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irm </a:t>
            </a:r>
            <a:r>
              <a:rPr lang="en-US" dirty="0">
                <a:solidFill>
                  <a:srgbClr val="C00000"/>
                </a:solidFill>
              </a:rPr>
              <a:t>traction along the longitudinal axis of the </a:t>
            </a:r>
            <a:r>
              <a:rPr lang="en-US" dirty="0" smtClean="0">
                <a:solidFill>
                  <a:srgbClr val="C00000"/>
                </a:solidFill>
              </a:rPr>
              <a:t>joint and </a:t>
            </a:r>
            <a:r>
              <a:rPr lang="en-US" dirty="0">
                <a:solidFill>
                  <a:srgbClr val="C00000"/>
                </a:solidFill>
              </a:rPr>
              <a:t>gentle movement </a:t>
            </a:r>
            <a:r>
              <a:rPr lang="en-US" dirty="0"/>
              <a:t>so as to return the joint to </a:t>
            </a:r>
            <a:r>
              <a:rPr lang="en-US" dirty="0" smtClean="0"/>
              <a:t>normal anatomical alignment.</a:t>
            </a:r>
          </a:p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pplying </a:t>
            </a:r>
            <a:r>
              <a:rPr lang="en-US" dirty="0">
                <a:solidFill>
                  <a:srgbClr val="C00000"/>
                </a:solidFill>
              </a:rPr>
              <a:t>ice and splinting </a:t>
            </a:r>
            <a:r>
              <a:rPr lang="en-US" dirty="0"/>
              <a:t>in </a:t>
            </a:r>
            <a:r>
              <a:rPr lang="en-US" dirty="0" smtClean="0"/>
              <a:t>a position </a:t>
            </a:r>
            <a:r>
              <a:rPr lang="en-US" dirty="0"/>
              <a:t>of function such as </a:t>
            </a:r>
            <a:r>
              <a:rPr lang="en-US" dirty="0">
                <a:solidFill>
                  <a:srgbClr val="FF0000"/>
                </a:solidFill>
              </a:rPr>
              <a:t>buddy taping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7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Image result for buddy taping f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2558"/>
            <a:ext cx="7010400" cy="634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304"/>
            <a:ext cx="6477000" cy="609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Dislocations of 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elbow joint is susceptible </a:t>
            </a:r>
            <a:r>
              <a:rPr lang="en-US" dirty="0" smtClean="0"/>
              <a:t>to anterior </a:t>
            </a:r>
            <a:r>
              <a:rPr lang="en-US" dirty="0"/>
              <a:t>and posterior </a:t>
            </a:r>
            <a:r>
              <a:rPr lang="en-US" dirty="0" smtClean="0"/>
              <a:t>dislocation.</a:t>
            </a:r>
          </a:p>
          <a:p>
            <a:r>
              <a:rPr lang="en-US" dirty="0" smtClean="0"/>
              <a:t>With </a:t>
            </a:r>
            <a:r>
              <a:rPr lang="en-US" dirty="0">
                <a:solidFill>
                  <a:srgbClr val="FF0000"/>
                </a:solidFill>
              </a:rPr>
              <a:t>anterior dislocations</a:t>
            </a:r>
            <a:r>
              <a:rPr lang="en-US" dirty="0"/>
              <a:t>, a significant force </a:t>
            </a:r>
            <a:r>
              <a:rPr lang="en-US" dirty="0" smtClean="0"/>
              <a:t>is </a:t>
            </a:r>
            <a:r>
              <a:rPr lang="en-US" dirty="0"/>
              <a:t>typically directed to the</a:t>
            </a:r>
            <a:r>
              <a:rPr lang="en-US" dirty="0">
                <a:solidFill>
                  <a:srgbClr val="FF0000"/>
                </a:solidFill>
              </a:rPr>
              <a:t> posterior aspect of a flexed elbow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nteriorly </a:t>
            </a:r>
            <a:r>
              <a:rPr lang="en-US" dirty="0"/>
              <a:t>respective to the </a:t>
            </a:r>
            <a:r>
              <a:rPr lang="en-US" dirty="0" err="1"/>
              <a:t>humerus</a:t>
            </a:r>
            <a:r>
              <a:rPr lang="en-US" dirty="0"/>
              <a:t>. In the more </a:t>
            </a:r>
            <a:r>
              <a:rPr lang="en-US" dirty="0" smtClean="0"/>
              <a:t>common </a:t>
            </a:r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>
                <a:solidFill>
                  <a:srgbClr val="FF0000"/>
                </a:solidFill>
              </a:rPr>
              <a:t>dislocation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mechanism of injury </a:t>
            </a:r>
            <a:r>
              <a:rPr lang="en-US" dirty="0"/>
              <a:t>is </a:t>
            </a:r>
            <a:r>
              <a:rPr lang="en-US" dirty="0" smtClean="0"/>
              <a:t>often described </a:t>
            </a:r>
            <a:r>
              <a:rPr lang="en-US" dirty="0"/>
              <a:t>as a </a:t>
            </a:r>
            <a:r>
              <a:rPr lang="en-US" dirty="0">
                <a:solidFill>
                  <a:srgbClr val="FF0000"/>
                </a:solidFill>
              </a:rPr>
              <a:t>fall on an outstretched arm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rigid, air, or </a:t>
            </a:r>
            <a:r>
              <a:rPr lang="en-US" dirty="0" smtClean="0">
                <a:solidFill>
                  <a:srgbClr val="FF0000"/>
                </a:solidFill>
              </a:rPr>
              <a:t>vacuum splint</a:t>
            </a:r>
            <a:r>
              <a:rPr lang="en-US" dirty="0" smtClean="0"/>
              <a:t>.</a:t>
            </a:r>
          </a:p>
          <a:p>
            <a:r>
              <a:rPr lang="en-US" dirty="0"/>
              <a:t>Complications resulting </a:t>
            </a:r>
            <a:r>
              <a:rPr lang="en-US" dirty="0" smtClean="0"/>
              <a:t>from inadequate </a:t>
            </a:r>
            <a:r>
              <a:rPr lang="en-US" dirty="0"/>
              <a:t>management include </a:t>
            </a:r>
            <a:r>
              <a:rPr lang="en-US" dirty="0">
                <a:solidFill>
                  <a:srgbClr val="FF0000"/>
                </a:solidFill>
              </a:rPr>
              <a:t>brachial artery </a:t>
            </a:r>
            <a:r>
              <a:rPr lang="en-US" dirty="0" smtClean="0">
                <a:solidFill>
                  <a:srgbClr val="FF0000"/>
                </a:solidFill>
              </a:rPr>
              <a:t>occlusion, medial </a:t>
            </a:r>
            <a:r>
              <a:rPr lang="en-US" dirty="0">
                <a:solidFill>
                  <a:srgbClr val="FF0000"/>
                </a:solidFill>
              </a:rPr>
              <a:t>or ulnar nerve pathology, and myositis ossificans </a:t>
            </a:r>
            <a:r>
              <a:rPr lang="en-US" dirty="0" smtClean="0">
                <a:solidFill>
                  <a:srgbClr val="FF0000"/>
                </a:solidFill>
              </a:rPr>
              <a:t>and arthritis.</a:t>
            </a:r>
          </a:p>
          <a:p>
            <a:r>
              <a:rPr lang="en-US" dirty="0"/>
              <a:t>If a spontaneous reduction of </a:t>
            </a:r>
            <a:r>
              <a:rPr lang="en-US" dirty="0" smtClean="0"/>
              <a:t>a dislocation </a:t>
            </a:r>
            <a:r>
              <a:rPr lang="en-US" dirty="0"/>
              <a:t>is suspected, the athletic trainer should </a:t>
            </a:r>
            <a:r>
              <a:rPr lang="en-US" dirty="0" smtClean="0"/>
              <a:t>evaluate stability </a:t>
            </a:r>
            <a:r>
              <a:rPr lang="en-US" dirty="0"/>
              <a:t>of the elbow complex and appropriately splint </a:t>
            </a:r>
            <a:r>
              <a:rPr lang="en-US" dirty="0" smtClean="0"/>
              <a:t>the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66875"/>
            <a:ext cx="3795712" cy="421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Dislocations of the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nterior </a:t>
            </a:r>
            <a:r>
              <a:rPr lang="en-US" dirty="0"/>
              <a:t>and P</a:t>
            </a:r>
            <a:r>
              <a:rPr lang="en-US" dirty="0" smtClean="0"/>
              <a:t>osterior.</a:t>
            </a:r>
          </a:p>
          <a:p>
            <a:r>
              <a:rPr lang="en-US" dirty="0" smtClean="0"/>
              <a:t>Inferior dislocations are </a:t>
            </a:r>
            <a:r>
              <a:rPr lang="en-US" dirty="0"/>
              <a:t>typically associated with concomitant fracture and </a:t>
            </a:r>
            <a:r>
              <a:rPr lang="en-US" dirty="0" smtClean="0"/>
              <a:t>significant neurovascular </a:t>
            </a:r>
            <a:r>
              <a:rPr lang="en-US" dirty="0"/>
              <a:t>compromise, although such </a:t>
            </a:r>
            <a:r>
              <a:rPr lang="en-US" dirty="0" smtClean="0"/>
              <a:t>injuries are rare.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nterior </a:t>
            </a:r>
            <a:r>
              <a:rPr lang="en-US" dirty="0">
                <a:solidFill>
                  <a:srgbClr val="FF0000"/>
                </a:solidFill>
              </a:rPr>
              <a:t>dislocation </a:t>
            </a:r>
            <a:r>
              <a:rPr lang="en-US" dirty="0"/>
              <a:t>is that of a </a:t>
            </a:r>
            <a:r>
              <a:rPr lang="en-US" dirty="0" smtClean="0"/>
              <a:t>direct extreme </a:t>
            </a:r>
            <a:r>
              <a:rPr lang="en-US" dirty="0">
                <a:solidFill>
                  <a:srgbClr val="FF0000"/>
                </a:solidFill>
              </a:rPr>
              <a:t>external rotation and abduction </a:t>
            </a:r>
            <a:r>
              <a:rPr lang="en-US" dirty="0"/>
              <a:t>force applied </a:t>
            </a:r>
            <a:r>
              <a:rPr lang="en-US" dirty="0" smtClean="0"/>
              <a:t>to the </a:t>
            </a:r>
            <a:r>
              <a:rPr lang="en-US" dirty="0"/>
              <a:t>GHJ.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>
                <a:solidFill>
                  <a:srgbClr val="FF0000"/>
                </a:solidFill>
              </a:rPr>
              <a:t>dislocations </a:t>
            </a:r>
            <a:r>
              <a:rPr lang="en-US" dirty="0"/>
              <a:t>of the GHJ occur as </a:t>
            </a:r>
            <a:r>
              <a:rPr lang="en-US" dirty="0" smtClean="0"/>
              <a:t>the result </a:t>
            </a:r>
            <a:r>
              <a:rPr lang="en-US" dirty="0"/>
              <a:t>of a significant direct force that drives the </a:t>
            </a:r>
            <a:r>
              <a:rPr lang="en-US" dirty="0" smtClean="0"/>
              <a:t>humeral head </a:t>
            </a:r>
            <a:r>
              <a:rPr lang="en-US" dirty="0"/>
              <a:t>posteriorly, thereby disrupting its integrity with </a:t>
            </a:r>
            <a:r>
              <a:rPr lang="en-US" dirty="0" smtClean="0"/>
              <a:t>the </a:t>
            </a:r>
            <a:r>
              <a:rPr lang="en-US" dirty="0" err="1" smtClean="0"/>
              <a:t>glenoid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54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usually consists of </a:t>
            </a:r>
            <a:r>
              <a:rPr lang="en-US" dirty="0" smtClean="0"/>
              <a:t>an exaggerated </a:t>
            </a:r>
            <a:r>
              <a:rPr lang="en-US" dirty="0"/>
              <a:t>protrusion of the humeral head and </a:t>
            </a:r>
            <a:r>
              <a:rPr lang="en-US" dirty="0" smtClean="0"/>
              <a:t>hollow area </a:t>
            </a:r>
            <a:r>
              <a:rPr lang="en-US" dirty="0"/>
              <a:t>inferior to the </a:t>
            </a:r>
            <a:r>
              <a:rPr lang="en-US" dirty="0" smtClean="0"/>
              <a:t>acromion.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self-reduction </a:t>
            </a:r>
            <a:r>
              <a:rPr lang="en-US" sz="2800" b="1" dirty="0"/>
              <a:t>technique, </a:t>
            </a:r>
            <a:r>
              <a:rPr lang="en-US" sz="2800" dirty="0"/>
              <a:t>the </a:t>
            </a:r>
            <a:r>
              <a:rPr lang="en-US" sz="2800" b="1" dirty="0"/>
              <a:t>gravity (modified </a:t>
            </a:r>
            <a:r>
              <a:rPr lang="en-US" sz="2800" b="1" dirty="0" smtClean="0"/>
              <a:t>Stimson’s) method</a:t>
            </a:r>
            <a:r>
              <a:rPr lang="en-US" sz="2800" b="1" dirty="0"/>
              <a:t>, </a:t>
            </a:r>
            <a:r>
              <a:rPr lang="en-US" sz="2800" dirty="0"/>
              <a:t>and </a:t>
            </a:r>
            <a:r>
              <a:rPr lang="en-US" sz="2800" b="1" dirty="0"/>
              <a:t>traction/external rotation procedure. </a:t>
            </a:r>
            <a:endParaRPr lang="en-US" sz="2800" b="1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Self reduction</a:t>
            </a:r>
            <a:r>
              <a:rPr lang="en-US" sz="2800" dirty="0" smtClean="0"/>
              <a:t> calls </a:t>
            </a:r>
            <a:r>
              <a:rPr lang="en-US" sz="2800" dirty="0"/>
              <a:t>for the athlete with a GHJ dislocation </a:t>
            </a:r>
            <a:r>
              <a:rPr lang="en-US" sz="2800" dirty="0" smtClean="0"/>
              <a:t>to interlock </a:t>
            </a:r>
            <a:r>
              <a:rPr lang="en-US" sz="2800" dirty="0"/>
              <a:t>his or her fingers and grasp the flexed knee </a:t>
            </a:r>
            <a:r>
              <a:rPr lang="en-US" sz="2800" dirty="0" smtClean="0"/>
              <a:t>of the </a:t>
            </a:r>
            <a:r>
              <a:rPr lang="en-US" sz="2800" dirty="0"/>
              <a:t>unaffected side.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athlete then gradually leans </a:t>
            </a:r>
            <a:r>
              <a:rPr lang="en-US" sz="2800" dirty="0" smtClean="0"/>
              <a:t>backward , inducing </a:t>
            </a:r>
            <a:r>
              <a:rPr lang="en-US" sz="2800" dirty="0"/>
              <a:t>slight traction to the GHJ, which </a:t>
            </a:r>
            <a:r>
              <a:rPr lang="en-US" sz="2800" dirty="0" smtClean="0"/>
              <a:t>ideally yields relocation.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45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1985</Template>
  <TotalTime>2607</TotalTime>
  <Words>3683</Words>
  <Application>Microsoft Office PowerPoint</Application>
  <PresentationFormat>On-screen Show (4:3)</PresentationFormat>
  <Paragraphs>371</Paragraphs>
  <Slides>124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8" baseType="lpstr">
      <vt:lpstr>Arial</vt:lpstr>
      <vt:lpstr>Calibri</vt:lpstr>
      <vt:lpstr>Wingdings</vt:lpstr>
      <vt:lpstr>Diseño predeterminado</vt:lpstr>
      <vt:lpstr>Orthopedic Injuries</vt:lpstr>
      <vt:lpstr>Basic Emergency Medical Care</vt:lpstr>
      <vt:lpstr>Fundamentals of Skeletal Fractures</vt:lpstr>
      <vt:lpstr>PowerPoint Presentation</vt:lpstr>
      <vt:lpstr>PowerPoint Presentation</vt:lpstr>
      <vt:lpstr>PowerPoint Presentation</vt:lpstr>
      <vt:lpstr>Greenstick fracture</vt:lpstr>
      <vt:lpstr>PowerPoint Presentation</vt:lpstr>
      <vt:lpstr>Management</vt:lpstr>
      <vt:lpstr>PowerPoint Presentation</vt:lpstr>
      <vt:lpstr>Open fracture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site # alignment </vt:lpstr>
      <vt:lpstr>PowerPoint Presentation</vt:lpstr>
      <vt:lpstr>PowerPoint Presentation</vt:lpstr>
      <vt:lpstr>Complications of tourniquet application</vt:lpstr>
      <vt:lpstr>Splinting Techniques</vt:lpstr>
      <vt:lpstr>Basic Classes of Splints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Fractures of the Hand and Wrist </vt:lpstr>
      <vt:lpstr>Fractures of the Forearm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Fractures of the Elbow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Essex-Lopresti fracture</vt:lpstr>
      <vt:lpstr>PowerPoint Presentation</vt:lpstr>
      <vt:lpstr>Fractures of the Humerus and Shoulder</vt:lpstr>
      <vt:lpstr>PowerPoint Presentation</vt:lpstr>
      <vt:lpstr>PowerPoint Presentation</vt:lpstr>
      <vt:lpstr>Myositis ossificans</vt:lpstr>
      <vt:lpstr>PowerPoint Presentation</vt:lpstr>
      <vt:lpstr>PowerPoint Presentation</vt:lpstr>
      <vt:lpstr>PowerPoint Presentation</vt:lpstr>
      <vt:lpstr>Scapular Fractures</vt:lpstr>
      <vt:lpstr>Clavicle</vt:lpstr>
      <vt:lpstr>PowerPoint Presentation</vt:lpstr>
      <vt:lpstr>PowerPoint Presentation</vt:lpstr>
      <vt:lpstr>Fractures of the Thorax</vt:lpstr>
      <vt:lpstr>PowerPoint Presentation</vt:lpstr>
      <vt:lpstr>PowerPoint Presentation</vt:lpstr>
      <vt:lpstr>Fractures of the Lower Extremity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Tibia and Fibula</vt:lpstr>
      <vt:lpstr>PowerPoint Presentation</vt:lpstr>
      <vt:lpstr>PowerPoint Presentation</vt:lpstr>
      <vt:lpstr>Fractures of the Foot and Ankle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Fundamentals of Joint Dislocations</vt:lpstr>
      <vt:lpstr>Dislocations of the Hand</vt:lpstr>
      <vt:lpstr>PowerPoint Presentation</vt:lpstr>
      <vt:lpstr>PowerPoint Presentation</vt:lpstr>
      <vt:lpstr>PowerPoint Presentation</vt:lpstr>
      <vt:lpstr>Dislocations of the Elbow</vt:lpstr>
      <vt:lpstr>PowerPoint Presentation</vt:lpstr>
      <vt:lpstr>PowerPoint Presentation</vt:lpstr>
      <vt:lpstr>Dislocations of the Shoulder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Dislocations of the Thorax</vt:lpstr>
      <vt:lpstr>PowerPoint Presentation</vt:lpstr>
      <vt:lpstr>PowerPoint Presentation</vt:lpstr>
      <vt:lpstr>Dislocations of the 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Dislocations of the Knee</vt:lpstr>
      <vt:lpstr>PowerPoint Presentation</vt:lpstr>
      <vt:lpstr>PowerPoint Presentation</vt:lpstr>
      <vt:lpstr>PowerPoint Presentation</vt:lpstr>
      <vt:lpstr>PowerPoint Presentation</vt:lpstr>
      <vt:lpstr>Dislocations of the Ankle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Injuries</dc:title>
  <dc:creator>superior</dc:creator>
  <cp:lastModifiedBy>Windows User</cp:lastModifiedBy>
  <cp:revision>183</cp:revision>
  <dcterms:created xsi:type="dcterms:W3CDTF">2015-05-08T05:27:09Z</dcterms:created>
  <dcterms:modified xsi:type="dcterms:W3CDTF">2020-01-28T11:13:53Z</dcterms:modified>
</cp:coreProperties>
</file>