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58" r:id="rId5"/>
    <p:sldId id="266" r:id="rId6"/>
    <p:sldId id="259" r:id="rId7"/>
    <p:sldId id="267" r:id="rId8"/>
    <p:sldId id="268" r:id="rId9"/>
    <p:sldId id="261" r:id="rId10"/>
    <p:sldId id="269" r:id="rId11"/>
    <p:sldId id="270" r:id="rId12"/>
    <p:sldId id="262" r:id="rId13"/>
    <p:sldId id="263" r:id="rId14"/>
    <p:sldId id="271" r:id="rId15"/>
    <p:sldId id="272" r:id="rId16"/>
    <p:sldId id="264"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D1FC613-31D8-46FF-A59E-B4BC6F64CF6C}" type="datetimeFigureOut">
              <a:rPr lang="en-US" smtClean="0"/>
              <a:t>1/16/2019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A649F44-80CD-46EE-AC60-8D67AF7DA93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1FC613-31D8-46FF-A59E-B4BC6F64CF6C}" type="datetimeFigureOut">
              <a:rPr lang="en-US" smtClean="0"/>
              <a:t>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649F44-80CD-46EE-AC60-8D67AF7DA93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1FC613-31D8-46FF-A59E-B4BC6F64CF6C}" type="datetimeFigureOut">
              <a:rPr lang="en-US" smtClean="0"/>
              <a:t>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649F44-80CD-46EE-AC60-8D67AF7DA93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1FC613-31D8-46FF-A59E-B4BC6F64CF6C}" type="datetimeFigureOut">
              <a:rPr lang="en-US" smtClean="0"/>
              <a:t>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649F44-80CD-46EE-AC60-8D67AF7DA93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D1FC613-31D8-46FF-A59E-B4BC6F64CF6C}" type="datetimeFigureOut">
              <a:rPr lang="en-US" smtClean="0"/>
              <a:t>1/16/2019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649F44-80CD-46EE-AC60-8D67AF7DA93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D1FC613-31D8-46FF-A59E-B4BC6F64CF6C}" type="datetimeFigureOut">
              <a:rPr lang="en-US" smtClean="0"/>
              <a:t>1/16/2019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649F44-80CD-46EE-AC60-8D67AF7DA93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D1FC613-31D8-46FF-A59E-B4BC6F64CF6C}" type="datetimeFigureOut">
              <a:rPr lang="en-US" smtClean="0"/>
              <a:t>1/16/2019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A649F44-80CD-46EE-AC60-8D67AF7DA93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D1FC613-31D8-46FF-A59E-B4BC6F64CF6C}" type="datetimeFigureOut">
              <a:rPr lang="en-US" smtClean="0"/>
              <a:t>1/16/2019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A649F44-80CD-46EE-AC60-8D67AF7DA93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D1FC613-31D8-46FF-A59E-B4BC6F64CF6C}" type="datetimeFigureOut">
              <a:rPr lang="en-US" smtClean="0"/>
              <a:t>1/16/2019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A649F44-80CD-46EE-AC60-8D67AF7DA93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D1FC613-31D8-46FF-A59E-B4BC6F64CF6C}" type="datetimeFigureOut">
              <a:rPr lang="en-US" smtClean="0"/>
              <a:t>1/16/2019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649F44-80CD-46EE-AC60-8D67AF7DA93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D1FC613-31D8-46FF-A59E-B4BC6F64CF6C}" type="datetimeFigureOut">
              <a:rPr lang="en-US" smtClean="0"/>
              <a:t>1/16/2019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A649F44-80CD-46EE-AC60-8D67AF7DA93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D1FC613-31D8-46FF-A59E-B4BC6F64CF6C}" type="datetimeFigureOut">
              <a:rPr lang="en-US" smtClean="0"/>
              <a:t>1/16/2019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A649F44-80CD-46EE-AC60-8D67AF7DA93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to write a </a:t>
            </a:r>
            <a:br>
              <a:rPr lang="en-US" dirty="0" smtClean="0"/>
            </a:br>
            <a:r>
              <a:rPr lang="en-US" dirty="0" smtClean="0"/>
              <a:t>Research </a:t>
            </a:r>
            <a:r>
              <a:rPr lang="en-US" dirty="0"/>
              <a:t>P</a:t>
            </a:r>
            <a:r>
              <a:rPr lang="en-US" dirty="0" smtClean="0"/>
              <a:t>roposal</a:t>
            </a:r>
            <a:endParaRPr lang="en-US" dirty="0"/>
          </a:p>
        </p:txBody>
      </p:sp>
    </p:spTree>
    <p:extLst>
      <p:ext uri="{BB962C8B-B14F-4D97-AF65-F5344CB8AC3E}">
        <p14:creationId xmlns:p14="http://schemas.microsoft.com/office/powerpoint/2010/main" val="947411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09600"/>
            <a:ext cx="8382000" cy="5562600"/>
          </a:xfrm>
        </p:spPr>
        <p:txBody>
          <a:bodyPr>
            <a:normAutofit/>
          </a:bodyPr>
          <a:lstStyle/>
          <a:p>
            <a:r>
              <a:rPr lang="en-US" sz="2400" b="1" dirty="0"/>
              <a:t>To help frame your proposal's literature review, here are the "five C’s" of writing a literature review:</a:t>
            </a:r>
            <a:endParaRPr lang="en-US" sz="2400" dirty="0"/>
          </a:p>
          <a:p>
            <a:r>
              <a:rPr lang="en-US" sz="2400" b="1" dirty="0"/>
              <a:t>Cite</a:t>
            </a:r>
            <a:r>
              <a:rPr lang="en-US" sz="2400" dirty="0"/>
              <a:t>, so as to keep the primary focus on the literature pertinent to your research problem.</a:t>
            </a:r>
          </a:p>
          <a:p>
            <a:r>
              <a:rPr lang="en-US" sz="2400" b="1" dirty="0"/>
              <a:t>Compare</a:t>
            </a:r>
            <a:r>
              <a:rPr lang="en-US" sz="2400" dirty="0"/>
              <a:t> the various arguments, theories, methodologies, and findings expressed in the literature: what do the authors agree on? Who applies similar approaches to analyzing the research problem?</a:t>
            </a:r>
          </a:p>
          <a:p>
            <a:r>
              <a:rPr lang="en-US" sz="2400" b="1" dirty="0"/>
              <a:t>Contrast</a:t>
            </a:r>
            <a:r>
              <a:rPr lang="en-US" sz="2400" dirty="0"/>
              <a:t> the various arguments, themes, methodologies, approaches, and controversies expressed in the literature: what are the major areas of disagreement, controversy, or debate?</a:t>
            </a:r>
          </a:p>
          <a:p>
            <a:endParaRPr lang="en-US" dirty="0"/>
          </a:p>
        </p:txBody>
      </p:sp>
    </p:spTree>
    <p:extLst>
      <p:ext uri="{BB962C8B-B14F-4D97-AF65-F5344CB8AC3E}">
        <p14:creationId xmlns:p14="http://schemas.microsoft.com/office/powerpoint/2010/main" val="985390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3400"/>
            <a:ext cx="8458200" cy="5715000"/>
          </a:xfrm>
        </p:spPr>
        <p:txBody>
          <a:bodyPr>
            <a:normAutofit/>
          </a:bodyPr>
          <a:lstStyle/>
          <a:p>
            <a:r>
              <a:rPr lang="en-US" sz="2400" b="1" dirty="0" smtClean="0"/>
              <a:t>Critique</a:t>
            </a:r>
            <a:r>
              <a:rPr lang="en-US" sz="2400" dirty="0"/>
              <a:t> the literature: Which arguments are more persuasive, and why? Which approaches, findings, methodologies seem most reliable, valid, or appropriate, and why? Pay attention to the verbs you use to describe what an author says/does [e.g., asserts, demonstrates, argues, etc</a:t>
            </a:r>
            <a:r>
              <a:rPr lang="en-US" sz="2400" dirty="0" smtClean="0"/>
              <a:t>.].</a:t>
            </a:r>
          </a:p>
          <a:p>
            <a:endParaRPr lang="en-US" sz="2400" dirty="0"/>
          </a:p>
          <a:p>
            <a:r>
              <a:rPr lang="en-US" sz="2400" b="1" dirty="0"/>
              <a:t>Connect</a:t>
            </a:r>
            <a:r>
              <a:rPr lang="en-US" sz="2400" dirty="0"/>
              <a:t> the literature to your own area of research and investigation: how does your own work draw upon, depart from, synthesize, or add a new perspective to what has been said in the literature?</a:t>
            </a:r>
          </a:p>
          <a:p>
            <a:endParaRPr lang="en-US" dirty="0"/>
          </a:p>
        </p:txBody>
      </p:sp>
    </p:spTree>
    <p:extLst>
      <p:ext uri="{BB962C8B-B14F-4D97-AF65-F5344CB8AC3E}">
        <p14:creationId xmlns:p14="http://schemas.microsoft.com/office/powerpoint/2010/main" val="3726703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dirty="0" smtClean="0"/>
              <a:t>You </a:t>
            </a:r>
            <a:r>
              <a:rPr lang="en-US" dirty="0"/>
              <a:t>will disclose your hypothesis here.</a:t>
            </a:r>
          </a:p>
          <a:p>
            <a:pPr>
              <a:lnSpc>
                <a:spcPct val="150000"/>
              </a:lnSpc>
            </a:pPr>
            <a:r>
              <a:rPr lang="en-US" dirty="0" smtClean="0"/>
              <a:t>You </a:t>
            </a:r>
            <a:r>
              <a:rPr lang="en-US" dirty="0"/>
              <a:t>will further disclose any research questions that surround your hypothesis.</a:t>
            </a:r>
          </a:p>
          <a:p>
            <a:pPr>
              <a:lnSpc>
                <a:spcPct val="150000"/>
              </a:lnSpc>
            </a:pPr>
            <a:r>
              <a:rPr lang="en-US" dirty="0" smtClean="0"/>
              <a:t>You </a:t>
            </a:r>
            <a:r>
              <a:rPr lang="en-US" dirty="0"/>
              <a:t>will address the possible testable theories that will bolster your hypothesis.</a:t>
            </a:r>
          </a:p>
          <a:p>
            <a:endParaRPr lang="en-US" dirty="0"/>
          </a:p>
        </p:txBody>
      </p:sp>
      <p:sp>
        <p:nvSpPr>
          <p:cNvPr id="3" name="Title 2"/>
          <p:cNvSpPr>
            <a:spLocks noGrp="1"/>
          </p:cNvSpPr>
          <p:nvPr>
            <p:ph type="title"/>
          </p:nvPr>
        </p:nvSpPr>
        <p:spPr>
          <a:xfrm>
            <a:off x="457200" y="274638"/>
            <a:ext cx="8229600" cy="792162"/>
          </a:xfrm>
        </p:spPr>
        <p:txBody>
          <a:bodyPr>
            <a:normAutofit fontScale="90000"/>
          </a:bodyPr>
          <a:lstStyle/>
          <a:p>
            <a:r>
              <a:rPr lang="en-US" b="0" dirty="0">
                <a:effectLst/>
              </a:rPr>
              <a:t>Research Questions or Hypotheses</a:t>
            </a:r>
            <a:endParaRPr lang="en-US" dirty="0"/>
          </a:p>
        </p:txBody>
      </p:sp>
    </p:spTree>
    <p:extLst>
      <p:ext uri="{BB962C8B-B14F-4D97-AF65-F5344CB8AC3E}">
        <p14:creationId xmlns:p14="http://schemas.microsoft.com/office/powerpoint/2010/main" val="4124211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5105400"/>
          </a:xfrm>
        </p:spPr>
        <p:txBody>
          <a:bodyPr>
            <a:normAutofit/>
          </a:bodyPr>
          <a:lstStyle/>
          <a:p>
            <a:pPr>
              <a:lnSpc>
                <a:spcPct val="150000"/>
              </a:lnSpc>
            </a:pPr>
            <a:r>
              <a:rPr lang="en-US" dirty="0"/>
              <a:t>This section will tell exactly which methods you will use in order to prove your hypothesis.</a:t>
            </a:r>
          </a:p>
          <a:p>
            <a:pPr>
              <a:lnSpc>
                <a:spcPct val="150000"/>
              </a:lnSpc>
            </a:pPr>
            <a:r>
              <a:rPr lang="en-US" dirty="0" smtClean="0"/>
              <a:t>It </a:t>
            </a:r>
            <a:r>
              <a:rPr lang="en-US" dirty="0"/>
              <a:t>discusses the key variables that you will test and/or control in order to prove your hypothesis to be valid.</a:t>
            </a:r>
          </a:p>
          <a:p>
            <a:pPr>
              <a:lnSpc>
                <a:spcPct val="150000"/>
              </a:lnSpc>
            </a:pPr>
            <a:r>
              <a:rPr lang="en-US" dirty="0" smtClean="0"/>
              <a:t>This </a:t>
            </a:r>
            <a:r>
              <a:rPr lang="en-US" dirty="0"/>
              <a:t>section will go in depth on your research methods</a:t>
            </a:r>
            <a:r>
              <a:rPr lang="en-US" dirty="0" smtClean="0"/>
              <a:t>.</a:t>
            </a:r>
            <a:endParaRPr lang="en-US" dirty="0"/>
          </a:p>
        </p:txBody>
      </p:sp>
      <p:sp>
        <p:nvSpPr>
          <p:cNvPr id="3" name="Title 2"/>
          <p:cNvSpPr>
            <a:spLocks noGrp="1"/>
          </p:cNvSpPr>
          <p:nvPr>
            <p:ph type="title"/>
          </p:nvPr>
        </p:nvSpPr>
        <p:spPr>
          <a:xfrm>
            <a:off x="457200" y="274638"/>
            <a:ext cx="8229600" cy="868362"/>
          </a:xfrm>
        </p:spPr>
        <p:txBody>
          <a:bodyPr/>
          <a:lstStyle/>
          <a:p>
            <a:pPr algn="ctr"/>
            <a:r>
              <a:rPr lang="en-US" b="0" dirty="0">
                <a:effectLst/>
              </a:rPr>
              <a:t>Methods and Procedures</a:t>
            </a:r>
            <a:endParaRPr lang="en-US" dirty="0"/>
          </a:p>
        </p:txBody>
      </p:sp>
    </p:spTree>
    <p:extLst>
      <p:ext uri="{BB962C8B-B14F-4D97-AF65-F5344CB8AC3E}">
        <p14:creationId xmlns:p14="http://schemas.microsoft.com/office/powerpoint/2010/main" val="2758905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066800"/>
            <a:ext cx="9144000" cy="5638800"/>
          </a:xfrm>
        </p:spPr>
        <p:txBody>
          <a:bodyPr>
            <a:normAutofit fontScale="77500" lnSpcReduction="20000"/>
          </a:bodyPr>
          <a:lstStyle/>
          <a:p>
            <a:r>
              <a:rPr lang="en-US" sz="2600" b="1" dirty="0"/>
              <a:t>When thinking about the potential implications of your study, ask the following questions:</a:t>
            </a:r>
            <a:endParaRPr lang="en-US" sz="2600" dirty="0"/>
          </a:p>
          <a:p>
            <a:r>
              <a:rPr lang="en-US" sz="2600" dirty="0"/>
              <a:t>What might the results mean in regards to the theoretical framework that underpins the study?</a:t>
            </a:r>
          </a:p>
          <a:p>
            <a:r>
              <a:rPr lang="en-US" sz="2600" dirty="0"/>
              <a:t>What suggestions for subsequent research could arise from the potential outcomes of the study?</a:t>
            </a:r>
          </a:p>
          <a:p>
            <a:r>
              <a:rPr lang="en-US" sz="2600" dirty="0"/>
              <a:t>What will the results mean to practitioners in the natural settings of their workplace?</a:t>
            </a:r>
          </a:p>
          <a:p>
            <a:r>
              <a:rPr lang="en-US" sz="2600" dirty="0"/>
              <a:t>Will the results influence programs, methods, and/or forms of intervention?</a:t>
            </a:r>
          </a:p>
          <a:p>
            <a:r>
              <a:rPr lang="en-US" sz="2600" dirty="0"/>
              <a:t>How might the results contribute to the solution of social, economic, or other types of problems?</a:t>
            </a:r>
          </a:p>
          <a:p>
            <a:r>
              <a:rPr lang="en-US" sz="2600" dirty="0"/>
              <a:t>Will the results influence policy decisions?</a:t>
            </a:r>
          </a:p>
          <a:p>
            <a:r>
              <a:rPr lang="en-US" sz="2600" dirty="0"/>
              <a:t>In what way do individuals or groups benefit should your study be pursued?</a:t>
            </a:r>
          </a:p>
          <a:p>
            <a:r>
              <a:rPr lang="en-US" sz="2600" dirty="0"/>
              <a:t>What will be improved or changed as a result of the proposed research?</a:t>
            </a:r>
          </a:p>
          <a:p>
            <a:r>
              <a:rPr lang="en-US" sz="2600" dirty="0"/>
              <a:t>How will the results of the study be implemented, and what innovations will come about?</a:t>
            </a:r>
          </a:p>
          <a:p>
            <a:endParaRPr lang="en-US" dirty="0"/>
          </a:p>
        </p:txBody>
      </p:sp>
      <p:sp>
        <p:nvSpPr>
          <p:cNvPr id="3" name="Title 2"/>
          <p:cNvSpPr>
            <a:spLocks noGrp="1"/>
          </p:cNvSpPr>
          <p:nvPr>
            <p:ph type="title"/>
          </p:nvPr>
        </p:nvSpPr>
        <p:spPr>
          <a:xfrm>
            <a:off x="457200" y="274638"/>
            <a:ext cx="8229600" cy="715962"/>
          </a:xfrm>
        </p:spPr>
        <p:txBody>
          <a:bodyPr>
            <a:noAutofit/>
          </a:bodyPr>
          <a:lstStyle/>
          <a:p>
            <a:pPr algn="ctr"/>
            <a:r>
              <a:rPr lang="en-US" sz="2800" dirty="0">
                <a:effectLst/>
              </a:rPr>
              <a:t>Preliminary Suppositions and Implications</a:t>
            </a:r>
            <a:endParaRPr lang="en-US" sz="2800" dirty="0"/>
          </a:p>
        </p:txBody>
      </p:sp>
    </p:spTree>
    <p:extLst>
      <p:ext uri="{BB962C8B-B14F-4D97-AF65-F5344CB8AC3E}">
        <p14:creationId xmlns:p14="http://schemas.microsoft.com/office/powerpoint/2010/main" val="3918739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763000" cy="5486400"/>
          </a:xfrm>
        </p:spPr>
        <p:txBody>
          <a:bodyPr>
            <a:normAutofit/>
          </a:bodyPr>
          <a:lstStyle/>
          <a:p>
            <a:r>
              <a:rPr lang="en-US" sz="2200" b="1" dirty="0"/>
              <a:t>The conclusion reiterates the importance or significance of your proposal and provides a brief summary of the entire study</a:t>
            </a:r>
            <a:r>
              <a:rPr lang="en-US" sz="2200" dirty="0" smtClean="0"/>
              <a:t>.</a:t>
            </a:r>
          </a:p>
          <a:p>
            <a:r>
              <a:rPr lang="en-US" sz="2200" b="1" dirty="0"/>
              <a:t>Someone reading this section should come away with an understanding of:</a:t>
            </a:r>
            <a:endParaRPr lang="en-US" sz="2200" dirty="0"/>
          </a:p>
          <a:p>
            <a:r>
              <a:rPr lang="en-US" sz="2200" dirty="0"/>
              <a:t>Why the study should be done,</a:t>
            </a:r>
          </a:p>
          <a:p>
            <a:r>
              <a:rPr lang="en-US" sz="2200" dirty="0"/>
              <a:t>The specific purpose of the study and the research questions it attempts to answer,</a:t>
            </a:r>
          </a:p>
          <a:p>
            <a:r>
              <a:rPr lang="en-US" sz="2200" dirty="0"/>
              <a:t>The decision to why the research design and methods used </a:t>
            </a:r>
            <a:r>
              <a:rPr lang="en-US" sz="2200" dirty="0" smtClean="0"/>
              <a:t>were </a:t>
            </a:r>
            <a:r>
              <a:rPr lang="en-US" sz="2200" dirty="0"/>
              <a:t>chosen over other options,</a:t>
            </a:r>
          </a:p>
          <a:p>
            <a:r>
              <a:rPr lang="en-US" sz="2200" dirty="0"/>
              <a:t>The potential implications emerging from your proposed study of the research problem, and</a:t>
            </a:r>
          </a:p>
          <a:p>
            <a:r>
              <a:rPr lang="en-US" sz="2200" dirty="0"/>
              <a:t>A sense of how your study fits within the broader scholarship about the research problem.</a:t>
            </a:r>
          </a:p>
          <a:p>
            <a:endParaRPr lang="en-US" dirty="0"/>
          </a:p>
        </p:txBody>
      </p:sp>
      <p:sp>
        <p:nvSpPr>
          <p:cNvPr id="3" name="Title 2"/>
          <p:cNvSpPr>
            <a:spLocks noGrp="1"/>
          </p:cNvSpPr>
          <p:nvPr>
            <p:ph type="title"/>
          </p:nvPr>
        </p:nvSpPr>
        <p:spPr>
          <a:xfrm>
            <a:off x="457200" y="274638"/>
            <a:ext cx="8229600" cy="792162"/>
          </a:xfrm>
        </p:spPr>
        <p:txBody>
          <a:bodyPr>
            <a:normAutofit/>
          </a:bodyPr>
          <a:lstStyle/>
          <a:p>
            <a:pPr algn="ctr"/>
            <a:r>
              <a:rPr lang="en-US" sz="3600" dirty="0">
                <a:effectLst/>
              </a:rPr>
              <a:t>Conclusion</a:t>
            </a:r>
            <a:endParaRPr lang="en-US" sz="3600" dirty="0"/>
          </a:p>
        </p:txBody>
      </p:sp>
    </p:spTree>
    <p:extLst>
      <p:ext uri="{BB962C8B-B14F-4D97-AF65-F5344CB8AC3E}">
        <p14:creationId xmlns:p14="http://schemas.microsoft.com/office/powerpoint/2010/main" val="1127922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019800"/>
          </a:xfrm>
        </p:spPr>
        <p:txBody>
          <a:bodyPr>
            <a:normAutofit/>
          </a:bodyPr>
          <a:lstStyle/>
          <a:p>
            <a:r>
              <a:rPr lang="en-US" b="1" dirty="0" smtClean="0"/>
              <a:t>Citations</a:t>
            </a:r>
          </a:p>
          <a:p>
            <a:r>
              <a:rPr lang="en-US" sz="2400" dirty="0" smtClean="0"/>
              <a:t>As </a:t>
            </a:r>
            <a:r>
              <a:rPr lang="en-US" sz="2400" dirty="0"/>
              <a:t>with any scholarly research paper, you must cite the sources you used in composing your proposal. </a:t>
            </a:r>
            <a:endParaRPr lang="en-US" sz="2400" dirty="0" smtClean="0"/>
          </a:p>
          <a:p>
            <a:r>
              <a:rPr lang="en-US" sz="2400" dirty="0" smtClean="0"/>
              <a:t>In </a:t>
            </a:r>
            <a:r>
              <a:rPr lang="en-US" sz="2400" dirty="0"/>
              <a:t>a standard research proposal, this section can take two forms, so consult with your </a:t>
            </a:r>
            <a:r>
              <a:rPr lang="en-US" sz="2400" dirty="0" smtClean="0"/>
              <a:t>supervisor about </a:t>
            </a:r>
            <a:r>
              <a:rPr lang="en-US" sz="2400" dirty="0"/>
              <a:t>which one is preferred.</a:t>
            </a:r>
          </a:p>
          <a:p>
            <a:r>
              <a:rPr lang="en-US" sz="2400" b="1" dirty="0"/>
              <a:t>References -- </a:t>
            </a:r>
            <a:r>
              <a:rPr lang="en-US" sz="2400" dirty="0"/>
              <a:t>lists only the literature that you actually used or cited in your proposal.</a:t>
            </a:r>
          </a:p>
          <a:p>
            <a:r>
              <a:rPr lang="en-US" sz="2400" b="1" dirty="0"/>
              <a:t>Bibliography -- </a:t>
            </a:r>
            <a:r>
              <a:rPr lang="en-US" sz="2400" dirty="0"/>
              <a:t>lists everything you used or cited in your proposal, with additional citations to any key sources relevant to understanding the research problem.</a:t>
            </a:r>
          </a:p>
          <a:p>
            <a:endParaRPr lang="en-US" dirty="0"/>
          </a:p>
        </p:txBody>
      </p:sp>
    </p:spTree>
    <p:extLst>
      <p:ext uri="{BB962C8B-B14F-4D97-AF65-F5344CB8AC3E}">
        <p14:creationId xmlns:p14="http://schemas.microsoft.com/office/powerpoint/2010/main" val="602367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endParaRPr lang="en-US" dirty="0" smtClean="0"/>
          </a:p>
          <a:p>
            <a:pPr marL="109728" indent="0" algn="ctr">
              <a:buNone/>
            </a:pPr>
            <a:endParaRPr lang="en-US" dirty="0" smtClean="0"/>
          </a:p>
          <a:p>
            <a:pPr marL="109728" indent="0" algn="ctr">
              <a:buNone/>
            </a:pPr>
            <a:r>
              <a:rPr lang="en-US" sz="4800" b="1" dirty="0" smtClean="0"/>
              <a:t>ENOUGH </a:t>
            </a:r>
          </a:p>
          <a:p>
            <a:pPr marL="109728" indent="0" algn="ctr">
              <a:buNone/>
            </a:pPr>
            <a:endParaRPr lang="en-US" sz="4800" b="1" dirty="0"/>
          </a:p>
        </p:txBody>
      </p:sp>
      <p:sp>
        <p:nvSpPr>
          <p:cNvPr id="4" name="AutoShape 2" descr="Image result for emoji fac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28" name="Picture 4" descr="Image result for emoji fac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3352800"/>
            <a:ext cx="1895475" cy="2419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8542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 research proposal is a concise and coherent summary of your proposed research. </a:t>
            </a:r>
            <a:endParaRPr lang="en-US" dirty="0" smtClean="0"/>
          </a:p>
          <a:p>
            <a:r>
              <a:rPr lang="en-US" dirty="0" smtClean="0"/>
              <a:t>It </a:t>
            </a:r>
            <a:r>
              <a:rPr lang="en-US" dirty="0"/>
              <a:t>sets out the central issues or questions that you intend to address. </a:t>
            </a:r>
            <a:endParaRPr lang="en-US" dirty="0" smtClean="0"/>
          </a:p>
          <a:p>
            <a:r>
              <a:rPr lang="en-US" dirty="0" smtClean="0"/>
              <a:t>It </a:t>
            </a:r>
            <a:r>
              <a:rPr lang="en-US" dirty="0"/>
              <a:t>outlines the general area of study within which your research falls, referring to the current state of knowledge and any recent debates on the topic. </a:t>
            </a:r>
            <a:endParaRPr lang="en-US" dirty="0" smtClean="0"/>
          </a:p>
          <a:p>
            <a:r>
              <a:rPr lang="en-US" dirty="0" smtClean="0"/>
              <a:t>It </a:t>
            </a:r>
            <a:r>
              <a:rPr lang="en-US" dirty="0"/>
              <a:t>also demonstrates the originality of your proposed research.</a:t>
            </a:r>
            <a:endParaRPr lang="en-US" dirty="0"/>
          </a:p>
        </p:txBody>
      </p:sp>
      <p:sp>
        <p:nvSpPr>
          <p:cNvPr id="3" name="Title 2"/>
          <p:cNvSpPr>
            <a:spLocks noGrp="1"/>
          </p:cNvSpPr>
          <p:nvPr>
            <p:ph type="title"/>
          </p:nvPr>
        </p:nvSpPr>
        <p:spPr>
          <a:xfrm>
            <a:off x="457200" y="274638"/>
            <a:ext cx="8229600" cy="944562"/>
          </a:xfrm>
        </p:spPr>
        <p:txBody>
          <a:bodyPr/>
          <a:lstStyle/>
          <a:p>
            <a:pPr algn="ctr"/>
            <a:r>
              <a:rPr lang="en-US" dirty="0" smtClean="0"/>
              <a:t>What is a research proposal?</a:t>
            </a:r>
            <a:endParaRPr lang="en-US" dirty="0"/>
          </a:p>
        </p:txBody>
      </p:sp>
    </p:spTree>
    <p:extLst>
      <p:ext uri="{BB962C8B-B14F-4D97-AF65-F5344CB8AC3E}">
        <p14:creationId xmlns:p14="http://schemas.microsoft.com/office/powerpoint/2010/main" val="932290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763000" cy="5410200"/>
          </a:xfrm>
        </p:spPr>
        <p:txBody>
          <a:bodyPr/>
          <a:lstStyle/>
          <a:p>
            <a:r>
              <a:rPr lang="en-US" dirty="0"/>
              <a:t>An abstract summarizes, usually in one paragraph of 300 words or less, the major aspects of the entire paper in a prescribed sequence that includes: </a:t>
            </a:r>
            <a:endParaRPr lang="en-US" dirty="0" smtClean="0"/>
          </a:p>
          <a:p>
            <a:pPr lvl="1"/>
            <a:r>
              <a:rPr lang="en-US" dirty="0" smtClean="0"/>
              <a:t>1</a:t>
            </a:r>
            <a:r>
              <a:rPr lang="en-US" dirty="0"/>
              <a:t>) the overall purpose of the study and the research problem(s) you investigated; </a:t>
            </a:r>
            <a:endParaRPr lang="en-US" dirty="0" smtClean="0"/>
          </a:p>
          <a:p>
            <a:pPr lvl="1"/>
            <a:r>
              <a:rPr lang="en-US" dirty="0" smtClean="0"/>
              <a:t>2</a:t>
            </a:r>
            <a:r>
              <a:rPr lang="en-US" dirty="0"/>
              <a:t>) the basic design of the study; </a:t>
            </a:r>
            <a:endParaRPr lang="en-US" dirty="0" smtClean="0"/>
          </a:p>
          <a:p>
            <a:pPr lvl="1"/>
            <a:r>
              <a:rPr lang="en-US" dirty="0" smtClean="0"/>
              <a:t>3</a:t>
            </a:r>
            <a:r>
              <a:rPr lang="en-US" dirty="0"/>
              <a:t>) major findings or trends found as a result of your analysis; and, </a:t>
            </a:r>
            <a:endParaRPr lang="en-US" dirty="0" smtClean="0"/>
          </a:p>
          <a:p>
            <a:pPr lvl="1"/>
            <a:r>
              <a:rPr lang="en-US" dirty="0" smtClean="0"/>
              <a:t>4</a:t>
            </a:r>
            <a:r>
              <a:rPr lang="en-US" dirty="0"/>
              <a:t>) a brief summary of your interpretations and conclusions.</a:t>
            </a:r>
            <a:endParaRPr lang="en-US" dirty="0"/>
          </a:p>
        </p:txBody>
      </p:sp>
      <p:sp>
        <p:nvSpPr>
          <p:cNvPr id="3" name="Title 2"/>
          <p:cNvSpPr>
            <a:spLocks noGrp="1"/>
          </p:cNvSpPr>
          <p:nvPr>
            <p:ph type="title"/>
          </p:nvPr>
        </p:nvSpPr>
        <p:spPr>
          <a:xfrm>
            <a:off x="457200" y="274638"/>
            <a:ext cx="8229600" cy="792162"/>
          </a:xfrm>
        </p:spPr>
        <p:txBody>
          <a:bodyPr>
            <a:normAutofit/>
          </a:bodyPr>
          <a:lstStyle/>
          <a:p>
            <a:pPr algn="ctr"/>
            <a:r>
              <a:rPr lang="en-US" sz="3600" dirty="0" smtClean="0"/>
              <a:t>Abstract</a:t>
            </a:r>
            <a:endParaRPr lang="en-US" sz="3600" dirty="0"/>
          </a:p>
        </p:txBody>
      </p:sp>
    </p:spTree>
    <p:extLst>
      <p:ext uri="{BB962C8B-B14F-4D97-AF65-F5344CB8AC3E}">
        <p14:creationId xmlns:p14="http://schemas.microsoft.com/office/powerpoint/2010/main" val="1655497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143000"/>
            <a:ext cx="8458200" cy="5029200"/>
          </a:xfrm>
        </p:spPr>
        <p:txBody>
          <a:bodyPr>
            <a:normAutofit/>
          </a:bodyPr>
          <a:lstStyle/>
          <a:p>
            <a:r>
              <a:rPr lang="en-US" dirty="0"/>
              <a:t>Your introduction should provide the background or the skeleton of the paper. You are establishing your basic framework for research. You should probably have a few subsections in the introduction.</a:t>
            </a:r>
          </a:p>
          <a:p>
            <a:pPr lvl="1"/>
            <a:r>
              <a:rPr lang="en-US" dirty="0" smtClean="0"/>
              <a:t>You </a:t>
            </a:r>
            <a:r>
              <a:rPr lang="en-US" dirty="0"/>
              <a:t>can grab the attention of the reader </a:t>
            </a:r>
            <a:r>
              <a:rPr lang="en-US" dirty="0" smtClean="0"/>
              <a:t>with </a:t>
            </a:r>
            <a:r>
              <a:rPr lang="en-US" dirty="0"/>
              <a:t>your topic.</a:t>
            </a:r>
          </a:p>
          <a:p>
            <a:pPr lvl="1"/>
            <a:r>
              <a:rPr lang="en-US" dirty="0" smtClean="0"/>
              <a:t>You </a:t>
            </a:r>
            <a:r>
              <a:rPr lang="en-US" dirty="0"/>
              <a:t>should provide brief background </a:t>
            </a:r>
            <a:r>
              <a:rPr lang="en-US" dirty="0" smtClean="0"/>
              <a:t>information </a:t>
            </a:r>
            <a:r>
              <a:rPr lang="en-US" dirty="0"/>
              <a:t>and explore past research.</a:t>
            </a:r>
          </a:p>
          <a:p>
            <a:pPr lvl="1"/>
            <a:r>
              <a:rPr lang="en-US" dirty="0" smtClean="0"/>
              <a:t>It </a:t>
            </a:r>
            <a:r>
              <a:rPr lang="en-US" dirty="0"/>
              <a:t>will discern if your research is </a:t>
            </a:r>
            <a:r>
              <a:rPr lang="en-US" dirty="0" smtClean="0"/>
              <a:t>qualitative or </a:t>
            </a:r>
            <a:r>
              <a:rPr lang="en-US" dirty="0"/>
              <a:t>quantitative and should allude </a:t>
            </a:r>
            <a:r>
              <a:rPr lang="en-US" dirty="0" smtClean="0"/>
              <a:t>to </a:t>
            </a:r>
            <a:r>
              <a:rPr lang="en-US" dirty="0"/>
              <a:t>the </a:t>
            </a:r>
            <a:r>
              <a:rPr lang="en-US" dirty="0" smtClean="0"/>
              <a:t>thesis </a:t>
            </a:r>
            <a:r>
              <a:rPr lang="en-US" dirty="0"/>
              <a:t>statement.</a:t>
            </a:r>
          </a:p>
          <a:p>
            <a:endParaRPr lang="en-US" dirty="0"/>
          </a:p>
        </p:txBody>
      </p:sp>
      <p:sp>
        <p:nvSpPr>
          <p:cNvPr id="3" name="Title 2"/>
          <p:cNvSpPr>
            <a:spLocks noGrp="1"/>
          </p:cNvSpPr>
          <p:nvPr>
            <p:ph type="title"/>
          </p:nvPr>
        </p:nvSpPr>
        <p:spPr>
          <a:xfrm>
            <a:off x="457200" y="274638"/>
            <a:ext cx="8229600" cy="792162"/>
          </a:xfrm>
        </p:spPr>
        <p:txBody>
          <a:bodyPr/>
          <a:lstStyle/>
          <a:p>
            <a:r>
              <a:rPr lang="en-US" dirty="0" smtClean="0"/>
              <a:t>Introduction</a:t>
            </a:r>
            <a:endParaRPr lang="en-US" dirty="0"/>
          </a:p>
        </p:txBody>
      </p:sp>
    </p:spTree>
    <p:extLst>
      <p:ext uri="{BB962C8B-B14F-4D97-AF65-F5344CB8AC3E}">
        <p14:creationId xmlns:p14="http://schemas.microsoft.com/office/powerpoint/2010/main" val="2505184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04800"/>
            <a:ext cx="8610600" cy="6096000"/>
          </a:xfrm>
        </p:spPr>
        <p:txBody>
          <a:bodyPr>
            <a:normAutofit/>
          </a:bodyPr>
          <a:lstStyle/>
          <a:p>
            <a:r>
              <a:rPr lang="en-US" sz="2400" b="1" dirty="0"/>
              <a:t>Think about your introduction as a narrative written in one to three paragraphs that succinctly answers the following four questions</a:t>
            </a:r>
            <a:r>
              <a:rPr lang="en-US" sz="2400" dirty="0" smtClean="0"/>
              <a:t>:</a:t>
            </a:r>
          </a:p>
          <a:p>
            <a:endParaRPr lang="en-US" dirty="0"/>
          </a:p>
          <a:p>
            <a:pPr lvl="1">
              <a:lnSpc>
                <a:spcPct val="150000"/>
              </a:lnSpc>
            </a:pPr>
            <a:r>
              <a:rPr lang="en-US" dirty="0"/>
              <a:t>What is the central research problem?</a:t>
            </a:r>
          </a:p>
          <a:p>
            <a:pPr lvl="1">
              <a:lnSpc>
                <a:spcPct val="150000"/>
              </a:lnSpc>
            </a:pPr>
            <a:r>
              <a:rPr lang="en-US" dirty="0"/>
              <a:t>What is the topic of study related to that problem?</a:t>
            </a:r>
          </a:p>
          <a:p>
            <a:pPr lvl="1">
              <a:lnSpc>
                <a:spcPct val="150000"/>
              </a:lnSpc>
            </a:pPr>
            <a:r>
              <a:rPr lang="en-US" dirty="0"/>
              <a:t>What methods should be used to analyze the research problem?</a:t>
            </a:r>
          </a:p>
          <a:p>
            <a:pPr lvl="1">
              <a:lnSpc>
                <a:spcPct val="150000"/>
              </a:lnSpc>
            </a:pPr>
            <a:r>
              <a:rPr lang="en-US" dirty="0"/>
              <a:t>Why is this important research, what is its significance, and why should someone reading the proposal care about the outcomes of the proposed study</a:t>
            </a:r>
            <a:r>
              <a:rPr lang="en-US" dirty="0" smtClean="0"/>
              <a:t>?</a:t>
            </a:r>
            <a:endParaRPr lang="en-US" dirty="0"/>
          </a:p>
        </p:txBody>
      </p:sp>
    </p:spTree>
    <p:extLst>
      <p:ext uri="{BB962C8B-B14F-4D97-AF65-F5344CB8AC3E}">
        <p14:creationId xmlns:p14="http://schemas.microsoft.com/office/powerpoint/2010/main" val="377186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5257800"/>
          </a:xfrm>
        </p:spPr>
        <p:txBody>
          <a:bodyPr>
            <a:normAutofit/>
          </a:bodyPr>
          <a:lstStyle/>
          <a:p>
            <a:r>
              <a:rPr lang="en-US" sz="2400" dirty="0"/>
              <a:t>This section can be melded into your introduction or you can create a separate section to help with the organization and narrative flow of your proposal. </a:t>
            </a:r>
            <a:endParaRPr lang="en-US" sz="2400" dirty="0" smtClean="0"/>
          </a:p>
          <a:p>
            <a:r>
              <a:rPr lang="en-US" sz="2400" dirty="0" smtClean="0"/>
              <a:t>This </a:t>
            </a:r>
            <a:r>
              <a:rPr lang="en-US" sz="2400" dirty="0"/>
              <a:t>is where you explain the context of your proposal and describe in detail why it's important. </a:t>
            </a:r>
            <a:endParaRPr lang="en-US" sz="2400" dirty="0" smtClean="0"/>
          </a:p>
          <a:p>
            <a:r>
              <a:rPr lang="en-US" sz="2400" dirty="0" smtClean="0"/>
              <a:t>Approach </a:t>
            </a:r>
            <a:r>
              <a:rPr lang="en-US" sz="2400" dirty="0"/>
              <a:t>writing this section with the thought that you can’t assume your readers will know as much about the research problem as you do. </a:t>
            </a:r>
            <a:endParaRPr lang="en-US" sz="2400" dirty="0" smtClean="0"/>
          </a:p>
          <a:p>
            <a:r>
              <a:rPr lang="en-US" sz="2400" dirty="0" smtClean="0"/>
              <a:t>Note </a:t>
            </a:r>
            <a:r>
              <a:rPr lang="en-US" sz="2400" dirty="0"/>
              <a:t>that this section is not an essay going over everything you have learned about the topic; instead, you must choose what is relevant to help explain the goals for your study.</a:t>
            </a:r>
            <a:endParaRPr lang="en-US" sz="2400" dirty="0"/>
          </a:p>
        </p:txBody>
      </p:sp>
      <p:sp>
        <p:nvSpPr>
          <p:cNvPr id="3" name="Title 2"/>
          <p:cNvSpPr>
            <a:spLocks noGrp="1"/>
          </p:cNvSpPr>
          <p:nvPr>
            <p:ph type="title"/>
          </p:nvPr>
        </p:nvSpPr>
        <p:spPr>
          <a:xfrm>
            <a:off x="457200" y="274638"/>
            <a:ext cx="8229600" cy="944562"/>
          </a:xfrm>
        </p:spPr>
        <p:txBody>
          <a:bodyPr/>
          <a:lstStyle/>
          <a:p>
            <a:r>
              <a:rPr lang="en-US" dirty="0">
                <a:effectLst/>
              </a:rPr>
              <a:t>Background and Significance</a:t>
            </a:r>
            <a:endParaRPr lang="en-US" dirty="0"/>
          </a:p>
        </p:txBody>
      </p:sp>
    </p:spTree>
    <p:extLst>
      <p:ext uri="{BB962C8B-B14F-4D97-AF65-F5344CB8AC3E}">
        <p14:creationId xmlns:p14="http://schemas.microsoft.com/office/powerpoint/2010/main" val="4028993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762000"/>
            <a:ext cx="8077200" cy="5791200"/>
          </a:xfrm>
        </p:spPr>
        <p:txBody>
          <a:bodyPr>
            <a:normAutofit/>
          </a:bodyPr>
          <a:lstStyle/>
          <a:p>
            <a:r>
              <a:rPr lang="en-US" sz="2400" b="1" dirty="0"/>
              <a:t>To that end, while there are no hard and fast rules, you should attempt to address some or all of the following key points</a:t>
            </a:r>
            <a:r>
              <a:rPr lang="en-US" sz="2400" b="1" dirty="0" smtClean="0"/>
              <a:t>:</a:t>
            </a:r>
          </a:p>
          <a:p>
            <a:endParaRPr lang="en-US" sz="2400" dirty="0"/>
          </a:p>
          <a:p>
            <a:r>
              <a:rPr lang="en-US" sz="2400" dirty="0"/>
              <a:t>State the research problem and give a more detailed explanation about the purpose of the study than what you stated in the introduction. This is particularly important if the problem is complex or multifaceted.</a:t>
            </a:r>
          </a:p>
          <a:p>
            <a:r>
              <a:rPr lang="en-US" sz="2400" dirty="0"/>
              <a:t>Present the rationale of your proposed study and clearly indicate why it is worth doing. Answer the "So What? question [i.e., why should anyone care].</a:t>
            </a:r>
          </a:p>
          <a:p>
            <a:endParaRPr lang="en-US" dirty="0"/>
          </a:p>
        </p:txBody>
      </p:sp>
    </p:spTree>
    <p:extLst>
      <p:ext uri="{BB962C8B-B14F-4D97-AF65-F5344CB8AC3E}">
        <p14:creationId xmlns:p14="http://schemas.microsoft.com/office/powerpoint/2010/main" val="2257568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533400"/>
            <a:ext cx="8763000" cy="6019800"/>
          </a:xfrm>
        </p:spPr>
        <p:txBody>
          <a:bodyPr>
            <a:normAutofit/>
          </a:bodyPr>
          <a:lstStyle/>
          <a:p>
            <a:r>
              <a:rPr lang="en-US" sz="2400" dirty="0" smtClean="0"/>
              <a:t>Describe </a:t>
            </a:r>
            <a:r>
              <a:rPr lang="en-US" sz="2400" dirty="0"/>
              <a:t>the major issues or problems to be addressed by your research. Be sure to note how your proposed study builds on previous assumptions about the research problem.</a:t>
            </a:r>
          </a:p>
          <a:p>
            <a:r>
              <a:rPr lang="en-US" sz="2400" dirty="0"/>
              <a:t>Explain how you plan to go about conducting your research. Clearly identify the key sources you intend to use and explain how they will contribute to your analysis of the topic.</a:t>
            </a:r>
          </a:p>
          <a:p>
            <a:r>
              <a:rPr lang="en-US" sz="2400" dirty="0"/>
              <a:t>Set the boundaries of your proposed research in order to provide a clear focus. Where appropriate, state not only what you will study, but what is excluded from the study.</a:t>
            </a:r>
          </a:p>
          <a:p>
            <a:r>
              <a:rPr lang="en-US" sz="2400" dirty="0"/>
              <a:t>If necessary, provide definitions of key concepts or terms.</a:t>
            </a:r>
          </a:p>
          <a:p>
            <a:endParaRPr lang="en-US" dirty="0"/>
          </a:p>
        </p:txBody>
      </p:sp>
    </p:spTree>
    <p:extLst>
      <p:ext uri="{BB962C8B-B14F-4D97-AF65-F5344CB8AC3E}">
        <p14:creationId xmlns:p14="http://schemas.microsoft.com/office/powerpoint/2010/main" val="807369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50000"/>
              </a:lnSpc>
            </a:pPr>
            <a:r>
              <a:rPr lang="en-US" dirty="0" smtClean="0"/>
              <a:t>This </a:t>
            </a:r>
            <a:r>
              <a:rPr lang="en-US" dirty="0"/>
              <a:t>will discuss the information that is already known about the project.</a:t>
            </a:r>
          </a:p>
          <a:p>
            <a:pPr>
              <a:lnSpc>
                <a:spcPct val="150000"/>
              </a:lnSpc>
            </a:pPr>
            <a:r>
              <a:rPr lang="en-US" dirty="0" smtClean="0"/>
              <a:t>It </a:t>
            </a:r>
            <a:r>
              <a:rPr lang="en-US" dirty="0"/>
              <a:t>will review any pressing and pertinent research that is in anyway tied to the hypothesis debunking it.</a:t>
            </a:r>
          </a:p>
          <a:p>
            <a:pPr>
              <a:lnSpc>
                <a:spcPct val="150000"/>
              </a:lnSpc>
            </a:pPr>
            <a:r>
              <a:rPr lang="en-US" dirty="0" smtClean="0"/>
              <a:t>It </a:t>
            </a:r>
            <a:r>
              <a:rPr lang="en-US" dirty="0"/>
              <a:t>provides a research strategy - as in what sources will you use.</a:t>
            </a:r>
          </a:p>
          <a:p>
            <a:endParaRPr lang="en-US" dirty="0"/>
          </a:p>
        </p:txBody>
      </p:sp>
      <p:sp>
        <p:nvSpPr>
          <p:cNvPr id="3" name="Title 2"/>
          <p:cNvSpPr>
            <a:spLocks noGrp="1"/>
          </p:cNvSpPr>
          <p:nvPr>
            <p:ph type="title"/>
          </p:nvPr>
        </p:nvSpPr>
        <p:spPr>
          <a:xfrm>
            <a:off x="457200" y="274638"/>
            <a:ext cx="8229600" cy="868362"/>
          </a:xfrm>
        </p:spPr>
        <p:txBody>
          <a:bodyPr/>
          <a:lstStyle/>
          <a:p>
            <a:r>
              <a:rPr lang="en-US" b="0" dirty="0">
                <a:effectLst/>
              </a:rPr>
              <a:t>Literature Review</a:t>
            </a:r>
            <a:endParaRPr lang="en-US" dirty="0"/>
          </a:p>
        </p:txBody>
      </p:sp>
    </p:spTree>
    <p:extLst>
      <p:ext uri="{BB962C8B-B14F-4D97-AF65-F5344CB8AC3E}">
        <p14:creationId xmlns:p14="http://schemas.microsoft.com/office/powerpoint/2010/main" val="19351788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71</TotalTime>
  <Words>1060</Words>
  <Application>Microsoft Office PowerPoint</Application>
  <PresentationFormat>On-screen Show (4:3)</PresentationFormat>
  <Paragraphs>82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How to write a  Research Proposal</vt:lpstr>
      <vt:lpstr>What is a research proposal?</vt:lpstr>
      <vt:lpstr>Abstract</vt:lpstr>
      <vt:lpstr>Introduction</vt:lpstr>
      <vt:lpstr>PowerPoint Presentation</vt:lpstr>
      <vt:lpstr>Background and Significance</vt:lpstr>
      <vt:lpstr>PowerPoint Presentation</vt:lpstr>
      <vt:lpstr>PowerPoint Presentation</vt:lpstr>
      <vt:lpstr>Literature Review</vt:lpstr>
      <vt:lpstr>PowerPoint Presentation</vt:lpstr>
      <vt:lpstr>PowerPoint Presentation</vt:lpstr>
      <vt:lpstr>Research Questions or Hypotheses</vt:lpstr>
      <vt:lpstr>Methods and Procedures</vt:lpstr>
      <vt:lpstr>Preliminary Suppositions and Implications</vt:lpstr>
      <vt:lpstr>Conclusion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Research Proposal</dc:title>
  <dc:creator>shaz</dc:creator>
  <cp:lastModifiedBy>shaz</cp:lastModifiedBy>
  <cp:revision>16</cp:revision>
  <dcterms:created xsi:type="dcterms:W3CDTF">2019-01-16T16:57:40Z</dcterms:created>
  <dcterms:modified xsi:type="dcterms:W3CDTF">2019-01-16T18:08:48Z</dcterms:modified>
</cp:coreProperties>
</file>