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0" r:id="rId1"/>
  </p:sldMasterIdLst>
  <p:notesMasterIdLst>
    <p:notesMasterId r:id="rId14"/>
  </p:notesMasterIdLst>
  <p:sldIdLst>
    <p:sldId id="256" r:id="rId2"/>
    <p:sldId id="257" r:id="rId3"/>
    <p:sldId id="258" r:id="rId4"/>
    <p:sldId id="282" r:id="rId5"/>
    <p:sldId id="259" r:id="rId6"/>
    <p:sldId id="283" r:id="rId7"/>
    <p:sldId id="284" r:id="rId8"/>
    <p:sldId id="285" r:id="rId9"/>
    <p:sldId id="288" r:id="rId10"/>
    <p:sldId id="289" r:id="rId11"/>
    <p:sldId id="287" r:id="rId12"/>
    <p:sldId id="277" r:id="rId1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156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29307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174128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96908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962364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567570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41559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1"/>
        </a:solidFill>
        <a:effectLst/>
      </p:bgPr>
    </p:bg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"/>
          <p:cNvSpPr txBox="1">
            <a:spLocks noGrp="1"/>
          </p:cNvSpPr>
          <p:nvPr>
            <p:ph type="ctrTitle"/>
          </p:nvPr>
        </p:nvSpPr>
        <p:spPr>
          <a:xfrm>
            <a:off x="0" y="0"/>
            <a:ext cx="9144000" cy="33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3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6" name="Google Shape;46;p2"/>
          <p:cNvSpPr txBox="1">
            <a:spLocks noGrp="1"/>
          </p:cNvSpPr>
          <p:nvPr>
            <p:ph type="title" idx="2"/>
          </p:nvPr>
        </p:nvSpPr>
        <p:spPr>
          <a:xfrm>
            <a:off x="457200" y="122237"/>
            <a:ext cx="754380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Google Shape;47;p2"/>
          <p:cNvSpPr txBox="1">
            <a:spLocks noGrp="1"/>
          </p:cNvSpPr>
          <p:nvPr>
            <p:ph type="body" idx="1"/>
          </p:nvPr>
        </p:nvSpPr>
        <p:spPr>
          <a:xfrm>
            <a:off x="457200" y="1719262"/>
            <a:ext cx="8229600" cy="4411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 sz="2600"/>
            </a:lvl2pPr>
            <a:lvl3pPr marL="1371600" lvl="2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 sz="2300"/>
            </a:lvl3pPr>
            <a:lvl4pPr marL="1828800" lvl="3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2000"/>
            </a:lvl4pPr>
            <a:lvl5pPr marL="2286000" lvl="4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Char char="●"/>
              <a:defRPr sz="2000"/>
            </a:lvl5pPr>
            <a:lvl6pPr marL="2743200" lvl="5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Char char="●"/>
              <a:defRPr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lvl="6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Char char="●"/>
              <a:defRPr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lvl="7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Char char="●"/>
              <a:defRPr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lvl="8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Char char="●"/>
              <a:defRPr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Google Shape;48;p2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000" b="0" i="0" u="none" strike="noStrike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000" b="0" i="0" u="none" strike="noStrike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0" name="Google Shape;50;p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 rtl="0">
              <a:buNone/>
              <a:defRPr sz="1000" b="0" i="0" u="none" strike="noStrike" cap="none"/>
            </a:lvl1pPr>
            <a:lvl2pPr marL="0" marR="0" lvl="1" indent="0" algn="r" rtl="0">
              <a:buNone/>
              <a:defRPr sz="1000" b="0" i="0" u="none" strike="noStrike" cap="none"/>
            </a:lvl2pPr>
            <a:lvl3pPr marL="0" marR="0" lvl="2" indent="0" algn="r" rtl="0">
              <a:buNone/>
              <a:defRPr sz="1000" b="0" i="0" u="none" strike="noStrike" cap="none"/>
            </a:lvl3pPr>
            <a:lvl4pPr marL="0" marR="0" lvl="3" indent="0" algn="r" rtl="0">
              <a:buNone/>
              <a:defRPr sz="1000" b="0" i="0" u="none" strike="noStrike" cap="none"/>
            </a:lvl4pPr>
            <a:lvl5pPr marL="0" marR="0" lvl="4" indent="0" algn="r" rtl="0">
              <a:buNone/>
              <a:defRPr sz="1000" b="0" i="0" u="none" strike="noStrike" cap="none"/>
            </a:lvl5pPr>
            <a:lvl6pPr marL="0" marR="0" lvl="5" indent="0" algn="r" rtl="0">
              <a:buNone/>
              <a:defRPr sz="1000" b="0" i="0" u="none" strike="noStrike" cap="none"/>
            </a:lvl6pPr>
            <a:lvl7pPr marL="0" marR="0" lvl="6" indent="0" algn="r" rtl="0">
              <a:buNone/>
              <a:defRPr sz="1000" b="0" i="0" u="none" strike="noStrike" cap="none"/>
            </a:lvl7pPr>
            <a:lvl8pPr marL="0" marR="0" lvl="7" indent="0" algn="r" rtl="0">
              <a:buNone/>
              <a:defRPr sz="1000" b="0" i="0" u="none" strike="noStrike" cap="none"/>
            </a:lvl8pPr>
            <a:lvl9pPr marL="0" marR="0" lvl="8" indent="0" algn="r" rtl="0">
              <a:buNone/>
              <a:defRPr sz="1000" b="0" i="0" u="none" strike="noStrike" cap="none"/>
            </a:lvl9pPr>
          </a:lstStyle>
          <a:p>
            <a:pPr marL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 sz="1400"/>
          </a:p>
          <a:p>
            <a:pPr marL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 sz="1400"/>
          </a:p>
          <a:p>
            <a:pPr marL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 sz="1400"/>
          </a:p>
          <a:p>
            <a:pPr marL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 sz="1400"/>
          </a:p>
          <a:p>
            <a:pPr marL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 sz="1400"/>
          </a:p>
          <a:p>
            <a:pPr marL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 sz="1400"/>
          </a:p>
          <a:p>
            <a:pPr marL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 sz="1400"/>
          </a:p>
          <a:p>
            <a:pPr marL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 sz="14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lt1"/>
        </a:soli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"/>
          <p:cNvSpPr txBox="1">
            <a:spLocks noGrp="1"/>
          </p:cNvSpPr>
          <p:nvPr>
            <p:ph type="body" idx="1"/>
          </p:nvPr>
        </p:nvSpPr>
        <p:spPr>
          <a:xfrm>
            <a:off x="0" y="304800"/>
            <a:ext cx="9144000" cy="655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 sz="2600"/>
            </a:lvl2pPr>
            <a:lvl3pPr marL="1371600" lvl="2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 sz="2300"/>
            </a:lvl3pPr>
            <a:lvl4pPr marL="1828800" lvl="3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2000"/>
            </a:lvl4pPr>
            <a:lvl5pPr marL="2286000" lvl="4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Char char="●"/>
              <a:defRPr sz="2000"/>
            </a:lvl5pPr>
            <a:lvl6pPr marL="2743200" lvl="5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Char char="●"/>
              <a:defRPr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lvl="6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Char char="●"/>
              <a:defRPr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lvl="7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Char char="●"/>
              <a:defRPr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lvl="8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Char char="●"/>
              <a:defRPr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Google Shape;53;p3"/>
          <p:cNvSpPr txBox="1">
            <a:spLocks noGrp="1"/>
          </p:cNvSpPr>
          <p:nvPr>
            <p:ph type="title"/>
          </p:nvPr>
        </p:nvSpPr>
        <p:spPr>
          <a:xfrm>
            <a:off x="457200" y="122237"/>
            <a:ext cx="754380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Google Shape;54;p3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000" b="0" i="0" u="none" strike="noStrike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000" b="0" i="0" u="none" strike="noStrike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6" name="Google Shape;56;p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 rtl="0">
              <a:buNone/>
              <a:defRPr sz="1000" b="0" i="0" u="none" strike="noStrike" cap="none"/>
            </a:lvl1pPr>
            <a:lvl2pPr marL="0" marR="0" lvl="1" indent="0" algn="r" rtl="0">
              <a:buNone/>
              <a:defRPr sz="1000" b="0" i="0" u="none" strike="noStrike" cap="none"/>
            </a:lvl2pPr>
            <a:lvl3pPr marL="0" marR="0" lvl="2" indent="0" algn="r" rtl="0">
              <a:buNone/>
              <a:defRPr sz="1000" b="0" i="0" u="none" strike="noStrike" cap="none"/>
            </a:lvl3pPr>
            <a:lvl4pPr marL="0" marR="0" lvl="3" indent="0" algn="r" rtl="0">
              <a:buNone/>
              <a:defRPr sz="1000" b="0" i="0" u="none" strike="noStrike" cap="none"/>
            </a:lvl4pPr>
            <a:lvl5pPr marL="0" marR="0" lvl="4" indent="0" algn="r" rtl="0">
              <a:buNone/>
              <a:defRPr sz="1000" b="0" i="0" u="none" strike="noStrike" cap="none"/>
            </a:lvl5pPr>
            <a:lvl6pPr marL="0" marR="0" lvl="5" indent="0" algn="r" rtl="0">
              <a:buNone/>
              <a:defRPr sz="1000" b="0" i="0" u="none" strike="noStrike" cap="none"/>
            </a:lvl6pPr>
            <a:lvl7pPr marL="0" marR="0" lvl="6" indent="0" algn="r" rtl="0">
              <a:buNone/>
              <a:defRPr sz="1000" b="0" i="0" u="none" strike="noStrike" cap="none"/>
            </a:lvl7pPr>
            <a:lvl8pPr marL="0" marR="0" lvl="7" indent="0" algn="r" rtl="0">
              <a:buNone/>
              <a:defRPr sz="1000" b="0" i="0" u="none" strike="noStrike" cap="none"/>
            </a:lvl8pPr>
            <a:lvl9pPr marL="0" marR="0" lvl="8" indent="0" algn="r" rtl="0">
              <a:buNone/>
              <a:defRPr sz="1000" b="0" i="0" u="none" strike="noStrike" cap="none"/>
            </a:lvl9pPr>
          </a:lstStyle>
          <a:p>
            <a:pPr marL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 sz="1400"/>
          </a:p>
          <a:p>
            <a:pPr marL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 sz="1400"/>
          </a:p>
          <a:p>
            <a:pPr marL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 sz="1400"/>
          </a:p>
          <a:p>
            <a:pPr marL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 sz="1400"/>
          </a:p>
          <a:p>
            <a:pPr marL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 sz="1400"/>
          </a:p>
          <a:p>
            <a:pPr marL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 sz="1400"/>
          </a:p>
          <a:p>
            <a:pPr marL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 sz="1400"/>
          </a:p>
          <a:p>
            <a:pPr marL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 sz="14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Google Shape;6;p1"/>
          <p:cNvCxnSpPr/>
          <p:nvPr/>
        </p:nvCxnSpPr>
        <p:spPr>
          <a:xfrm>
            <a:off x="7962900" y="152400"/>
            <a:ext cx="0" cy="1524000"/>
          </a:xfrm>
          <a:prstGeom prst="straightConnector1">
            <a:avLst/>
          </a:prstGeom>
          <a:noFill/>
          <a:ln w="9525" cap="rnd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</p:cxn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457200" y="122237"/>
            <a:ext cx="754380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3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3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3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3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3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3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3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3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3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457200" y="1719262"/>
            <a:ext cx="8229600" cy="4411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175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●"/>
              <a:defRPr sz="2600" b="0" i="0" u="none" strike="noStrike" cap="none"/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●"/>
              <a:defRPr sz="2300" b="0" i="0" u="none" strike="noStrike" cap="none"/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2000" b="0" i="0" u="none" strike="noStrike" cap="none"/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Char char="●"/>
              <a:defRPr sz="2000" b="0" i="0" u="none" strike="noStrike" cap="none"/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Char char="●"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Char char="●"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Char char="●"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Char char="●"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000" b="0" i="0" u="none" strike="noStrike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000" b="0" i="0" u="none" strike="noStrike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 rtl="0">
              <a:buNone/>
              <a:defRPr sz="1000" b="0" i="0" u="none" strike="noStrike" cap="none"/>
            </a:lvl1pPr>
            <a:lvl2pPr marL="0" marR="0" lvl="1" indent="0" algn="r" rtl="0">
              <a:buNone/>
              <a:defRPr sz="1000" b="0" i="0" u="none" strike="noStrike" cap="none"/>
            </a:lvl2pPr>
            <a:lvl3pPr marL="0" marR="0" lvl="2" indent="0" algn="r" rtl="0">
              <a:buNone/>
              <a:defRPr sz="1000" b="0" i="0" u="none" strike="noStrike" cap="none"/>
            </a:lvl3pPr>
            <a:lvl4pPr marL="0" marR="0" lvl="3" indent="0" algn="r" rtl="0">
              <a:buNone/>
              <a:defRPr sz="1000" b="0" i="0" u="none" strike="noStrike" cap="none"/>
            </a:lvl4pPr>
            <a:lvl5pPr marL="0" marR="0" lvl="4" indent="0" algn="r" rtl="0">
              <a:buNone/>
              <a:defRPr sz="1000" b="0" i="0" u="none" strike="noStrike" cap="none"/>
            </a:lvl5pPr>
            <a:lvl6pPr marL="0" marR="0" lvl="5" indent="0" algn="r" rtl="0">
              <a:buNone/>
              <a:defRPr sz="1000" b="0" i="0" u="none" strike="noStrike" cap="none"/>
            </a:lvl6pPr>
            <a:lvl7pPr marL="0" marR="0" lvl="6" indent="0" algn="r" rtl="0">
              <a:buNone/>
              <a:defRPr sz="1000" b="0" i="0" u="none" strike="noStrike" cap="none"/>
            </a:lvl7pPr>
            <a:lvl8pPr marL="0" marR="0" lvl="7" indent="0" algn="r" rtl="0">
              <a:buNone/>
              <a:defRPr sz="1000" b="0" i="0" u="none" strike="noStrike" cap="none"/>
            </a:lvl8pPr>
            <a:lvl9pPr marL="0" marR="0" lvl="8" indent="0" algn="r" rtl="0">
              <a:buNone/>
              <a:defRPr sz="1000" b="0" i="0" u="none" strike="noStrike" cap="none"/>
            </a:lvl9pPr>
          </a:lstStyle>
          <a:p>
            <a:pPr marL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 sz="1400"/>
          </a:p>
          <a:p>
            <a:pPr marL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 sz="1400"/>
          </a:p>
          <a:p>
            <a:pPr marL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 sz="1400"/>
          </a:p>
          <a:p>
            <a:pPr marL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 sz="1400"/>
          </a:p>
          <a:p>
            <a:pPr marL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 sz="1400"/>
          </a:p>
          <a:p>
            <a:pPr marL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 sz="1400"/>
          </a:p>
          <a:p>
            <a:pPr marL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 sz="1400"/>
          </a:p>
          <a:p>
            <a:pPr marL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 sz="1400"/>
          </a:p>
        </p:txBody>
      </p:sp>
      <p:grpSp>
        <p:nvGrpSpPr>
          <p:cNvPr id="12" name="Google Shape;12;p1"/>
          <p:cNvGrpSpPr/>
          <p:nvPr/>
        </p:nvGrpSpPr>
        <p:grpSpPr>
          <a:xfrm>
            <a:off x="8153400" y="152400"/>
            <a:ext cx="792162" cy="1295400"/>
            <a:chOff x="8153400" y="1524000"/>
            <a:chExt cx="838200" cy="1371600"/>
          </a:xfrm>
        </p:grpSpPr>
        <p:sp>
          <p:nvSpPr>
            <p:cNvPr id="13" name="Google Shape;13;p1"/>
            <p:cNvSpPr/>
            <p:nvPr/>
          </p:nvSpPr>
          <p:spPr>
            <a:xfrm>
              <a:off x="8153400" y="1524000"/>
              <a:ext cx="127000" cy="1270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1"/>
            <p:cNvSpPr/>
            <p:nvPr/>
          </p:nvSpPr>
          <p:spPr>
            <a:xfrm>
              <a:off x="8331200" y="1524000"/>
              <a:ext cx="127000" cy="1270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1"/>
            <p:cNvSpPr/>
            <p:nvPr/>
          </p:nvSpPr>
          <p:spPr>
            <a:xfrm>
              <a:off x="8509000" y="1524000"/>
              <a:ext cx="127000" cy="1270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1"/>
            <p:cNvSpPr/>
            <p:nvPr/>
          </p:nvSpPr>
          <p:spPr>
            <a:xfrm>
              <a:off x="8153400" y="1701800"/>
              <a:ext cx="127000" cy="1270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1"/>
            <p:cNvSpPr/>
            <p:nvPr/>
          </p:nvSpPr>
          <p:spPr>
            <a:xfrm>
              <a:off x="8331200" y="1701800"/>
              <a:ext cx="127000" cy="1270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1"/>
            <p:cNvSpPr/>
            <p:nvPr/>
          </p:nvSpPr>
          <p:spPr>
            <a:xfrm>
              <a:off x="8509000" y="1701800"/>
              <a:ext cx="127000" cy="1270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1"/>
            <p:cNvSpPr/>
            <p:nvPr/>
          </p:nvSpPr>
          <p:spPr>
            <a:xfrm>
              <a:off x="8686800" y="1701800"/>
              <a:ext cx="127000" cy="12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1"/>
            <p:cNvSpPr/>
            <p:nvPr/>
          </p:nvSpPr>
          <p:spPr>
            <a:xfrm>
              <a:off x="8153400" y="1879600"/>
              <a:ext cx="127000" cy="1270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1"/>
            <p:cNvSpPr/>
            <p:nvPr/>
          </p:nvSpPr>
          <p:spPr>
            <a:xfrm>
              <a:off x="8331200" y="1879600"/>
              <a:ext cx="127000" cy="1270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1"/>
            <p:cNvSpPr/>
            <p:nvPr/>
          </p:nvSpPr>
          <p:spPr>
            <a:xfrm>
              <a:off x="8509000" y="1879600"/>
              <a:ext cx="127000" cy="12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1"/>
            <p:cNvSpPr/>
            <p:nvPr/>
          </p:nvSpPr>
          <p:spPr>
            <a:xfrm>
              <a:off x="8686800" y="1879600"/>
              <a:ext cx="127000" cy="12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1"/>
            <p:cNvSpPr/>
            <p:nvPr/>
          </p:nvSpPr>
          <p:spPr>
            <a:xfrm>
              <a:off x="8864600" y="1879600"/>
              <a:ext cx="127000" cy="127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1"/>
            <p:cNvSpPr/>
            <p:nvPr/>
          </p:nvSpPr>
          <p:spPr>
            <a:xfrm>
              <a:off x="8153400" y="2057400"/>
              <a:ext cx="127000" cy="1270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1"/>
            <p:cNvSpPr/>
            <p:nvPr/>
          </p:nvSpPr>
          <p:spPr>
            <a:xfrm>
              <a:off x="8331200" y="2057400"/>
              <a:ext cx="127000" cy="12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1"/>
            <p:cNvSpPr/>
            <p:nvPr/>
          </p:nvSpPr>
          <p:spPr>
            <a:xfrm>
              <a:off x="8509000" y="2057400"/>
              <a:ext cx="127000" cy="12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1"/>
            <p:cNvSpPr/>
            <p:nvPr/>
          </p:nvSpPr>
          <p:spPr>
            <a:xfrm>
              <a:off x="8686800" y="2057400"/>
              <a:ext cx="127000" cy="127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1"/>
            <p:cNvSpPr/>
            <p:nvPr/>
          </p:nvSpPr>
          <p:spPr>
            <a:xfrm>
              <a:off x="8153400" y="2235200"/>
              <a:ext cx="127000" cy="12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1"/>
            <p:cNvSpPr/>
            <p:nvPr/>
          </p:nvSpPr>
          <p:spPr>
            <a:xfrm>
              <a:off x="8331200" y="2235200"/>
              <a:ext cx="127000" cy="12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1"/>
            <p:cNvSpPr/>
            <p:nvPr/>
          </p:nvSpPr>
          <p:spPr>
            <a:xfrm>
              <a:off x="8509000" y="2235200"/>
              <a:ext cx="127000" cy="127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1"/>
            <p:cNvSpPr/>
            <p:nvPr/>
          </p:nvSpPr>
          <p:spPr>
            <a:xfrm>
              <a:off x="8686800" y="2235200"/>
              <a:ext cx="127000" cy="127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1"/>
            <p:cNvSpPr/>
            <p:nvPr/>
          </p:nvSpPr>
          <p:spPr>
            <a:xfrm>
              <a:off x="8864600" y="2235200"/>
              <a:ext cx="127000" cy="12700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1"/>
            <p:cNvSpPr/>
            <p:nvPr/>
          </p:nvSpPr>
          <p:spPr>
            <a:xfrm>
              <a:off x="8153400" y="2413000"/>
              <a:ext cx="127000" cy="12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1"/>
            <p:cNvSpPr/>
            <p:nvPr/>
          </p:nvSpPr>
          <p:spPr>
            <a:xfrm>
              <a:off x="8331200" y="2413000"/>
              <a:ext cx="127000" cy="127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1"/>
            <p:cNvSpPr/>
            <p:nvPr/>
          </p:nvSpPr>
          <p:spPr>
            <a:xfrm>
              <a:off x="8509000" y="2413000"/>
              <a:ext cx="127000" cy="127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1"/>
            <p:cNvSpPr/>
            <p:nvPr/>
          </p:nvSpPr>
          <p:spPr>
            <a:xfrm>
              <a:off x="8686800" y="2413000"/>
              <a:ext cx="127000" cy="12700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1"/>
            <p:cNvSpPr/>
            <p:nvPr/>
          </p:nvSpPr>
          <p:spPr>
            <a:xfrm>
              <a:off x="8153400" y="2590800"/>
              <a:ext cx="127000" cy="127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1"/>
            <p:cNvSpPr/>
            <p:nvPr/>
          </p:nvSpPr>
          <p:spPr>
            <a:xfrm>
              <a:off x="8331200" y="2590800"/>
              <a:ext cx="127000" cy="127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1"/>
            <p:cNvSpPr/>
            <p:nvPr/>
          </p:nvSpPr>
          <p:spPr>
            <a:xfrm>
              <a:off x="8509000" y="2590800"/>
              <a:ext cx="127000" cy="12700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1"/>
            <p:cNvSpPr/>
            <p:nvPr/>
          </p:nvSpPr>
          <p:spPr>
            <a:xfrm>
              <a:off x="8686800" y="2590800"/>
              <a:ext cx="127000" cy="12700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1"/>
            <p:cNvSpPr/>
            <p:nvPr/>
          </p:nvSpPr>
          <p:spPr>
            <a:xfrm>
              <a:off x="8331200" y="2768600"/>
              <a:ext cx="127000" cy="12700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1"/>
            <p:cNvSpPr/>
            <p:nvPr/>
          </p:nvSpPr>
          <p:spPr>
            <a:xfrm>
              <a:off x="8686800" y="2768600"/>
              <a:ext cx="127000" cy="12700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4"/>
          <p:cNvSpPr txBox="1">
            <a:spLocks noGrp="1"/>
          </p:cNvSpPr>
          <p:nvPr>
            <p:ph type="ctrTitle"/>
          </p:nvPr>
        </p:nvSpPr>
        <p:spPr>
          <a:xfrm>
            <a:off x="0" y="1214203"/>
            <a:ext cx="9024079" cy="49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 sz="4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Rural Sociology </a:t>
            </a:r>
            <a:br>
              <a:rPr lang="en-US" sz="4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4800" b="1" baseline="30000" dirty="0"/>
            </a:br>
            <a:r>
              <a:rPr lang="en-US" sz="4800" b="1" baseline="30000" dirty="0"/>
              <a:t>BS Sociology</a:t>
            </a:r>
            <a:br>
              <a:rPr lang="en-US" sz="4800" b="1" baseline="30000" dirty="0"/>
            </a:br>
            <a:r>
              <a:rPr lang="en-US" sz="2500" b="1" dirty="0"/>
              <a:t>Semester: 7</a:t>
            </a:r>
            <a:r>
              <a:rPr lang="en-US" sz="2500" b="1" baseline="30000" dirty="0"/>
              <a:t>th</a:t>
            </a:r>
            <a:br>
              <a:rPr lang="en-US" sz="2500" b="1" baseline="30000" dirty="0"/>
            </a:br>
            <a:r>
              <a:rPr lang="en-US" sz="2500" b="1" baseline="30000" dirty="0"/>
              <a:t>Lecture No. 07</a:t>
            </a:r>
            <a:br>
              <a:rPr lang="en-US" sz="4800" b="1" baseline="30000" dirty="0"/>
            </a:br>
            <a:br>
              <a:rPr lang="en-US" sz="4800" b="1" baseline="30000" dirty="0"/>
            </a:br>
            <a:r>
              <a:rPr lang="en-US" sz="4800" b="1" baseline="30000" dirty="0"/>
              <a:t>Instructor: Mumtaz Hussain</a:t>
            </a:r>
            <a:br>
              <a:rPr lang="en-US" sz="4800" b="1" baseline="30000" dirty="0"/>
            </a:br>
            <a:r>
              <a:rPr lang="en-US" sz="4800" b="1" baseline="30000" dirty="0"/>
              <a:t>University of Sargodha Sb Campus </a:t>
            </a:r>
            <a:br>
              <a:rPr lang="en-US" sz="4800" b="1" baseline="30000" dirty="0"/>
            </a:br>
            <a:r>
              <a:rPr lang="en-US" sz="4800" b="1" baseline="30000" dirty="0"/>
              <a:t>Bhakkar</a:t>
            </a:r>
            <a:br>
              <a:rPr lang="en-US" sz="2800" b="1" baseline="30000" dirty="0"/>
            </a:br>
            <a:br>
              <a:rPr lang="en-US" sz="4800" b="1" dirty="0"/>
            </a:br>
            <a:endParaRPr sz="3900" b="0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D076102-6B03-4CEA-A749-EC0C92490E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152400"/>
            <a:ext cx="9144000" cy="6705600"/>
          </a:xfrm>
        </p:spPr>
        <p:txBody>
          <a:bodyPr/>
          <a:lstStyle/>
          <a:p>
            <a:pPr algn="just"/>
            <a:r>
              <a:rPr lang="en-US" b="1" u="sng" dirty="0" err="1">
                <a:latin typeface="Lato"/>
              </a:rPr>
              <a:t>Biradari</a:t>
            </a:r>
            <a:endParaRPr lang="en-US" b="1" u="sng" dirty="0">
              <a:latin typeface="Lato"/>
            </a:endParaRPr>
          </a:p>
          <a:p>
            <a:pPr algn="just"/>
            <a:r>
              <a:rPr lang="en-US" sz="2200" dirty="0">
                <a:latin typeface="Lato"/>
              </a:rPr>
              <a:t>In the social system of Pakistan's Punjab province, the main characteristic is </a:t>
            </a:r>
            <a:r>
              <a:rPr lang="en-US" sz="2200" dirty="0" err="1">
                <a:latin typeface="Lato"/>
              </a:rPr>
              <a:t>biradarism</a:t>
            </a:r>
            <a:r>
              <a:rPr lang="en-US" sz="2200" dirty="0">
                <a:latin typeface="Lato"/>
              </a:rPr>
              <a:t>. </a:t>
            </a:r>
            <a:r>
              <a:rPr lang="en-US" sz="2200" dirty="0" err="1">
                <a:latin typeface="Lato"/>
              </a:rPr>
              <a:t>Biradari</a:t>
            </a:r>
            <a:r>
              <a:rPr lang="en-US" sz="2200" dirty="0">
                <a:latin typeface="Lato"/>
              </a:rPr>
              <a:t> system plays its role on both local and national level politics. </a:t>
            </a:r>
            <a:r>
              <a:rPr lang="en-US" sz="2200" dirty="0" err="1">
                <a:latin typeface="Lato"/>
              </a:rPr>
              <a:t>Biradari</a:t>
            </a:r>
            <a:r>
              <a:rPr lang="en-US" sz="2200" dirty="0">
                <a:latin typeface="Lato"/>
              </a:rPr>
              <a:t> vote for the same </a:t>
            </a:r>
            <a:r>
              <a:rPr lang="en-US" sz="2200" dirty="0" err="1">
                <a:latin typeface="Lato"/>
              </a:rPr>
              <a:t>biradari</a:t>
            </a:r>
            <a:r>
              <a:rPr lang="en-US" sz="2200" dirty="0">
                <a:latin typeface="Lato"/>
              </a:rPr>
              <a:t> that shows more significance determinant than party loyalty. The first trend is the caste, a major determinant of voting behavior .</a:t>
            </a:r>
          </a:p>
          <a:p>
            <a:pPr algn="just"/>
            <a:r>
              <a:rPr lang="en-US" sz="2200" dirty="0" err="1">
                <a:latin typeface="Lato"/>
              </a:rPr>
              <a:t>Biradari</a:t>
            </a:r>
            <a:r>
              <a:rPr lang="en-US" sz="2200" dirty="0">
                <a:latin typeface="Lato"/>
              </a:rPr>
              <a:t> system played an important role in different times in Pakistan during local body elections. Most important and functional </a:t>
            </a:r>
            <a:r>
              <a:rPr lang="en-US" sz="2200" dirty="0" err="1">
                <a:latin typeface="Lato"/>
              </a:rPr>
              <a:t>biradaris</a:t>
            </a:r>
            <a:r>
              <a:rPr lang="en-US" sz="2200" dirty="0">
                <a:latin typeface="Lato"/>
              </a:rPr>
              <a:t>’ in politics of Punjab are Gujjars, </a:t>
            </a:r>
            <a:r>
              <a:rPr lang="en-US" sz="2200" dirty="0" err="1">
                <a:latin typeface="Lato"/>
              </a:rPr>
              <a:t>Jatts</a:t>
            </a:r>
            <a:r>
              <a:rPr lang="en-US" sz="2200" dirty="0">
                <a:latin typeface="Lato"/>
              </a:rPr>
              <a:t>, </a:t>
            </a:r>
            <a:r>
              <a:rPr lang="en-US" sz="2200" dirty="0" err="1">
                <a:latin typeface="Lato"/>
              </a:rPr>
              <a:t>Syeds</a:t>
            </a:r>
            <a:r>
              <a:rPr lang="en-US" sz="2200" dirty="0">
                <a:latin typeface="Lato"/>
              </a:rPr>
              <a:t>, </a:t>
            </a:r>
            <a:r>
              <a:rPr lang="en-US" sz="2200" dirty="0" err="1">
                <a:latin typeface="Lato"/>
              </a:rPr>
              <a:t>Araiens</a:t>
            </a:r>
            <a:r>
              <a:rPr lang="en-US" sz="2200" dirty="0">
                <a:latin typeface="Lato"/>
              </a:rPr>
              <a:t>, </a:t>
            </a:r>
            <a:r>
              <a:rPr lang="en-US" sz="2200" dirty="0" err="1">
                <a:latin typeface="Lato"/>
              </a:rPr>
              <a:t>Bloachs</a:t>
            </a:r>
            <a:r>
              <a:rPr lang="en-US" sz="2200" dirty="0">
                <a:latin typeface="Lato"/>
              </a:rPr>
              <a:t> and </a:t>
            </a:r>
            <a:r>
              <a:rPr lang="en-US" sz="2200" dirty="0" err="1">
                <a:latin typeface="Lato"/>
              </a:rPr>
              <a:t>Rajputs</a:t>
            </a:r>
            <a:r>
              <a:rPr lang="en-US" sz="2200" dirty="0">
                <a:latin typeface="Lato"/>
              </a:rPr>
              <a:t>. District administration is normally selected from the key </a:t>
            </a:r>
            <a:r>
              <a:rPr lang="en-US" sz="2200" dirty="0" err="1">
                <a:latin typeface="Lato"/>
              </a:rPr>
              <a:t>biradari</a:t>
            </a:r>
            <a:r>
              <a:rPr lang="en-US" sz="2200" dirty="0">
                <a:latin typeface="Lato"/>
              </a:rPr>
              <a:t> of respective district. </a:t>
            </a:r>
            <a:r>
              <a:rPr lang="en-US" sz="2200" dirty="0" err="1">
                <a:latin typeface="Lato"/>
              </a:rPr>
              <a:t>Rajputs</a:t>
            </a:r>
            <a:r>
              <a:rPr lang="en-US" sz="2200" dirty="0">
                <a:latin typeface="Lato"/>
              </a:rPr>
              <a:t> are in northern Punjab, </a:t>
            </a:r>
            <a:r>
              <a:rPr lang="en-US" sz="2200" dirty="0" err="1">
                <a:latin typeface="Lato"/>
              </a:rPr>
              <a:t>Jatts</a:t>
            </a:r>
            <a:r>
              <a:rPr lang="en-US" sz="2200" dirty="0">
                <a:latin typeface="Lato"/>
              </a:rPr>
              <a:t> and </a:t>
            </a:r>
            <a:r>
              <a:rPr lang="en-US" sz="2200" dirty="0" err="1">
                <a:latin typeface="Lato"/>
              </a:rPr>
              <a:t>Araiens</a:t>
            </a:r>
            <a:r>
              <a:rPr lang="en-US" sz="2200" dirty="0">
                <a:latin typeface="Lato"/>
              </a:rPr>
              <a:t> are in central Punjab, </a:t>
            </a:r>
            <a:r>
              <a:rPr lang="en-US" sz="2200" dirty="0" err="1">
                <a:latin typeface="Lato"/>
              </a:rPr>
              <a:t>Balochs</a:t>
            </a:r>
            <a:r>
              <a:rPr lang="en-US" sz="2200" dirty="0">
                <a:latin typeface="Lato"/>
              </a:rPr>
              <a:t> in southern Punjab leading the political activities. The stratification of </a:t>
            </a:r>
            <a:r>
              <a:rPr lang="en-US" sz="2200" dirty="0" err="1">
                <a:latin typeface="Lato"/>
              </a:rPr>
              <a:t>biradris</a:t>
            </a:r>
            <a:r>
              <a:rPr lang="en-US" sz="2200" dirty="0">
                <a:latin typeface="Lato"/>
              </a:rPr>
              <a:t> into different areas of Punjab affects outcomes of overall Pakistan’s political system. </a:t>
            </a:r>
          </a:p>
          <a:p>
            <a:pPr algn="just"/>
            <a:r>
              <a:rPr lang="en-US" sz="2200" dirty="0" err="1">
                <a:latin typeface="Lato"/>
              </a:rPr>
              <a:t>Biradari</a:t>
            </a:r>
            <a:r>
              <a:rPr lang="en-US" sz="2200" dirty="0">
                <a:latin typeface="Lato"/>
              </a:rPr>
              <a:t> is defined as “an association, attachment, emotional linkage and sharing common characteristics by an individual being a part of a particular group descended of the same ancestor”.</a:t>
            </a:r>
            <a:endParaRPr lang="LID4096" sz="2200" dirty="0"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25585866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7"/>
          <p:cNvSpPr txBox="1">
            <a:spLocks noGrp="1"/>
          </p:cNvSpPr>
          <p:nvPr>
            <p:ph type="body" idx="1"/>
          </p:nvPr>
        </p:nvSpPr>
        <p:spPr>
          <a:xfrm>
            <a:off x="140200" y="114300"/>
            <a:ext cx="8763000" cy="662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39700" indent="0" algn="just">
              <a:buNone/>
            </a:pPr>
            <a:endParaRPr lang="en-US" sz="2400" b="0" i="0" dirty="0">
              <a:solidFill>
                <a:srgbClr val="222222"/>
              </a:solidFill>
              <a:effectLst/>
              <a:latin typeface="Lato"/>
            </a:endParaRPr>
          </a:p>
          <a:p>
            <a:pPr marL="0" marR="0" lvl="0" indent="793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endParaRPr sz="3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" name="Picture 4" descr="Text, letter&#10;&#10;Description automatically generated">
            <a:extLst>
              <a:ext uri="{FF2B5EF4-FFF2-40B4-BE49-F238E27FC236}">
                <a16:creationId xmlns:a16="http://schemas.microsoft.com/office/drawing/2014/main" id="{0768D9FD-2D71-4948-8F4A-0FFC74A722B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9945" b="23935"/>
          <a:stretch/>
        </p:blipFill>
        <p:spPr>
          <a:xfrm>
            <a:off x="140199" y="-1"/>
            <a:ext cx="8374213" cy="6295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312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4"/>
          <p:cNvSpPr txBox="1">
            <a:spLocks noGrp="1"/>
          </p:cNvSpPr>
          <p:nvPr>
            <p:ph type="body" idx="1"/>
          </p:nvPr>
        </p:nvSpPr>
        <p:spPr>
          <a:xfrm>
            <a:off x="381000" y="152400"/>
            <a:ext cx="8763000" cy="67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79375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endParaRPr lang="en-US" sz="3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79375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endParaRPr lang="en-US" dirty="0"/>
          </a:p>
          <a:p>
            <a:pPr marL="0" marR="0" lvl="0" indent="79375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endParaRPr lang="en-US" sz="3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79375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endParaRPr lang="en-US" dirty="0"/>
          </a:p>
          <a:p>
            <a:pPr marL="0" marR="0" lvl="0" indent="79375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endParaRPr lang="en-US" sz="3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79375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r>
              <a:rPr lang="en-US" sz="45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Thank You</a:t>
            </a:r>
            <a:endParaRPr sz="45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57247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5"/>
          <p:cNvSpPr txBox="1">
            <a:spLocks noGrp="1"/>
          </p:cNvSpPr>
          <p:nvPr>
            <p:ph type="body" idx="1"/>
          </p:nvPr>
        </p:nvSpPr>
        <p:spPr>
          <a:xfrm>
            <a:off x="0" y="304800"/>
            <a:ext cx="9144000" cy="655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793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endParaRPr sz="3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793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endParaRPr sz="3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5"/>
          <p:cNvSpPr txBox="1"/>
          <p:nvPr/>
        </p:nvSpPr>
        <p:spPr>
          <a:xfrm>
            <a:off x="0" y="1"/>
            <a:ext cx="8915400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800" b="1" dirty="0">
                <a:solidFill>
                  <a:srgbClr val="000066"/>
                </a:solidFill>
                <a:latin typeface="Lato"/>
              </a:rPr>
              <a:t>Class:</a:t>
            </a:r>
          </a:p>
          <a:p>
            <a:pPr marL="0" marR="0" lvl="0" indent="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lang="en-US" sz="2800" dirty="0">
              <a:solidFill>
                <a:schemeClr val="tx1"/>
              </a:solidFill>
              <a:latin typeface="Lato"/>
            </a:endParaRPr>
          </a:p>
          <a:p>
            <a:pPr marL="0" marR="0" lvl="0" indent="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lang="en-US" sz="2800" dirty="0">
              <a:solidFill>
                <a:schemeClr val="tx1"/>
              </a:solidFill>
              <a:latin typeface="Lato"/>
            </a:endParaRP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6DE3EEC6-4510-4A46-8892-6E6A24E3D2E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0164" b="18908"/>
          <a:stretch/>
        </p:blipFill>
        <p:spPr>
          <a:xfrm>
            <a:off x="228600" y="599606"/>
            <a:ext cx="7836108" cy="538146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6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9144000" cy="74651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79375">
              <a:buSzPts val="1250"/>
              <a:buNone/>
            </a:pPr>
            <a:r>
              <a:rPr lang="en-US" sz="2800" b="1" dirty="0"/>
              <a:t>Continue..</a:t>
            </a:r>
          </a:p>
          <a:p>
            <a:pPr marL="0" indent="0" algn="just">
              <a:buSzPts val="1250"/>
              <a:buNone/>
            </a:pPr>
            <a:endParaRPr lang="en-US" sz="2800" b="0" i="0" dirty="0">
              <a:solidFill>
                <a:srgbClr val="000000"/>
              </a:solidFill>
              <a:effectLst/>
              <a:latin typeface="Lato"/>
            </a:endParaRPr>
          </a:p>
          <a:p>
            <a:pPr marL="0" indent="0" algn="just">
              <a:buSzPts val="1250"/>
              <a:buNone/>
            </a:pPr>
            <a:endParaRPr lang="en-US" sz="2800" b="0" i="0" dirty="0">
              <a:solidFill>
                <a:srgbClr val="000000"/>
              </a:solidFill>
              <a:effectLst/>
              <a:latin typeface="Lato"/>
            </a:endParaRPr>
          </a:p>
          <a:p>
            <a:pPr marL="0" indent="79375">
              <a:buSzPts val="1250"/>
              <a:buNone/>
            </a:pPr>
            <a:endParaRPr lang="en-US" sz="2800" dirty="0"/>
          </a:p>
          <a:p>
            <a:pPr marL="0" indent="79375">
              <a:buSzPts val="1250"/>
              <a:buNone/>
            </a:pPr>
            <a:endParaRPr lang="en-US" sz="2800" dirty="0"/>
          </a:p>
          <a:p>
            <a:pPr marL="0" indent="79375">
              <a:buSzPts val="1250"/>
              <a:buNone/>
            </a:pPr>
            <a:endParaRPr lang="en-US" sz="280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indent="79375">
              <a:buSzPts val="1250"/>
              <a:buNone/>
            </a:pPr>
            <a:endParaRPr lang="en-US" sz="2800" dirty="0"/>
          </a:p>
          <a:p>
            <a:pPr marL="0" indent="79375">
              <a:buSzPts val="1250"/>
              <a:buNone/>
            </a:pPr>
            <a:endParaRPr lang="en-US" sz="280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indent="79375">
              <a:buSzPts val="1250"/>
              <a:buNone/>
            </a:pPr>
            <a:endParaRPr lang="en-US" sz="2800" dirty="0"/>
          </a:p>
          <a:p>
            <a:pPr marL="0" indent="79375">
              <a:buSzPts val="1250"/>
              <a:buNone/>
            </a:pPr>
            <a:endParaRPr lang="en-US" sz="280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indent="79375">
              <a:buSzPts val="1250"/>
              <a:buNone/>
            </a:pPr>
            <a:endParaRPr lang="en-US" sz="280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793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endParaRPr lang="en-US" sz="2800" dirty="0">
              <a:solidFill>
                <a:schemeClr val="tx1"/>
              </a:solidFill>
              <a:latin typeface="Lato"/>
            </a:endParaRPr>
          </a:p>
          <a:p>
            <a:pPr marL="0" marR="0" lvl="0" indent="793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br>
              <a:rPr lang="en-US" dirty="0"/>
            </a:br>
            <a:endParaRPr sz="3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8CAC3F63-7574-490A-B548-90E57A41B25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9781" b="4700"/>
          <a:stretch/>
        </p:blipFill>
        <p:spPr>
          <a:xfrm>
            <a:off x="0" y="689548"/>
            <a:ext cx="7615003" cy="2443396"/>
          </a:xfrm>
          <a:prstGeom prst="rect">
            <a:avLst/>
          </a:prstGeom>
        </p:spPr>
      </p:pic>
      <p:pic>
        <p:nvPicPr>
          <p:cNvPr id="5" name="Picture 4" descr="A picture containing text, newspaper, document&#10;&#10;Description automatically generated">
            <a:extLst>
              <a:ext uri="{FF2B5EF4-FFF2-40B4-BE49-F238E27FC236}">
                <a16:creationId xmlns:a16="http://schemas.microsoft.com/office/drawing/2014/main" id="{7BE9238C-F074-4C4C-9ECF-3B682C0C9BA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72896"/>
          <a:stretch/>
        </p:blipFill>
        <p:spPr>
          <a:xfrm>
            <a:off x="374139" y="2716967"/>
            <a:ext cx="7375776" cy="384872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6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9144000" cy="74651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79375">
              <a:buSzPts val="1250"/>
              <a:buNone/>
            </a:pPr>
            <a:r>
              <a:rPr lang="en-US" sz="2800" dirty="0"/>
              <a:t>Continue..</a:t>
            </a:r>
            <a:endParaRPr lang="en-US" sz="2800" b="0" i="0" dirty="0">
              <a:solidFill>
                <a:srgbClr val="000000"/>
              </a:solidFill>
              <a:effectLst/>
              <a:latin typeface="Lato"/>
            </a:endParaRPr>
          </a:p>
          <a:p>
            <a:pPr marL="0" indent="0" algn="just">
              <a:buSzPts val="1250"/>
              <a:buNone/>
            </a:pPr>
            <a:endParaRPr lang="en-US" sz="2800" b="0" i="0" dirty="0">
              <a:solidFill>
                <a:srgbClr val="000000"/>
              </a:solidFill>
              <a:effectLst/>
              <a:latin typeface="Lato"/>
            </a:endParaRPr>
          </a:p>
          <a:p>
            <a:pPr marL="0" indent="0" algn="just">
              <a:buSzPts val="1250"/>
              <a:buNone/>
            </a:pPr>
            <a:endParaRPr lang="en-US" sz="2800" b="0" i="0" dirty="0">
              <a:solidFill>
                <a:srgbClr val="000000"/>
              </a:solidFill>
              <a:effectLst/>
              <a:latin typeface="Lato"/>
            </a:endParaRPr>
          </a:p>
          <a:p>
            <a:pPr marL="0" indent="79375">
              <a:buSzPts val="1250"/>
              <a:buNone/>
            </a:pPr>
            <a:endParaRPr lang="en-US" sz="2800" dirty="0"/>
          </a:p>
          <a:p>
            <a:pPr marL="0" indent="79375">
              <a:buSzPts val="1250"/>
              <a:buNone/>
            </a:pPr>
            <a:endParaRPr lang="en-US" sz="2800" dirty="0"/>
          </a:p>
          <a:p>
            <a:pPr marL="0" indent="79375">
              <a:buSzPts val="1250"/>
              <a:buNone/>
            </a:pPr>
            <a:endParaRPr lang="en-US" sz="280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indent="79375">
              <a:buSzPts val="1250"/>
              <a:buNone/>
            </a:pPr>
            <a:endParaRPr lang="en-US" sz="2800" dirty="0"/>
          </a:p>
          <a:p>
            <a:pPr marL="0" indent="79375">
              <a:buSzPts val="1250"/>
              <a:buNone/>
            </a:pPr>
            <a:endParaRPr lang="en-US" sz="280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indent="79375">
              <a:buSzPts val="1250"/>
              <a:buNone/>
            </a:pPr>
            <a:endParaRPr lang="en-US" sz="2800" dirty="0"/>
          </a:p>
          <a:p>
            <a:pPr marL="0" indent="79375">
              <a:buSzPts val="1250"/>
              <a:buNone/>
            </a:pPr>
            <a:endParaRPr lang="en-US" sz="280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indent="79375">
              <a:buSzPts val="1250"/>
              <a:buNone/>
            </a:pPr>
            <a:endParaRPr lang="en-US" sz="280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793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endParaRPr lang="en-US" sz="2800" dirty="0">
              <a:solidFill>
                <a:schemeClr val="tx1"/>
              </a:solidFill>
              <a:latin typeface="Lato"/>
            </a:endParaRPr>
          </a:p>
          <a:p>
            <a:pPr marL="0" marR="0" lvl="0" indent="793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br>
              <a:rPr lang="en-US" dirty="0"/>
            </a:br>
            <a:endParaRPr sz="3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Picture 2" descr="A picture containing text, newspaper, document&#10;&#10;Description automatically generated">
            <a:extLst>
              <a:ext uri="{FF2B5EF4-FFF2-40B4-BE49-F238E27FC236}">
                <a16:creationId xmlns:a16="http://schemas.microsoft.com/office/drawing/2014/main" id="{081DB6A2-8560-4B48-9C6F-5D07377F25D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4918" b="44043"/>
          <a:stretch/>
        </p:blipFill>
        <p:spPr>
          <a:xfrm>
            <a:off x="253603" y="749508"/>
            <a:ext cx="8080928" cy="5066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277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7"/>
          <p:cNvSpPr txBox="1">
            <a:spLocks noGrp="1"/>
          </p:cNvSpPr>
          <p:nvPr>
            <p:ph type="body" idx="1"/>
          </p:nvPr>
        </p:nvSpPr>
        <p:spPr>
          <a:xfrm>
            <a:off x="140200" y="114300"/>
            <a:ext cx="8763000" cy="662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39700" indent="0" algn="l">
              <a:buNone/>
            </a:pPr>
            <a:endParaRPr lang="en-US" b="1" i="0" u="sng" dirty="0">
              <a:solidFill>
                <a:srgbClr val="000000"/>
              </a:solidFill>
              <a:effectLst/>
              <a:latin typeface="GeographEditWeb"/>
            </a:endParaRPr>
          </a:p>
          <a:p>
            <a:pPr marL="0" marR="0" lvl="0" indent="793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endParaRPr sz="3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Picture 2" descr="A picture containing text, newspaper, document&#10;&#10;Description automatically generated">
            <a:extLst>
              <a:ext uri="{FF2B5EF4-FFF2-40B4-BE49-F238E27FC236}">
                <a16:creationId xmlns:a16="http://schemas.microsoft.com/office/drawing/2014/main" id="{C0BBA211-D302-41AE-B48B-DEBB920FB8B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5519"/>
          <a:stretch/>
        </p:blipFill>
        <p:spPr>
          <a:xfrm>
            <a:off x="359149" y="378502"/>
            <a:ext cx="7435736" cy="566253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7"/>
          <p:cNvSpPr txBox="1">
            <a:spLocks noGrp="1"/>
          </p:cNvSpPr>
          <p:nvPr>
            <p:ph type="body" idx="1"/>
          </p:nvPr>
        </p:nvSpPr>
        <p:spPr>
          <a:xfrm>
            <a:off x="140200" y="114300"/>
            <a:ext cx="8763000" cy="662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793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r>
              <a:rPr lang="en-US" sz="3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Continue..</a:t>
            </a:r>
          </a:p>
          <a:p>
            <a:pPr marL="0" marR="0" lvl="0" indent="793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endParaRPr lang="en-US" sz="3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0D9B538A-9F38-4D59-A7B5-96F1D0587B3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59563"/>
          <a:stretch/>
        </p:blipFill>
        <p:spPr>
          <a:xfrm>
            <a:off x="240800" y="655819"/>
            <a:ext cx="7644026" cy="565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302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7"/>
          <p:cNvSpPr txBox="1">
            <a:spLocks noGrp="1"/>
          </p:cNvSpPr>
          <p:nvPr>
            <p:ph type="body" idx="1"/>
          </p:nvPr>
        </p:nvSpPr>
        <p:spPr>
          <a:xfrm>
            <a:off x="140200" y="114300"/>
            <a:ext cx="8763000" cy="662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793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endParaRPr lang="en-US" sz="3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9700" indent="0" algn="just">
              <a:buNone/>
            </a:pPr>
            <a:endParaRPr lang="en-US" sz="2400" b="0" i="0" dirty="0">
              <a:solidFill>
                <a:srgbClr val="222222"/>
              </a:solidFill>
              <a:effectLst/>
              <a:latin typeface="Lato"/>
            </a:endParaRPr>
          </a:p>
          <a:p>
            <a:pPr marL="0" marR="0" lvl="0" indent="793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endParaRPr sz="3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11DE4083-534C-4DCD-B264-1FCE0EBD8B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9563" r="4154" b="4481"/>
          <a:stretch/>
        </p:blipFill>
        <p:spPr>
          <a:xfrm>
            <a:off x="140200" y="434715"/>
            <a:ext cx="8074410" cy="5831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19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7"/>
          <p:cNvSpPr txBox="1">
            <a:spLocks noGrp="1"/>
          </p:cNvSpPr>
          <p:nvPr>
            <p:ph type="body" idx="1"/>
          </p:nvPr>
        </p:nvSpPr>
        <p:spPr>
          <a:xfrm>
            <a:off x="140200" y="114300"/>
            <a:ext cx="8763000" cy="662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39700" indent="0" algn="just">
              <a:buNone/>
            </a:pPr>
            <a:endParaRPr lang="en-US" sz="2400" b="0" i="0" dirty="0">
              <a:solidFill>
                <a:srgbClr val="222222"/>
              </a:solidFill>
              <a:effectLst/>
              <a:latin typeface="Lato"/>
            </a:endParaRPr>
          </a:p>
          <a:p>
            <a:pPr marL="0" marR="0" lvl="0" indent="793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endParaRPr sz="3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" name="Picture 3" descr="Text, letter&#10;&#10;Description automatically generated">
            <a:extLst>
              <a:ext uri="{FF2B5EF4-FFF2-40B4-BE49-F238E27FC236}">
                <a16:creationId xmlns:a16="http://schemas.microsoft.com/office/drawing/2014/main" id="{A0FA2015-704D-4248-8342-864A5E0D372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68088"/>
          <a:stretch/>
        </p:blipFill>
        <p:spPr>
          <a:xfrm>
            <a:off x="315751" y="644577"/>
            <a:ext cx="8333574" cy="5261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243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D076102-6B03-4CEA-A749-EC0C92490E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152400"/>
            <a:ext cx="9144000" cy="6553200"/>
          </a:xfrm>
        </p:spPr>
        <p:txBody>
          <a:bodyPr/>
          <a:lstStyle/>
          <a:p>
            <a:pPr algn="just"/>
            <a:r>
              <a:rPr lang="en-US" b="1" u="sng" dirty="0" err="1">
                <a:latin typeface="Lato"/>
              </a:rPr>
              <a:t>Biradari</a:t>
            </a:r>
            <a:endParaRPr lang="en-US" b="1" u="sng" dirty="0">
              <a:latin typeface="Lato"/>
            </a:endParaRPr>
          </a:p>
          <a:p>
            <a:pPr algn="just"/>
            <a:r>
              <a:rPr lang="en-US" sz="2600" dirty="0" err="1">
                <a:latin typeface="Lato"/>
              </a:rPr>
              <a:t>Biradari</a:t>
            </a:r>
            <a:r>
              <a:rPr lang="en-US" sz="2600" dirty="0">
                <a:latin typeface="Lato"/>
              </a:rPr>
              <a:t> defined as “brotherhood” originated by the Persian word </a:t>
            </a:r>
            <a:r>
              <a:rPr lang="en-US" sz="2600" dirty="0" err="1">
                <a:latin typeface="Lato"/>
              </a:rPr>
              <a:t>Baradar</a:t>
            </a:r>
            <a:r>
              <a:rPr lang="en-US" sz="2600" dirty="0">
                <a:latin typeface="Lato"/>
              </a:rPr>
              <a:t> meaning “brother”. Among South Asian Muslims especially in Pakistan and India, a number of social classes are segregated on the basis of </a:t>
            </a:r>
            <a:r>
              <a:rPr lang="en-US" sz="2600" dirty="0" err="1">
                <a:latin typeface="Lato"/>
              </a:rPr>
              <a:t>biradari</a:t>
            </a:r>
            <a:r>
              <a:rPr lang="en-US" sz="2600" dirty="0">
                <a:latin typeface="Lato"/>
              </a:rPr>
              <a:t>. According to the author Anatol Lieven, in Pakistani society </a:t>
            </a:r>
            <a:r>
              <a:rPr lang="en-US" sz="2600" dirty="0" err="1">
                <a:latin typeface="Lato"/>
              </a:rPr>
              <a:t>biradari</a:t>
            </a:r>
            <a:r>
              <a:rPr lang="en-US" sz="2600" dirty="0">
                <a:latin typeface="Lato"/>
              </a:rPr>
              <a:t> plays the role of most important force, stronger and significant than religion, ethnic or any ideological causes. Political alliances and parties in Pakistan are normally based on </a:t>
            </a:r>
            <a:r>
              <a:rPr lang="en-US" sz="2600" dirty="0" err="1">
                <a:latin typeface="Lato"/>
              </a:rPr>
              <a:t>biradari</a:t>
            </a:r>
            <a:r>
              <a:rPr lang="en-US" sz="2600" dirty="0">
                <a:latin typeface="Lato"/>
              </a:rPr>
              <a:t> system not ideologies.</a:t>
            </a:r>
          </a:p>
          <a:p>
            <a:pPr algn="just"/>
            <a:r>
              <a:rPr lang="en-US" sz="2600" dirty="0">
                <a:latin typeface="Lato"/>
              </a:rPr>
              <a:t>In Punjabi cultural scenario, </a:t>
            </a:r>
            <a:r>
              <a:rPr lang="en-US" sz="2600" dirty="0" err="1">
                <a:latin typeface="Lato"/>
              </a:rPr>
              <a:t>biradari</a:t>
            </a:r>
            <a:r>
              <a:rPr lang="en-US" sz="2600" dirty="0">
                <a:latin typeface="Lato"/>
              </a:rPr>
              <a:t>/</a:t>
            </a:r>
            <a:r>
              <a:rPr lang="en-US" sz="2600" dirty="0" err="1">
                <a:latin typeface="Lato"/>
              </a:rPr>
              <a:t>qaum</a:t>
            </a:r>
            <a:r>
              <a:rPr lang="en-US" sz="2600" dirty="0">
                <a:latin typeface="Lato"/>
              </a:rPr>
              <a:t>/</a:t>
            </a:r>
            <a:r>
              <a:rPr lang="en-US" sz="2600" dirty="0" err="1">
                <a:latin typeface="Lato"/>
              </a:rPr>
              <a:t>zat</a:t>
            </a:r>
            <a:r>
              <a:rPr lang="en-US" sz="2600" dirty="0">
                <a:latin typeface="Lato"/>
              </a:rPr>
              <a:t> is considered to be most important and strongest tie that is favored most of the time while making political alliances and loyalty of people within the same caste group.</a:t>
            </a:r>
          </a:p>
          <a:p>
            <a:pPr algn="just"/>
            <a:endParaRPr lang="LID4096" sz="2700" dirty="0"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21823414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Network 1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CCCC00"/>
      </a:accent4>
      <a:accent5>
        <a:srgbClr val="669999"/>
      </a:accent5>
      <a:accent6>
        <a:srgbClr val="FFFFFF"/>
      </a:accent6>
      <a:hlink>
        <a:srgbClr val="7E9CE8"/>
      </a:hlink>
      <a:folHlink>
        <a:srgbClr val="D8D8E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351</Words>
  <Application>Microsoft Office PowerPoint</Application>
  <PresentationFormat>On-screen Show (4:3)</PresentationFormat>
  <Paragraphs>43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GeographEditWeb</vt:lpstr>
      <vt:lpstr>Lato</vt:lpstr>
      <vt:lpstr>Custom</vt:lpstr>
      <vt:lpstr>Rural Sociology   BS Sociology Semester: 7th Lecture No. 07  Instructor: Mumtaz Hussain University of Sargodha Sb Campus  Bhakkar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Rural Sociology   Semester: 7th BS Sociology University of Sargodha Sb Campus  Bahkker  Instructor: Mumtaz Hussain PhD Scholar in Sociology University of Punjab, Lahore </dc:title>
  <cp:lastModifiedBy>mumtaz</cp:lastModifiedBy>
  <cp:revision>221</cp:revision>
  <dcterms:modified xsi:type="dcterms:W3CDTF">2020-11-02T03:07:32Z</dcterms:modified>
</cp:coreProperties>
</file>