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84" r:id="rId4"/>
    <p:sldId id="258" r:id="rId5"/>
    <p:sldId id="259" r:id="rId6"/>
    <p:sldId id="260" r:id="rId7"/>
    <p:sldId id="282" r:id="rId8"/>
    <p:sldId id="262" r:id="rId9"/>
    <p:sldId id="264" r:id="rId10"/>
    <p:sldId id="28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6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666" y="-102"/>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583" name="Date Placeholder 3"/>
          <p:cNvSpPr>
            <a:spLocks noGrp="1"/>
          </p:cNvSpPr>
          <p:nvPr>
            <p:ph type="dt" sz="half" idx="10"/>
          </p:nvPr>
        </p:nvSpPr>
        <p:spPr/>
        <p:txBody>
          <a:bodyPr/>
          <a:lstStyle/>
          <a:p>
            <a:fld id="{F34A8A3C-E1E7-7346-8CEC-0B0698664D76}" type="datetimeFigureOut">
              <a:rPr lang="en-US"/>
              <a:pPr/>
              <a:t>5/8/2020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9" name="Title 1"/>
          <p:cNvSpPr>
            <a:spLocks noGrp="1"/>
          </p:cNvSpPr>
          <p:nvPr>
            <p:ph type="title"/>
          </p:nvPr>
        </p:nvSpPr>
        <p:spPr/>
        <p:txBody>
          <a:bodyPr/>
          <a:lstStyle/>
          <a:p>
            <a:r>
              <a:rPr lang="en-US"/>
              <a:t>Click to edit Master title style</a:t>
            </a:r>
          </a:p>
        </p:txBody>
      </p:sp>
      <p:sp>
        <p:nvSpPr>
          <p:cNvPr id="1048640"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1" name="Date Placeholder 3"/>
          <p:cNvSpPr>
            <a:spLocks noGrp="1"/>
          </p:cNvSpPr>
          <p:nvPr>
            <p:ph type="dt" sz="half" idx="10"/>
          </p:nvPr>
        </p:nvSpPr>
        <p:spPr/>
        <p:txBody>
          <a:bodyPr/>
          <a:lstStyle/>
          <a:p>
            <a:fld id="{F34A8A3C-E1E7-7346-8CEC-0B0698664D76}" type="datetimeFigureOut">
              <a:rPr lang="en-US"/>
              <a:pPr/>
              <a:t>5/8/2020</a:t>
            </a:fld>
            <a:endParaRPr lang="en-US"/>
          </a:p>
        </p:txBody>
      </p:sp>
      <p:sp>
        <p:nvSpPr>
          <p:cNvPr id="1048642" name="Footer Placeholder 4"/>
          <p:cNvSpPr>
            <a:spLocks noGrp="1"/>
          </p:cNvSpPr>
          <p:nvPr>
            <p:ph type="ftr" sz="quarter" idx="11"/>
          </p:nvPr>
        </p:nvSpPr>
        <p:spPr/>
        <p:txBody>
          <a:bodyPr/>
          <a:lstStyle/>
          <a:p>
            <a:endParaRPr lang="en-US"/>
          </a:p>
        </p:txBody>
      </p:sp>
      <p:sp>
        <p:nvSpPr>
          <p:cNvPr id="1048643" name="Slide Number Placeholder 5"/>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0"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8621"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2" name="Date Placeholder 3"/>
          <p:cNvSpPr>
            <a:spLocks noGrp="1"/>
          </p:cNvSpPr>
          <p:nvPr>
            <p:ph type="dt" sz="half" idx="10"/>
          </p:nvPr>
        </p:nvSpPr>
        <p:spPr/>
        <p:txBody>
          <a:bodyPr/>
          <a:lstStyle/>
          <a:p>
            <a:fld id="{F34A8A3C-E1E7-7346-8CEC-0B0698664D76}" type="datetimeFigureOut">
              <a:rPr lang="en-US"/>
              <a:pPr/>
              <a:t>5/8/2020</a:t>
            </a:fld>
            <a:endParaRPr lang="en-US"/>
          </a:p>
        </p:txBody>
      </p:sp>
      <p:sp>
        <p:nvSpPr>
          <p:cNvPr id="1048623" name="Footer Placeholder 4"/>
          <p:cNvSpPr>
            <a:spLocks noGrp="1"/>
          </p:cNvSpPr>
          <p:nvPr>
            <p:ph type="ftr" sz="quarter" idx="11"/>
          </p:nvPr>
        </p:nvSpPr>
        <p:spPr/>
        <p:txBody>
          <a:bodyPr/>
          <a:lstStyle/>
          <a:p>
            <a:endParaRPr lang="en-US"/>
          </a:p>
        </p:txBody>
      </p:sp>
      <p:sp>
        <p:nvSpPr>
          <p:cNvPr id="1048624" name="Slide Number Placeholder 5"/>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lstStyle/>
          <a:p>
            <a:fld id="{F34A8A3C-E1E7-7346-8CEC-0B0698664D76}" type="datetimeFigureOut">
              <a:rPr lang="en-US"/>
              <a:pPr/>
              <a:t>5/8/2020</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4"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35"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1048636" name="Date Placeholder 3"/>
          <p:cNvSpPr>
            <a:spLocks noGrp="1"/>
          </p:cNvSpPr>
          <p:nvPr>
            <p:ph type="dt" sz="half" idx="10"/>
          </p:nvPr>
        </p:nvSpPr>
        <p:spPr/>
        <p:txBody>
          <a:bodyPr/>
          <a:lstStyle/>
          <a:p>
            <a:fld id="{F34A8A3C-E1E7-7346-8CEC-0B0698664D76}" type="datetimeFigureOut">
              <a:rPr lang="en-US"/>
              <a:pPr/>
              <a:t>5/8/2020</a:t>
            </a:fld>
            <a:endParaRPr lang="en-US"/>
          </a:p>
        </p:txBody>
      </p:sp>
      <p:sp>
        <p:nvSpPr>
          <p:cNvPr id="1048637" name="Footer Placeholder 4"/>
          <p:cNvSpPr>
            <a:spLocks noGrp="1"/>
          </p:cNvSpPr>
          <p:nvPr>
            <p:ph type="ftr" sz="quarter" idx="11"/>
          </p:nvPr>
        </p:nvSpPr>
        <p:spPr/>
        <p:txBody>
          <a:bodyPr/>
          <a:lstStyle/>
          <a:p>
            <a:endParaRPr lang="en-US"/>
          </a:p>
        </p:txBody>
      </p:sp>
      <p:sp>
        <p:nvSpPr>
          <p:cNvPr id="1048638" name="Slide Number Placeholder 5"/>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02" name="Title 1"/>
          <p:cNvSpPr>
            <a:spLocks noGrp="1"/>
          </p:cNvSpPr>
          <p:nvPr>
            <p:ph type="title"/>
          </p:nvPr>
        </p:nvSpPr>
        <p:spPr/>
        <p:txBody>
          <a:bodyPr/>
          <a:lstStyle/>
          <a:p>
            <a:r>
              <a:rPr lang="en-US"/>
              <a:t>Click to edit Master title style</a:t>
            </a:r>
          </a:p>
        </p:txBody>
      </p:sp>
      <p:sp>
        <p:nvSpPr>
          <p:cNvPr id="104860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0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05" name="Date Placeholder 4"/>
          <p:cNvSpPr>
            <a:spLocks noGrp="1"/>
          </p:cNvSpPr>
          <p:nvPr>
            <p:ph type="dt" sz="half" idx="10"/>
          </p:nvPr>
        </p:nvSpPr>
        <p:spPr/>
        <p:txBody>
          <a:bodyPr/>
          <a:lstStyle/>
          <a:p>
            <a:fld id="{F34A8A3C-E1E7-7346-8CEC-0B0698664D76}" type="datetimeFigureOut">
              <a:rPr lang="en-US"/>
              <a:pPr/>
              <a:t>5/8/2020</a:t>
            </a:fld>
            <a:endParaRPr lang="en-US"/>
          </a:p>
        </p:txBody>
      </p:sp>
      <p:sp>
        <p:nvSpPr>
          <p:cNvPr id="1048606" name="Footer Placeholder 5"/>
          <p:cNvSpPr>
            <a:spLocks noGrp="1"/>
          </p:cNvSpPr>
          <p:nvPr>
            <p:ph type="ftr" sz="quarter" idx="11"/>
          </p:nvPr>
        </p:nvSpPr>
        <p:spPr/>
        <p:txBody>
          <a:bodyPr/>
          <a:lstStyle/>
          <a:p>
            <a:endParaRPr lang="en-US"/>
          </a:p>
        </p:txBody>
      </p:sp>
      <p:sp>
        <p:nvSpPr>
          <p:cNvPr id="1048607" name="Slide Number Placeholder 6"/>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08" name="Title 1"/>
          <p:cNvSpPr>
            <a:spLocks noGrp="1"/>
          </p:cNvSpPr>
          <p:nvPr>
            <p:ph type="title"/>
          </p:nvPr>
        </p:nvSpPr>
        <p:spPr>
          <a:xfrm>
            <a:off x="839788" y="365125"/>
            <a:ext cx="10515600" cy="1325563"/>
          </a:xfrm>
        </p:spPr>
        <p:txBody>
          <a:bodyPr/>
          <a:lstStyle/>
          <a:p>
            <a:r>
              <a:rPr lang="en-US"/>
              <a:t>Click to edit Master title style</a:t>
            </a:r>
          </a:p>
        </p:txBody>
      </p:sp>
      <p:sp>
        <p:nvSpPr>
          <p:cNvPr id="1048609"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10"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1"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48612"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3" name="Date Placeholder 6"/>
          <p:cNvSpPr>
            <a:spLocks noGrp="1"/>
          </p:cNvSpPr>
          <p:nvPr>
            <p:ph type="dt" sz="half" idx="10"/>
          </p:nvPr>
        </p:nvSpPr>
        <p:spPr/>
        <p:txBody>
          <a:bodyPr/>
          <a:lstStyle/>
          <a:p>
            <a:fld id="{F34A8A3C-E1E7-7346-8CEC-0B0698664D76}" type="datetimeFigureOut">
              <a:rPr lang="en-US"/>
              <a:pPr/>
              <a:t>5/8/2020</a:t>
            </a:fld>
            <a:endParaRPr lang="en-US"/>
          </a:p>
        </p:txBody>
      </p:sp>
      <p:sp>
        <p:nvSpPr>
          <p:cNvPr id="1048614" name="Footer Placeholder 7"/>
          <p:cNvSpPr>
            <a:spLocks noGrp="1"/>
          </p:cNvSpPr>
          <p:nvPr>
            <p:ph type="ftr" sz="quarter" idx="11"/>
          </p:nvPr>
        </p:nvSpPr>
        <p:spPr/>
        <p:txBody>
          <a:bodyPr/>
          <a:lstStyle/>
          <a:p>
            <a:endParaRPr lang="en-US"/>
          </a:p>
        </p:txBody>
      </p:sp>
      <p:sp>
        <p:nvSpPr>
          <p:cNvPr id="1048615" name="Slide Number Placeholder 8"/>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6" name="Title 1"/>
          <p:cNvSpPr>
            <a:spLocks noGrp="1"/>
          </p:cNvSpPr>
          <p:nvPr>
            <p:ph type="title"/>
          </p:nvPr>
        </p:nvSpPr>
        <p:spPr/>
        <p:txBody>
          <a:bodyPr/>
          <a:lstStyle/>
          <a:p>
            <a:r>
              <a:rPr lang="en-US"/>
              <a:t>Click to edit Master title style</a:t>
            </a:r>
          </a:p>
        </p:txBody>
      </p:sp>
      <p:sp>
        <p:nvSpPr>
          <p:cNvPr id="1048617" name="Date Placeholder 2"/>
          <p:cNvSpPr>
            <a:spLocks noGrp="1"/>
          </p:cNvSpPr>
          <p:nvPr>
            <p:ph type="dt" sz="half" idx="10"/>
          </p:nvPr>
        </p:nvSpPr>
        <p:spPr/>
        <p:txBody>
          <a:bodyPr/>
          <a:lstStyle/>
          <a:p>
            <a:fld id="{F34A8A3C-E1E7-7346-8CEC-0B0698664D76}" type="datetimeFigureOut">
              <a:rPr lang="en-US"/>
              <a:pPr/>
              <a:t>5/8/2020</a:t>
            </a:fld>
            <a:endParaRPr lang="en-US"/>
          </a:p>
        </p:txBody>
      </p:sp>
      <p:sp>
        <p:nvSpPr>
          <p:cNvPr id="1048618" name="Footer Placeholder 3"/>
          <p:cNvSpPr>
            <a:spLocks noGrp="1"/>
          </p:cNvSpPr>
          <p:nvPr>
            <p:ph type="ftr" sz="quarter" idx="11"/>
          </p:nvPr>
        </p:nvSpPr>
        <p:spPr/>
        <p:txBody>
          <a:bodyPr/>
          <a:lstStyle/>
          <a:p>
            <a:endParaRPr lang="en-US"/>
          </a:p>
        </p:txBody>
      </p:sp>
      <p:sp>
        <p:nvSpPr>
          <p:cNvPr id="1048619" name="Slide Number Placeholder 4"/>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25" name="Date Placeholder 1"/>
          <p:cNvSpPr>
            <a:spLocks noGrp="1"/>
          </p:cNvSpPr>
          <p:nvPr>
            <p:ph type="dt" sz="half" idx="10"/>
          </p:nvPr>
        </p:nvSpPr>
        <p:spPr/>
        <p:txBody>
          <a:bodyPr/>
          <a:lstStyle/>
          <a:p>
            <a:fld id="{F34A8A3C-E1E7-7346-8CEC-0B0698664D76}" type="datetimeFigureOut">
              <a:rPr lang="en-US"/>
              <a:pPr/>
              <a:t>5/8/2020</a:t>
            </a:fld>
            <a:endParaRPr lang="en-US"/>
          </a:p>
        </p:txBody>
      </p:sp>
      <p:sp>
        <p:nvSpPr>
          <p:cNvPr id="1048626" name="Footer Placeholder 2"/>
          <p:cNvSpPr>
            <a:spLocks noGrp="1"/>
          </p:cNvSpPr>
          <p:nvPr>
            <p:ph type="ftr" sz="quarter" idx="11"/>
          </p:nvPr>
        </p:nvSpPr>
        <p:spPr/>
        <p:txBody>
          <a:bodyPr/>
          <a:lstStyle/>
          <a:p>
            <a:endParaRPr lang="en-US"/>
          </a:p>
        </p:txBody>
      </p:sp>
      <p:sp>
        <p:nvSpPr>
          <p:cNvPr id="1048627" name="Slide Number Placeholder 3"/>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4"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45"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6"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47" name="Date Placeholder 4"/>
          <p:cNvSpPr>
            <a:spLocks noGrp="1"/>
          </p:cNvSpPr>
          <p:nvPr>
            <p:ph type="dt" sz="half" idx="10"/>
          </p:nvPr>
        </p:nvSpPr>
        <p:spPr/>
        <p:txBody>
          <a:bodyPr/>
          <a:lstStyle/>
          <a:p>
            <a:fld id="{F34A8A3C-E1E7-7346-8CEC-0B0698664D76}" type="datetimeFigureOut">
              <a:rPr lang="en-US"/>
              <a:pPr/>
              <a:t>5/8/2020</a:t>
            </a:fld>
            <a:endParaRPr lang="en-US"/>
          </a:p>
        </p:txBody>
      </p:sp>
      <p:sp>
        <p:nvSpPr>
          <p:cNvPr id="1048648" name="Footer Placeholder 5"/>
          <p:cNvSpPr>
            <a:spLocks noGrp="1"/>
          </p:cNvSpPr>
          <p:nvPr>
            <p:ph type="ftr" sz="quarter" idx="11"/>
          </p:nvPr>
        </p:nvSpPr>
        <p:spPr/>
        <p:txBody>
          <a:bodyPr/>
          <a:lstStyle/>
          <a:p>
            <a:endParaRPr lang="en-US"/>
          </a:p>
        </p:txBody>
      </p:sp>
      <p:sp>
        <p:nvSpPr>
          <p:cNvPr id="1048649" name="Slide Number Placeholder 6"/>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29"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30"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1048631" name="Date Placeholder 4"/>
          <p:cNvSpPr>
            <a:spLocks noGrp="1"/>
          </p:cNvSpPr>
          <p:nvPr>
            <p:ph type="dt" sz="half" idx="10"/>
          </p:nvPr>
        </p:nvSpPr>
        <p:spPr/>
        <p:txBody>
          <a:bodyPr/>
          <a:lstStyle/>
          <a:p>
            <a:fld id="{F34A8A3C-E1E7-7346-8CEC-0B0698664D76}" type="datetimeFigureOut">
              <a:rPr lang="en-US"/>
              <a:pPr/>
              <a:t>5/8/2020</a:t>
            </a:fld>
            <a:endParaRPr lang="en-US"/>
          </a:p>
        </p:txBody>
      </p:sp>
      <p:sp>
        <p:nvSpPr>
          <p:cNvPr id="1048632" name="Footer Placeholder 5"/>
          <p:cNvSpPr>
            <a:spLocks noGrp="1"/>
          </p:cNvSpPr>
          <p:nvPr>
            <p:ph type="ftr" sz="quarter" idx="11"/>
          </p:nvPr>
        </p:nvSpPr>
        <p:spPr/>
        <p:txBody>
          <a:bodyPr/>
          <a:lstStyle/>
          <a:p>
            <a:endParaRPr lang="en-US"/>
          </a:p>
        </p:txBody>
      </p:sp>
      <p:sp>
        <p:nvSpPr>
          <p:cNvPr id="1048633" name="Slide Number Placeholder 6"/>
          <p:cNvSpPr>
            <a:spLocks noGrp="1"/>
          </p:cNvSpPr>
          <p:nvPr>
            <p:ph type="sldNum" sz="quarter" idx="12"/>
          </p:nvPr>
        </p:nvSpPr>
        <p:spPr/>
        <p:txBody>
          <a:bodyPr/>
          <a:lstStyle/>
          <a:p>
            <a:fld id="{0B227AEB-0C7C-2342-8DA4-D68A3DCD1A3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A8A3C-E1E7-7346-8CEC-0B0698664D76}" type="datetimeFigureOut">
              <a:rPr lang="en-US"/>
              <a:pPr/>
              <a:t>5/8/2020</a:t>
            </a:fld>
            <a:endParaRPr lang="en-US"/>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27AEB-0C7C-2342-8DA4-D68A3DCD1A3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p:txBody>
          <a:bodyPr/>
          <a:lstStyle/>
          <a:p>
            <a:r>
              <a:rPr lang="en-US" i="1"/>
              <a:t>Morphological changes due to oxygen deficiency</a:t>
            </a:r>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9378C0-940E-9341-B017-928FDCEB26CE}"/>
              </a:ext>
            </a:extLst>
          </p:cNvPr>
          <p:cNvSpPr>
            <a:spLocks noGrp="1"/>
          </p:cNvSpPr>
          <p:nvPr>
            <p:ph type="title"/>
          </p:nvPr>
        </p:nvSpPr>
        <p:spPr>
          <a:xfrm>
            <a:off x="647700" y="446768"/>
            <a:ext cx="10515600" cy="1325563"/>
          </a:xfrm>
        </p:spPr>
        <p:txBody>
          <a:bodyPr/>
          <a:lstStyle/>
          <a:p>
            <a:endParaRPr lang="en-US"/>
          </a:p>
        </p:txBody>
      </p:sp>
      <p:pic>
        <p:nvPicPr>
          <p:cNvPr id="8" name="Picture 8">
            <a:extLst>
              <a:ext uri="{FF2B5EF4-FFF2-40B4-BE49-F238E27FC236}">
                <a16:creationId xmlns:a16="http://schemas.microsoft.com/office/drawing/2014/main" xmlns="" id="{5EFE9C54-5056-AD46-8BCD-173BADC236F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94707" y="343013"/>
            <a:ext cx="9802586" cy="6171973"/>
          </a:xfrm>
          <a:prstGeom prst="rect">
            <a:avLst/>
          </a:prstGeom>
        </p:spPr>
      </p:pic>
    </p:spTree>
    <p:extLst>
      <p:ext uri="{BB962C8B-B14F-4D97-AF65-F5344CB8AC3E}">
        <p14:creationId xmlns:p14="http://schemas.microsoft.com/office/powerpoint/2010/main" xmlns="" val="2914140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76152D-E198-A145-A74F-9EBBFF153596}"/>
              </a:ext>
            </a:extLst>
          </p:cNvPr>
          <p:cNvSpPr>
            <a:spLocks noGrp="1"/>
          </p:cNvSpPr>
          <p:nvPr>
            <p:ph idx="1"/>
          </p:nvPr>
        </p:nvSpPr>
        <p:spPr>
          <a:xfrm>
            <a:off x="525236" y="598714"/>
            <a:ext cx="10515600" cy="4448856"/>
          </a:xfrm>
        </p:spPr>
        <p:txBody>
          <a:bodyPr/>
          <a:lstStyle/>
          <a:p>
            <a:endParaRPr lang="en-US" b="1" i="1"/>
          </a:p>
          <a:p>
            <a:r>
              <a:rPr lang="en-US" b="1" i="1"/>
              <a:t>The proportion of aerenchyma generally distinguishes wetland from non-wetland plants .</a:t>
            </a:r>
          </a:p>
          <a:p>
            <a:endParaRPr lang="en-US" b="1" i="1"/>
          </a:p>
          <a:p>
            <a:r>
              <a:rPr lang="en-US" b="1" i="1"/>
              <a:t>Ethylene dependent cell death and lysis occurs behind the root apex in the region of cell expansion and forms continuous gas-filled channels which help oxygen diffusion from shoot to roots .</a:t>
            </a:r>
          </a:p>
        </p:txBody>
      </p:sp>
    </p:spTree>
    <p:extLst>
      <p:ext uri="{BB962C8B-B14F-4D97-AF65-F5344CB8AC3E}">
        <p14:creationId xmlns:p14="http://schemas.microsoft.com/office/powerpoint/2010/main" xmlns="" val="1828767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42B876-D407-F440-A8CB-1232E0B875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9221994-457A-1449-985A-7C8CCCA17534}"/>
              </a:ext>
            </a:extLst>
          </p:cNvPr>
          <p:cNvSpPr>
            <a:spLocks noGrp="1"/>
          </p:cNvSpPr>
          <p:nvPr>
            <p:ph idx="1"/>
          </p:nvPr>
        </p:nvSpPr>
        <p:spPr/>
        <p:txBody>
          <a:bodyPr>
            <a:normAutofit lnSpcReduction="10000"/>
          </a:bodyPr>
          <a:lstStyle/>
          <a:p>
            <a:r>
              <a:rPr lang="en-US" b="1" i="1"/>
              <a:t>Aerenchymaare also observed in the leaf sheath following soil flooding, forming an interconnecting system of shoot-root ventilation.</a:t>
            </a:r>
          </a:p>
          <a:p>
            <a:endParaRPr lang="en-US" b="1" i="1"/>
          </a:p>
          <a:p>
            <a:r>
              <a:rPr lang="en-US" b="1" i="1"/>
              <a:t>Their development increases root porosity which itself can be initiated as a result of osmotic dependant changes in cell shape.</a:t>
            </a:r>
          </a:p>
          <a:p>
            <a:endParaRPr lang="en-US" b="1" i="1"/>
          </a:p>
          <a:p>
            <a:r>
              <a:rPr lang="en-US" b="1" i="1"/>
              <a:t>  Nuclear changes (clumping of chromatin, fragmentation, disruption of the nuclear membrane), are the earliest events observed following flooding.</a:t>
            </a:r>
          </a:p>
        </p:txBody>
      </p:sp>
    </p:spTree>
    <p:extLst>
      <p:ext uri="{BB962C8B-B14F-4D97-AF65-F5344CB8AC3E}">
        <p14:creationId xmlns:p14="http://schemas.microsoft.com/office/powerpoint/2010/main" xmlns="" val="649745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3D8D4-6171-7749-85E3-F61D52005D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3333800-001F-3945-8776-A98A983629F6}"/>
              </a:ext>
            </a:extLst>
          </p:cNvPr>
          <p:cNvSpPr>
            <a:spLocks noGrp="1"/>
          </p:cNvSpPr>
          <p:nvPr>
            <p:ph idx="1"/>
          </p:nvPr>
        </p:nvSpPr>
        <p:spPr/>
        <p:txBody>
          <a:bodyPr/>
          <a:lstStyle/>
          <a:p>
            <a:r>
              <a:rPr lang="en-US" b="1" i="1"/>
              <a:t> These nuclear changes are followed by plasma membrane becoming crenulated, tonoplast disintegration, organelle swelling and disruption, loss of cytoplasmic contents and collapse of the cell .</a:t>
            </a:r>
          </a:p>
          <a:p>
            <a:endParaRPr lang="en-US" b="1" i="1"/>
          </a:p>
          <a:p>
            <a:r>
              <a:rPr lang="en-US" b="1" i="1"/>
              <a:t>Development of aerenchyma is often associated with the enlargement of cortical cells and aerenchyma formation correlates with increased cellulase and/or xyloglucan endotransglycosylase (XET) abundance.</a:t>
            </a:r>
          </a:p>
        </p:txBody>
      </p:sp>
    </p:spTree>
    <p:extLst>
      <p:ext uri="{BB962C8B-B14F-4D97-AF65-F5344CB8AC3E}">
        <p14:creationId xmlns:p14="http://schemas.microsoft.com/office/powerpoint/2010/main" xmlns="" val="2709398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6571DC-DE4B-8B49-A538-4FA5F12D94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63845AEC-F447-B24A-9C38-57E380A67C7E}"/>
              </a:ext>
            </a:extLst>
          </p:cNvPr>
          <p:cNvSpPr>
            <a:spLocks noGrp="1"/>
          </p:cNvSpPr>
          <p:nvPr>
            <p:ph idx="1"/>
          </p:nvPr>
        </p:nvSpPr>
        <p:spPr/>
        <p:txBody>
          <a:bodyPr/>
          <a:lstStyle/>
          <a:p>
            <a:r>
              <a:rPr lang="en-US" b="1" i="1"/>
              <a:t>These transglycosylase enzymes play a role in cell wall metabolism during cell expansion. </a:t>
            </a:r>
          </a:p>
          <a:p>
            <a:endParaRPr lang="en-US" b="1" i="1"/>
          </a:p>
          <a:p>
            <a:r>
              <a:rPr lang="en-US" b="1" i="1"/>
              <a:t>Wetland species often have roots with lignified and suberized secondary walls that develop within a few centimetres of the root tip, thus limiting the radial diffusion and loss of O2 to the surrounding environment. </a:t>
            </a:r>
          </a:p>
        </p:txBody>
      </p:sp>
    </p:spTree>
    <p:extLst>
      <p:ext uri="{BB962C8B-B14F-4D97-AF65-F5344CB8AC3E}">
        <p14:creationId xmlns:p14="http://schemas.microsoft.com/office/powerpoint/2010/main" xmlns="" val="1413647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751E8-4AD5-B240-B64F-2A03ABDC1E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7E59BE4-9094-604C-8C85-736369948258}"/>
              </a:ext>
            </a:extLst>
          </p:cNvPr>
          <p:cNvSpPr>
            <a:spLocks noGrp="1"/>
          </p:cNvSpPr>
          <p:nvPr>
            <p:ph idx="1"/>
          </p:nvPr>
        </p:nvSpPr>
        <p:spPr>
          <a:xfrm>
            <a:off x="272143" y="1690688"/>
            <a:ext cx="11081657" cy="4486275"/>
          </a:xfrm>
        </p:spPr>
        <p:txBody>
          <a:bodyPr/>
          <a:lstStyle/>
          <a:p>
            <a:pPr marL="0" indent="0">
              <a:buNone/>
            </a:pPr>
            <a:r>
              <a:rPr lang="en-US" b="1" i="1"/>
              <a:t>   Hypertrophied</a:t>
            </a:r>
            <a:r>
              <a:rPr lang="en-US"/>
              <a:t> </a:t>
            </a:r>
            <a:r>
              <a:rPr lang="en-US" b="1" i="1"/>
              <a:t>lenticels :</a:t>
            </a:r>
          </a:p>
          <a:p>
            <a:pPr marL="0" indent="0">
              <a:buNone/>
            </a:pPr>
            <a:endParaRPr lang="en-US" b="1" i="1"/>
          </a:p>
          <a:p>
            <a:r>
              <a:rPr lang="en-US" b="1" i="1"/>
              <a:t>The presence of hypertrophied lenticels is a common anatomical change observed in many woody species during flooding.</a:t>
            </a:r>
          </a:p>
          <a:p>
            <a:endParaRPr lang="en-US" b="1" i="1"/>
          </a:p>
          <a:p>
            <a:r>
              <a:rPr lang="en-US" b="1" i="1"/>
              <a:t>Hypertrophic growth appears as swelling of tissues at the stem base and is believed to result from radial cell division and expansion.</a:t>
            </a:r>
          </a:p>
        </p:txBody>
      </p:sp>
    </p:spTree>
    <p:extLst>
      <p:ext uri="{BB962C8B-B14F-4D97-AF65-F5344CB8AC3E}">
        <p14:creationId xmlns:p14="http://schemas.microsoft.com/office/powerpoint/2010/main" xmlns="" val="3865042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55BB1A-7149-A34B-B84F-CA4E8F7B09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6CA4C1E-4F12-7848-96DB-77E11CF90E59}"/>
              </a:ext>
            </a:extLst>
          </p:cNvPr>
          <p:cNvSpPr>
            <a:spLocks noGrp="1"/>
          </p:cNvSpPr>
          <p:nvPr>
            <p:ph idx="1"/>
          </p:nvPr>
        </p:nvSpPr>
        <p:spPr/>
        <p:txBody>
          <a:bodyPr>
            <a:normAutofit/>
          </a:bodyPr>
          <a:lstStyle/>
          <a:p>
            <a:r>
              <a:rPr lang="en-US" b="1" i="1"/>
              <a:t>It is associated with auxin and ethylene production and the development of large root cortical intercellular air spaces in flood-tolerant species .</a:t>
            </a:r>
          </a:p>
          <a:p>
            <a:endParaRPr lang="en-US" b="1" i="1"/>
          </a:p>
          <a:p>
            <a:r>
              <a:rPr lang="en-US" b="1" i="1"/>
              <a:t> The development of hypertrophied lenticels at the stem base is believed to facilitate the downward diffusion of O2 as well as potential venting structures to release phytotoxic compounds produced as by-products of anaerobic metabolism (ethanol, CO2).</a:t>
            </a:r>
          </a:p>
        </p:txBody>
      </p:sp>
    </p:spTree>
    <p:extLst>
      <p:ext uri="{BB962C8B-B14F-4D97-AF65-F5344CB8AC3E}">
        <p14:creationId xmlns:p14="http://schemas.microsoft.com/office/powerpoint/2010/main" xmlns="" val="2558919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34EC77-B417-0447-AD4E-7A7CF6D8B2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FA29B4D-AC3B-8045-8D0E-2B7B10B71797}"/>
              </a:ext>
            </a:extLst>
          </p:cNvPr>
          <p:cNvSpPr>
            <a:spLocks noGrp="1"/>
          </p:cNvSpPr>
          <p:nvPr>
            <p:ph idx="1"/>
          </p:nvPr>
        </p:nvSpPr>
        <p:spPr/>
        <p:txBody>
          <a:bodyPr/>
          <a:lstStyle/>
          <a:p>
            <a:r>
              <a:rPr lang="en-US" b="1" i="1"/>
              <a:t>Interestingly, the tendency for stomatal conductance to return towards control levels after a transient decrease, has generally been associated with the development of hypertrophied lenticels, lateral roots and flood Tolerance.</a:t>
            </a:r>
          </a:p>
          <a:p>
            <a:pPr marL="0" indent="0">
              <a:buNone/>
            </a:pPr>
            <a:endParaRPr lang="en-US" b="1" i="1"/>
          </a:p>
        </p:txBody>
      </p:sp>
    </p:spTree>
    <p:extLst>
      <p:ext uri="{BB962C8B-B14F-4D97-AF65-F5344CB8AC3E}">
        <p14:creationId xmlns:p14="http://schemas.microsoft.com/office/powerpoint/2010/main" xmlns="" val="4027165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FA6A25-5030-984B-B50E-E57155ACDAE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913303E-044A-154A-B8F2-CD96BDF32B84}"/>
              </a:ext>
            </a:extLst>
          </p:cNvPr>
          <p:cNvSpPr>
            <a:spLocks noGrp="1"/>
          </p:cNvSpPr>
          <p:nvPr>
            <p:ph idx="1"/>
          </p:nvPr>
        </p:nvSpPr>
        <p:spPr/>
        <p:txBody>
          <a:bodyPr>
            <a:normAutofit/>
          </a:bodyPr>
          <a:lstStyle/>
          <a:p>
            <a:r>
              <a:rPr lang="en-US" b="1" i="1"/>
              <a:t>Adventitious roots :</a:t>
            </a:r>
          </a:p>
          <a:p>
            <a:endParaRPr lang="en-US" b="1" i="1"/>
          </a:p>
          <a:p>
            <a:r>
              <a:rPr lang="en-US" b="1" i="1"/>
              <a:t>Another important morphological adaptation to flooding is the growth of adventitious roots, which functionally replace basal roots.</a:t>
            </a:r>
          </a:p>
          <a:p>
            <a:endParaRPr lang="en-US" b="1" i="1"/>
          </a:p>
          <a:p>
            <a:r>
              <a:rPr lang="en-US" b="1" i="1"/>
              <a:t>The formation of these specialised roots takes place when the original root system becomes incapable of supplying the shoot with the required water and minerals, because the energy required for active transport is insufficient.</a:t>
            </a:r>
          </a:p>
        </p:txBody>
      </p:sp>
    </p:spTree>
    <p:extLst>
      <p:ext uri="{BB962C8B-B14F-4D97-AF65-F5344CB8AC3E}">
        <p14:creationId xmlns:p14="http://schemas.microsoft.com/office/powerpoint/2010/main" xmlns="" val="729913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640AD-2B2C-C94D-8042-5A352689CD7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227EEBF-8C06-D940-ACF9-4401D6B2A0FD}"/>
              </a:ext>
            </a:extLst>
          </p:cNvPr>
          <p:cNvSpPr>
            <a:spLocks noGrp="1"/>
          </p:cNvSpPr>
          <p:nvPr>
            <p:ph idx="1"/>
          </p:nvPr>
        </p:nvSpPr>
        <p:spPr/>
        <p:txBody>
          <a:bodyPr/>
          <a:lstStyle/>
          <a:p>
            <a:r>
              <a:rPr lang="en-US" b="1" i="1"/>
              <a:t>The formation of adventitious roots takes place at the base of the stem of flooded plants and their growth is horizontal rather than vertical like normal roots.</a:t>
            </a:r>
          </a:p>
          <a:p>
            <a:endParaRPr lang="en-US" b="1" i="1"/>
          </a:p>
          <a:p>
            <a:r>
              <a:rPr lang="en-US" b="1" i="1"/>
              <a:t> The ability to produce adventitious roots is commonly associated with enhanced tolerance to flooding and their development is mediated by ethylene, as evidenced by experiments using ethephon.</a:t>
            </a:r>
          </a:p>
        </p:txBody>
      </p:sp>
    </p:spTree>
    <p:extLst>
      <p:ext uri="{BB962C8B-B14F-4D97-AF65-F5344CB8AC3E}">
        <p14:creationId xmlns:p14="http://schemas.microsoft.com/office/powerpoint/2010/main" xmlns="" val="394922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b="1" i="1"/>
              <a:t>Oxygen deficiency </a:t>
            </a:r>
          </a:p>
        </p:txBody>
      </p:sp>
      <p:sp>
        <p:nvSpPr>
          <p:cNvPr id="1048594" name="Content Placeholder 2"/>
          <p:cNvSpPr>
            <a:spLocks noGrp="1"/>
          </p:cNvSpPr>
          <p:nvPr>
            <p:ph idx="1"/>
          </p:nvPr>
        </p:nvSpPr>
        <p:spPr/>
        <p:txBody>
          <a:bodyPr/>
          <a:lstStyle/>
          <a:p>
            <a:pPr marL="0" indent="0">
              <a:buNone/>
            </a:pPr>
            <a:endParaRPr lang="en-US" b="1"/>
          </a:p>
          <a:p>
            <a:pPr marL="0" indent="0">
              <a:buNone/>
            </a:pPr>
            <a:r>
              <a:rPr lang="en-US" b="1"/>
              <a:t>Oxygen</a:t>
            </a:r>
            <a:r>
              <a:rPr lang="en-US" b="1" i="1"/>
              <a:t> </a:t>
            </a:r>
            <a:r>
              <a:rPr lang="en-US" b="1"/>
              <a:t>deficiency</a:t>
            </a:r>
            <a:r>
              <a:rPr lang="en-US" b="1" i="1"/>
              <a:t> </a:t>
            </a:r>
            <a:r>
              <a:rPr lang="en-US" b="1"/>
              <a:t>in</a:t>
            </a:r>
            <a:r>
              <a:rPr lang="en-US" b="1" i="1"/>
              <a:t> </a:t>
            </a:r>
            <a:r>
              <a:rPr lang="en-US" b="1"/>
              <a:t>plant also know as hypoxia and anarobiosis</a:t>
            </a:r>
          </a:p>
          <a:p>
            <a:pPr marL="0" indent="0">
              <a:buNone/>
            </a:pPr>
            <a:endParaRPr lang="en-US" b="1"/>
          </a:p>
          <a:p>
            <a:pPr marL="0" indent="0">
              <a:buNone/>
            </a:pPr>
            <a:r>
              <a:rPr lang="en-US" b="1"/>
              <a:t>Total absence of oxygen is called anoxia</a:t>
            </a:r>
          </a:p>
          <a:p>
            <a:endParaRPr lang="en-US"/>
          </a:p>
          <a:p>
            <a:r>
              <a:rPr lang="en-US" b="1" i="1"/>
              <a:t>Hypoxia:</a:t>
            </a:r>
          </a:p>
          <a:p>
            <a:r>
              <a:rPr lang="en-US" b="1"/>
              <a:t>Hypoxia has been define as an expressions of inadequate oxygen availability</a:t>
            </a:r>
            <a:r>
              <a:rPr lang="en-US"/>
              <a:t>.</a:t>
            </a:r>
            <a:r>
              <a:rPr lang="en-US" b="1" i="1"/>
              <a:t> </a:t>
            </a:r>
          </a:p>
          <a:p>
            <a:endParaRPr lang="en-US" b="1"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42AD1B4-7401-8048-8902-CE19BA7808C3}"/>
              </a:ext>
            </a:extLst>
          </p:cNvPr>
          <p:cNvSpPr>
            <a:spLocks noGrp="1"/>
          </p:cNvSpPr>
          <p:nvPr>
            <p:ph idx="1"/>
          </p:nvPr>
        </p:nvSpPr>
        <p:spPr>
          <a:xfrm>
            <a:off x="838200" y="1041514"/>
            <a:ext cx="10515600" cy="4351338"/>
          </a:xfrm>
        </p:spPr>
        <p:txBody>
          <a:bodyPr/>
          <a:lstStyle/>
          <a:p>
            <a:r>
              <a:rPr lang="en-US" b="1" i="1" u="sng"/>
              <a:t>SIGNALLING</a:t>
            </a:r>
            <a:r>
              <a:rPr lang="en-US" b="1" i="1"/>
              <a:t> </a:t>
            </a:r>
            <a:r>
              <a:rPr lang="en-US" b="1" i="1" u="sng"/>
              <a:t>AND</a:t>
            </a:r>
            <a:r>
              <a:rPr lang="en-US" b="1" i="1"/>
              <a:t> </a:t>
            </a:r>
            <a:r>
              <a:rPr lang="en-US" b="1" i="1" u="sng"/>
              <a:t>HORMONAL</a:t>
            </a:r>
            <a:r>
              <a:rPr lang="en-US" b="1" i="1"/>
              <a:t> </a:t>
            </a:r>
            <a:r>
              <a:rPr lang="en-US" b="1" i="1" u="sng"/>
              <a:t>CONTROL</a:t>
            </a:r>
            <a:r>
              <a:rPr lang="en-US" b="1" i="1"/>
              <a:t> </a:t>
            </a:r>
            <a:r>
              <a:rPr lang="en-US" b="1" i="1" u="sng"/>
              <a:t>OF</a:t>
            </a:r>
            <a:r>
              <a:rPr lang="en-US" b="1" i="1"/>
              <a:t> </a:t>
            </a:r>
            <a:r>
              <a:rPr lang="en-US" b="1" i="1" u="sng"/>
              <a:t>PLANT</a:t>
            </a:r>
            <a:r>
              <a:rPr lang="en-US" b="1" i="1"/>
              <a:t> </a:t>
            </a:r>
            <a:r>
              <a:rPr lang="en-US" b="1" i="1" u="sng"/>
              <a:t>RESPONSES</a:t>
            </a:r>
            <a:r>
              <a:rPr lang="en-US" b="1" i="1"/>
              <a:t> </a:t>
            </a:r>
            <a:r>
              <a:rPr lang="en-US" b="1" i="1" u="sng"/>
              <a:t>TO</a:t>
            </a:r>
            <a:r>
              <a:rPr lang="en-US" b="1" i="1"/>
              <a:t> </a:t>
            </a:r>
            <a:r>
              <a:rPr lang="en-US" b="1" i="1" u="sng"/>
              <a:t>HYPOXIA</a:t>
            </a:r>
            <a:r>
              <a:rPr lang="en-US" b="1" i="1"/>
              <a:t>/</a:t>
            </a:r>
            <a:r>
              <a:rPr lang="en-US" b="1" i="1" u="sng"/>
              <a:t>ANOXIA</a:t>
            </a:r>
            <a:r>
              <a:rPr lang="en-US" b="1" i="1"/>
              <a:t> :</a:t>
            </a:r>
          </a:p>
          <a:p>
            <a:endParaRPr lang="en-US" b="1" i="1"/>
          </a:p>
          <a:p>
            <a:r>
              <a:rPr lang="en-US" b="1" i="1"/>
              <a:t>Flooding is characterised by changes in the levels of several plant growth regulators. </a:t>
            </a:r>
          </a:p>
          <a:p>
            <a:endParaRPr lang="en-US" b="1" i="1"/>
          </a:p>
          <a:p>
            <a:r>
              <a:rPr lang="en-US" b="1" i="1"/>
              <a:t>The most studied, ethylene, is induced by a variety of biotic and abiotic stresses. </a:t>
            </a:r>
          </a:p>
        </p:txBody>
      </p:sp>
    </p:spTree>
    <p:extLst>
      <p:ext uri="{BB962C8B-B14F-4D97-AF65-F5344CB8AC3E}">
        <p14:creationId xmlns:p14="http://schemas.microsoft.com/office/powerpoint/2010/main" xmlns="" val="400939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0E517C-B72A-9649-8AFC-6DA3C6880817}"/>
              </a:ext>
            </a:extLst>
          </p:cNvPr>
          <p:cNvSpPr>
            <a:spLocks noGrp="1"/>
          </p:cNvSpPr>
          <p:nvPr>
            <p:ph type="title"/>
          </p:nvPr>
        </p:nvSpPr>
        <p:spPr>
          <a:xfrm>
            <a:off x="838200" y="500062"/>
            <a:ext cx="10515600" cy="1325563"/>
          </a:xfrm>
        </p:spPr>
        <p:txBody>
          <a:bodyPr/>
          <a:lstStyle/>
          <a:p>
            <a:endParaRPr lang="en-US"/>
          </a:p>
        </p:txBody>
      </p:sp>
      <p:sp>
        <p:nvSpPr>
          <p:cNvPr id="3" name="Content Placeholder 2">
            <a:extLst>
              <a:ext uri="{FF2B5EF4-FFF2-40B4-BE49-F238E27FC236}">
                <a16:creationId xmlns:a16="http://schemas.microsoft.com/office/drawing/2014/main" xmlns="" id="{4132C6A3-7422-BE4A-8A9A-4B9CBF12EA6B}"/>
              </a:ext>
            </a:extLst>
          </p:cNvPr>
          <p:cNvSpPr>
            <a:spLocks noGrp="1"/>
          </p:cNvSpPr>
          <p:nvPr>
            <p:ph idx="1"/>
          </p:nvPr>
        </p:nvSpPr>
        <p:spPr>
          <a:xfrm>
            <a:off x="838200" y="1825625"/>
            <a:ext cx="10515600" cy="4351338"/>
          </a:xfrm>
        </p:spPr>
        <p:txBody>
          <a:bodyPr>
            <a:normAutofit/>
          </a:bodyPr>
          <a:lstStyle/>
          <a:p>
            <a:r>
              <a:rPr lang="en-US" b="1" i="1"/>
              <a:t>The enzyme ACC (1-aminocyclopropane 1-carboxylate) synthase catalyses the rate limiting step in ethylene biosynthesis, the conversion of S-adenosyl-L-methionine to 1-aminocyclopropane 1-carboxylate .</a:t>
            </a:r>
          </a:p>
          <a:p>
            <a:endParaRPr lang="en-US" b="1" i="1"/>
          </a:p>
          <a:p>
            <a:r>
              <a:rPr lang="en-US" b="1" i="1"/>
              <a:t> In higher plants the immediate precursor of ethylene is ACC.</a:t>
            </a:r>
          </a:p>
          <a:p>
            <a:endParaRPr lang="en-US" b="1" i="1"/>
          </a:p>
          <a:p>
            <a:r>
              <a:rPr lang="en-US" b="1" i="1"/>
              <a:t>In addition, ethylene is required for aerenchyma and adventitious root formation in maize .</a:t>
            </a:r>
          </a:p>
        </p:txBody>
      </p:sp>
    </p:spTree>
    <p:extLst>
      <p:ext uri="{BB962C8B-B14F-4D97-AF65-F5344CB8AC3E}">
        <p14:creationId xmlns:p14="http://schemas.microsoft.com/office/powerpoint/2010/main" xmlns="" val="288758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6255C6-DFA1-0147-B075-0633C21313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7EBE1E7-AADB-9F46-8642-92AB82F5CF9C}"/>
              </a:ext>
            </a:extLst>
          </p:cNvPr>
          <p:cNvSpPr>
            <a:spLocks noGrp="1"/>
          </p:cNvSpPr>
          <p:nvPr>
            <p:ph idx="1"/>
          </p:nvPr>
        </p:nvSpPr>
        <p:spPr/>
        <p:txBody>
          <a:bodyPr/>
          <a:lstStyle/>
          <a:p>
            <a:r>
              <a:rPr lang="en-US" b="1" i="1"/>
              <a:t>Ethylene production rate in leaves of flooded plants closely correlates with the induction of ACC synthase and the accumulation of ACC in the Roots.</a:t>
            </a:r>
          </a:p>
          <a:p>
            <a:endParaRPr lang="en-US" b="1" i="1"/>
          </a:p>
          <a:p>
            <a:r>
              <a:rPr lang="en-US" b="1" i="1"/>
              <a:t>In tomato plants exposed to flooding, ACC is rapidly synthesised in the roots, and transported to the shoot within 6 to 12 h.</a:t>
            </a:r>
          </a:p>
          <a:p>
            <a:pPr marL="0" indent="0">
              <a:buNone/>
            </a:pPr>
            <a:endParaRPr lang="en-US" b="1" i="1"/>
          </a:p>
        </p:txBody>
      </p:sp>
    </p:spTree>
    <p:extLst>
      <p:ext uri="{BB962C8B-B14F-4D97-AF65-F5344CB8AC3E}">
        <p14:creationId xmlns:p14="http://schemas.microsoft.com/office/powerpoint/2010/main" xmlns="" val="1317133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3DCEBD-5539-E149-A9F2-A3EDDFF49C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F4CB5438-B4B1-BE45-833A-5CB08FF9FECF}"/>
              </a:ext>
            </a:extLst>
          </p:cNvPr>
          <p:cNvSpPr>
            <a:spLocks noGrp="1"/>
          </p:cNvSpPr>
          <p:nvPr>
            <p:ph idx="1"/>
          </p:nvPr>
        </p:nvSpPr>
        <p:spPr/>
        <p:txBody>
          <a:bodyPr/>
          <a:lstStyle/>
          <a:p>
            <a:r>
              <a:rPr lang="en-US" b="1" i="1"/>
              <a:t>In addition to the convincing example of root-to-shoot ethylene signalling events during flooding, there is increasing interest in the possible role played by abscisic acid (ABA), gibberelin (GA) and auxin .</a:t>
            </a:r>
          </a:p>
          <a:p>
            <a:r>
              <a:rPr lang="en-US" b="1" i="1"/>
              <a:t>In tomato, foliar ABA concentrations are increased transiently following soil flooding and exogenous ABA application increased anoxia tolerance in maize .</a:t>
            </a:r>
          </a:p>
        </p:txBody>
      </p:sp>
    </p:spTree>
    <p:extLst>
      <p:ext uri="{BB962C8B-B14F-4D97-AF65-F5344CB8AC3E}">
        <p14:creationId xmlns:p14="http://schemas.microsoft.com/office/powerpoint/2010/main" xmlns="" val="368455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02FF2-869E-DA41-9D6A-538B42228E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66DDA80-5CA5-5143-AD34-773EB54C09B3}"/>
              </a:ext>
            </a:extLst>
          </p:cNvPr>
          <p:cNvSpPr>
            <a:spLocks noGrp="1"/>
          </p:cNvSpPr>
          <p:nvPr>
            <p:ph idx="1"/>
          </p:nvPr>
        </p:nvSpPr>
        <p:spPr/>
        <p:txBody>
          <a:bodyPr/>
          <a:lstStyle/>
          <a:p>
            <a:r>
              <a:rPr lang="en-US" b="1" i="1"/>
              <a:t>The ethylene increase following flooding causes an increase in GA concentration and sensitivity to that hormone.</a:t>
            </a:r>
          </a:p>
          <a:p>
            <a:endParaRPr lang="en-US" b="1" i="1"/>
          </a:p>
          <a:p>
            <a:r>
              <a:rPr lang="en-US" b="1" i="1"/>
              <a:t>Other signalling molecules such as salicylic acid (SA) may also be involved in the responses and adaptation to hypoxia.</a:t>
            </a:r>
          </a:p>
          <a:p>
            <a:endParaRPr lang="en-US" b="1" i="1"/>
          </a:p>
          <a:p>
            <a:r>
              <a:rPr lang="en-US" b="1" i="1"/>
              <a:t> SA has been implicated with ABA in the regulation of stomatal opening during drought stress. </a:t>
            </a:r>
          </a:p>
        </p:txBody>
      </p:sp>
    </p:spTree>
    <p:extLst>
      <p:ext uri="{BB962C8B-B14F-4D97-AF65-F5344CB8AC3E}">
        <p14:creationId xmlns:p14="http://schemas.microsoft.com/office/powerpoint/2010/main" xmlns="" val="538086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0FB78C-ADCF-BD45-A1A7-7E12CF2539F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2927698-3F51-5C4A-9F3F-4F9D7AA3A007}"/>
              </a:ext>
            </a:extLst>
          </p:cNvPr>
          <p:cNvSpPr>
            <a:spLocks noGrp="1"/>
          </p:cNvSpPr>
          <p:nvPr>
            <p:ph idx="1"/>
          </p:nvPr>
        </p:nvSpPr>
        <p:spPr/>
        <p:txBody>
          <a:bodyPr/>
          <a:lstStyle/>
          <a:p>
            <a:r>
              <a:rPr lang="en-US" b="1" i="1"/>
              <a:t>SA stimulating root growth and adventitious root formation although, to date no direct evidence is available on a potential role for SA during hypoxia. </a:t>
            </a:r>
          </a:p>
          <a:p>
            <a:pPr marL="0" indent="0">
              <a:buNone/>
            </a:pPr>
            <a:endParaRPr lang="en-US" b="1" i="1"/>
          </a:p>
        </p:txBody>
      </p:sp>
    </p:spTree>
    <p:extLst>
      <p:ext uri="{BB962C8B-B14F-4D97-AF65-F5344CB8AC3E}">
        <p14:creationId xmlns:p14="http://schemas.microsoft.com/office/powerpoint/2010/main" xmlns="" val="1386481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95B33C-AFA1-C84A-976A-2453D2727A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78DB082-7C7B-8044-B49F-BD70E2C7998A}"/>
              </a:ext>
            </a:extLst>
          </p:cNvPr>
          <p:cNvSpPr>
            <a:spLocks noGrp="1"/>
          </p:cNvSpPr>
          <p:nvPr>
            <p:ph idx="1"/>
          </p:nvPr>
        </p:nvSpPr>
        <p:spPr/>
        <p:txBody>
          <a:bodyPr/>
          <a:lstStyle/>
          <a:p>
            <a:r>
              <a:rPr lang="en-US" b="1" i="1" u="sng"/>
              <a:t>CONCLUSION :</a:t>
            </a:r>
          </a:p>
          <a:p>
            <a:r>
              <a:rPr lang="en-US" b="1" i="1"/>
              <a:t>In general, survival to flooding includes one or more of the following responses: control of energy metabolism, availability of abundant energy sources, provision of essential gene products and synthesis of macromolecules, and protection against post-anoxic injury.</a:t>
            </a:r>
          </a:p>
          <a:p>
            <a:endParaRPr lang="en-US" b="1" i="1"/>
          </a:p>
          <a:p>
            <a:r>
              <a:rPr lang="en-US" b="1" i="1"/>
              <a:t>This understanding is crucial to identify and select plants capable of withstanding increased environmental pressure.</a:t>
            </a:r>
          </a:p>
        </p:txBody>
      </p:sp>
    </p:spTree>
    <p:extLst>
      <p:ext uri="{BB962C8B-B14F-4D97-AF65-F5344CB8AC3E}">
        <p14:creationId xmlns:p14="http://schemas.microsoft.com/office/powerpoint/2010/main" xmlns="" val="1251473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0873B0-244B-344B-A7F3-BB2DB19603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23038BF-30A4-B846-A624-1B117A54FE06}"/>
              </a:ext>
            </a:extLst>
          </p:cNvPr>
          <p:cNvSpPr>
            <a:spLocks noGrp="1"/>
          </p:cNvSpPr>
          <p:nvPr>
            <p:ph idx="1"/>
          </p:nvPr>
        </p:nvSpPr>
        <p:spPr>
          <a:xfrm>
            <a:off x="1028700" y="1659617"/>
            <a:ext cx="10515601" cy="5198383"/>
          </a:xfrm>
        </p:spPr>
        <p:txBody>
          <a:bodyPr/>
          <a:lstStyle/>
          <a:p>
            <a:r>
              <a:rPr lang="en-US" b="1" i="1"/>
              <a:t>In addition, the natural selective pressures are increased in frequency and duration with climate change and species may be unable to evolve in time to survive.</a:t>
            </a:r>
          </a:p>
          <a:p>
            <a:endParaRPr lang="en-US" b="1" i="1"/>
          </a:p>
          <a:p>
            <a:r>
              <a:rPr lang="en-US" b="1" i="1"/>
              <a:t>It is therefore crucial that plant strategies are analysed and characterised to help better select species and individuals capable of tolerating these stresses. </a:t>
            </a:r>
          </a:p>
        </p:txBody>
      </p:sp>
    </p:spTree>
    <p:extLst>
      <p:ext uri="{BB962C8B-B14F-4D97-AF65-F5344CB8AC3E}">
        <p14:creationId xmlns:p14="http://schemas.microsoft.com/office/powerpoint/2010/main" xmlns="" val="1350867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p:txBody>
          <a:bodyPr/>
          <a:lstStyle/>
          <a:p>
            <a:endParaRPr lang="en-US"/>
          </a:p>
        </p:txBody>
      </p:sp>
      <p:sp>
        <p:nvSpPr>
          <p:cNvPr id="1048601" name="Content Placeholder 2"/>
          <p:cNvSpPr>
            <a:spLocks noGrp="1"/>
          </p:cNvSpPr>
          <p:nvPr>
            <p:ph idx="1"/>
          </p:nvPr>
        </p:nvSpPr>
        <p:spPr>
          <a:xfrm>
            <a:off x="402771" y="2168751"/>
            <a:ext cx="10515600" cy="4351338"/>
          </a:xfrm>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46407A-DA2C-0246-B882-13AADC2C461D}"/>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7EDAEFE1-DBF8-E54D-AED0-79F06A651546}"/>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639785" y="1690688"/>
            <a:ext cx="5927840" cy="4351338"/>
          </a:xfrm>
          <a:prstGeom prst="rect">
            <a:avLst/>
          </a:prstGeom>
        </p:spPr>
      </p:pic>
    </p:spTree>
    <p:extLst>
      <p:ext uri="{BB962C8B-B14F-4D97-AF65-F5344CB8AC3E}">
        <p14:creationId xmlns:p14="http://schemas.microsoft.com/office/powerpoint/2010/main" xmlns="" val="481085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a:xfrm>
            <a:off x="1382423" y="500061"/>
            <a:ext cx="10515600" cy="1325563"/>
          </a:xfrm>
        </p:spPr>
        <p:txBody>
          <a:bodyPr/>
          <a:lstStyle/>
          <a:p>
            <a:r>
              <a:rPr lang="en-US" b="1" i="1"/>
              <a:t>1. INTRODUCTION </a:t>
            </a:r>
          </a:p>
        </p:txBody>
      </p:sp>
      <p:sp>
        <p:nvSpPr>
          <p:cNvPr id="1048596" name="Content Placeholder 2"/>
          <p:cNvSpPr>
            <a:spLocks noGrp="1"/>
          </p:cNvSpPr>
          <p:nvPr>
            <p:ph idx="1"/>
          </p:nvPr>
        </p:nvSpPr>
        <p:spPr>
          <a:xfrm>
            <a:off x="1156607" y="1825625"/>
            <a:ext cx="9511394" cy="4351338"/>
          </a:xfrm>
        </p:spPr>
        <p:txBody>
          <a:bodyPr>
            <a:normAutofit/>
          </a:bodyPr>
          <a:lstStyle/>
          <a:p>
            <a:r>
              <a:rPr lang="en-US" b="1" i="1"/>
              <a:t>Hypoxia and/or anoxia conditions around the root system are a major issue for plant growth and development, not only in natural ecosystems but also in agriculture, horticulture or silviculture.</a:t>
            </a:r>
          </a:p>
          <a:p>
            <a:endParaRPr lang="en-US" b="1" i="1"/>
          </a:p>
          <a:p>
            <a:r>
              <a:rPr lang="en-US" b="1" i="1"/>
              <a:t>In horticulture and agriculture, under field or greenhouse growth conditions, hypoxia is frequently observed as a result of either poor drainage and/or root aeration.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r>
              <a:rPr lang="en-US" b="1" i="1"/>
              <a:t>2</a:t>
            </a:r>
            <a:r>
              <a:rPr lang="en-US"/>
              <a:t>. </a:t>
            </a:r>
            <a:r>
              <a:rPr lang="en-US" b="1" i="1"/>
              <a:t>SYMPTOMS</a:t>
            </a:r>
            <a:r>
              <a:rPr lang="en-US"/>
              <a:t> </a:t>
            </a:r>
            <a:r>
              <a:rPr lang="en-US" b="1" i="1"/>
              <a:t>OF</a:t>
            </a:r>
            <a:r>
              <a:rPr lang="en-US"/>
              <a:t> </a:t>
            </a:r>
            <a:r>
              <a:rPr lang="en-US" b="1" i="1"/>
              <a:t>HYPOXIA</a:t>
            </a:r>
            <a:r>
              <a:rPr lang="en-US"/>
              <a:t>/ </a:t>
            </a:r>
            <a:r>
              <a:rPr lang="en-US" b="1" i="1"/>
              <a:t>ANOXIA</a:t>
            </a:r>
            <a:r>
              <a:rPr lang="en-US"/>
              <a:t> </a:t>
            </a:r>
          </a:p>
        </p:txBody>
      </p:sp>
      <p:sp>
        <p:nvSpPr>
          <p:cNvPr id="1048598" name="Content Placeholder 2"/>
          <p:cNvSpPr>
            <a:spLocks noGrp="1"/>
          </p:cNvSpPr>
          <p:nvPr>
            <p:ph idx="1"/>
          </p:nvPr>
        </p:nvSpPr>
        <p:spPr/>
        <p:txBody>
          <a:bodyPr>
            <a:normAutofit/>
          </a:bodyPr>
          <a:lstStyle/>
          <a:p>
            <a:r>
              <a:rPr lang="en-US" b="1" i="1"/>
              <a:t>The effect of oxygen deprivation on plant growth and development has long been recognised.</a:t>
            </a:r>
          </a:p>
          <a:p>
            <a:r>
              <a:rPr lang="en-US" b="1" i="1"/>
              <a:t>There are numerous historic examples of dramatic flood events destroying annual crop production and reducing harvest yield. </a:t>
            </a:r>
          </a:p>
          <a:p>
            <a:r>
              <a:rPr lang="en-US" b="1" i="1"/>
              <a:t>Floods, caused by a seasonal rise in the water table (spring or fall), will have marked effects on plant growth and development.</a:t>
            </a:r>
          </a:p>
          <a:p>
            <a:r>
              <a:rPr lang="en-US" b="1" i="1"/>
              <a:t>When these events occur in the spring there will often reduce seed germination and seedling establishment.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Content Placeholder 2"/>
          <p:cNvSpPr>
            <a:spLocks noGrp="1"/>
          </p:cNvSpPr>
          <p:nvPr>
            <p:ph idx="1"/>
          </p:nvPr>
        </p:nvSpPr>
        <p:spPr>
          <a:xfrm>
            <a:off x="838200" y="1429487"/>
            <a:ext cx="10515600" cy="3999026"/>
          </a:xfrm>
        </p:spPr>
        <p:txBody>
          <a:bodyPr>
            <a:normAutofit/>
          </a:bodyPr>
          <a:lstStyle/>
          <a:p>
            <a:r>
              <a:rPr lang="en-US" b="1" i="1"/>
              <a:t>In general, root hypoxia will only be detected after the plant has been experiencing the stress for some time and, only once the aerial part of the plant shows symptoms of stress such as leaf wilting, bleaching, and senescence.</a:t>
            </a:r>
          </a:p>
          <a:p>
            <a:pPr marL="0" indent="0">
              <a:buNone/>
            </a:pPr>
            <a:endParaRPr lang="en-US" b="1" i="1"/>
          </a:p>
          <a:p>
            <a:r>
              <a:rPr lang="en-US" b="1" i="1"/>
              <a:t> As a result,of hypoxia sensitive plants exposed to hypoxia often wilt in a similar way as plants exposed to drought.</a:t>
            </a:r>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998B8D-BAC0-804F-BCDC-6B81D952BF6F}"/>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xmlns="" id="{C4673DF4-FA84-094A-BD2F-CE9B3E4D692B}"/>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728723" y="653143"/>
            <a:ext cx="8748777" cy="5839732"/>
          </a:xfrm>
          <a:prstGeom prst="rect">
            <a:avLst/>
          </a:prstGeom>
        </p:spPr>
      </p:pic>
    </p:spTree>
    <p:extLst>
      <p:ext uri="{BB962C8B-B14F-4D97-AF65-F5344CB8AC3E}">
        <p14:creationId xmlns:p14="http://schemas.microsoft.com/office/powerpoint/2010/main" xmlns="" val="419903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6D7F26-9295-C34F-B1AD-191C79F6CC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D0FE797-ECB4-AF41-A04B-4FD00C8D5AB5}"/>
              </a:ext>
            </a:extLst>
          </p:cNvPr>
          <p:cNvSpPr>
            <a:spLocks noGrp="1"/>
          </p:cNvSpPr>
          <p:nvPr>
            <p:ph idx="1"/>
          </p:nvPr>
        </p:nvSpPr>
        <p:spPr>
          <a:xfrm>
            <a:off x="571500" y="1825625"/>
            <a:ext cx="10782300" cy="4351338"/>
          </a:xfrm>
        </p:spPr>
        <p:txBody>
          <a:bodyPr>
            <a:normAutofit/>
          </a:bodyPr>
          <a:lstStyle/>
          <a:p>
            <a:r>
              <a:rPr lang="en-US" b="1" i="1"/>
              <a:t>The most commonly observed early symptoms on the aerial part of a plant include: leaf curling (epinasty) and stem twisting,leaf chlorosis and wilting, marginal browning of the leaf and shedding/defoliation, as well as fruit drop .</a:t>
            </a:r>
          </a:p>
          <a:p>
            <a:endParaRPr lang="en-US" b="1" i="1"/>
          </a:p>
          <a:p>
            <a:r>
              <a:rPr lang="en-US" b="1" i="1"/>
              <a:t>Other signs of stress include reductions in specific leaf area and weight, a decline in shoot growth and sprouting, dieback of the stem and limb and eventually death of the plant. </a:t>
            </a:r>
          </a:p>
        </p:txBody>
      </p:sp>
    </p:spTree>
    <p:extLst>
      <p:ext uri="{BB962C8B-B14F-4D97-AF65-F5344CB8AC3E}">
        <p14:creationId xmlns:p14="http://schemas.microsoft.com/office/powerpoint/2010/main" xmlns="" val="191701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14D146-DB3F-3046-9920-8CB497B3E1A7}"/>
              </a:ext>
            </a:extLst>
          </p:cNvPr>
          <p:cNvSpPr>
            <a:spLocks noGrp="1"/>
          </p:cNvSpPr>
          <p:nvPr>
            <p:ph type="title"/>
          </p:nvPr>
        </p:nvSpPr>
        <p:spPr>
          <a:xfrm>
            <a:off x="435430" y="0"/>
            <a:ext cx="10918370" cy="1825625"/>
          </a:xfrm>
        </p:spPr>
        <p:txBody>
          <a:bodyPr/>
          <a:lstStyle/>
          <a:p>
            <a:r>
              <a:rPr lang="en-US" b="1" i="1"/>
              <a:t>   3. MORPHOLOGICAL ADAPTATIONS </a:t>
            </a:r>
            <a:br>
              <a:rPr lang="en-US" b="1" i="1"/>
            </a:br>
            <a:r>
              <a:rPr lang="en-US" b="1" i="1"/>
              <a:t>   TO HYPOXIA/ANOXIA </a:t>
            </a:r>
          </a:p>
        </p:txBody>
      </p:sp>
      <p:sp>
        <p:nvSpPr>
          <p:cNvPr id="3" name="Content Placeholder 2">
            <a:extLst>
              <a:ext uri="{FF2B5EF4-FFF2-40B4-BE49-F238E27FC236}">
                <a16:creationId xmlns:a16="http://schemas.microsoft.com/office/drawing/2014/main" xmlns="" id="{E872AB0A-E5CF-E549-A17B-5369AB8877D1}"/>
              </a:ext>
            </a:extLst>
          </p:cNvPr>
          <p:cNvSpPr>
            <a:spLocks noGrp="1"/>
          </p:cNvSpPr>
          <p:nvPr>
            <p:ph idx="1"/>
          </p:nvPr>
        </p:nvSpPr>
        <p:spPr/>
        <p:txBody>
          <a:bodyPr>
            <a:normAutofit/>
          </a:bodyPr>
          <a:lstStyle/>
          <a:p>
            <a:r>
              <a:rPr lang="en-US" b="1" i="1"/>
              <a:t>Aerenchyma development:</a:t>
            </a:r>
          </a:p>
          <a:p>
            <a:endParaRPr lang="en-US" b="1" i="1"/>
          </a:p>
          <a:p>
            <a:r>
              <a:rPr lang="en-US" b="1" i="1"/>
              <a:t>One of the most important response of wetland and some non-wetland species to waterlogging is the development, in the root cortex, of gaseous spaces that could help provide O2 to active cells in the roots .</a:t>
            </a:r>
          </a:p>
          <a:p>
            <a:r>
              <a:rPr lang="en-US" b="1" i="1"/>
              <a:t>The development of gas spaces in the root cortex is one of the most important adaptive response to soil flooding in many flood tolerant species.</a:t>
            </a:r>
          </a:p>
        </p:txBody>
      </p:sp>
    </p:spTree>
    <p:extLst>
      <p:ext uri="{BB962C8B-B14F-4D97-AF65-F5344CB8AC3E}">
        <p14:creationId xmlns:p14="http://schemas.microsoft.com/office/powerpoint/2010/main" xmlns="" val="1713262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1263</Words>
  <Application>Microsoft Office PowerPoint</Application>
  <PresentationFormat>Custom</PresentationFormat>
  <Paragraphs>89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Morphological changes due to oxygen deficiency</vt:lpstr>
      <vt:lpstr>Oxygen deficiency </vt:lpstr>
      <vt:lpstr>Slide 3</vt:lpstr>
      <vt:lpstr>1. INTRODUCTION </vt:lpstr>
      <vt:lpstr>2. SYMPTOMS OF HYPOXIA/ ANOXIA </vt:lpstr>
      <vt:lpstr>Slide 6</vt:lpstr>
      <vt:lpstr>Slide 7</vt:lpstr>
      <vt:lpstr>Slide 8</vt:lpstr>
      <vt:lpstr>   3. MORPHOLOGICAL ADAPTATIONS     TO HYPOXIA/ANOXIA </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Morphological changes due to oxygen deficiency</dc:title>
  <dc:creator>QMobile i7i</dc:creator>
  <cp:lastModifiedBy>BASHARAT MAHMOOD</cp:lastModifiedBy>
  <cp:revision>4</cp:revision>
  <dcterms:created xsi:type="dcterms:W3CDTF">2019-04-07T05:47:23Z</dcterms:created>
  <dcterms:modified xsi:type="dcterms:W3CDTF">2020-05-08T05:55:46Z</dcterms:modified>
</cp:coreProperties>
</file>