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8.jpg" ContentType="image/jpeg"/>
  <Override PartName="/ppt/media/image9.jpg" ContentType="image/jpeg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57" r:id="rId4"/>
    <p:sldId id="258" r:id="rId5"/>
    <p:sldId id="293" r:id="rId6"/>
    <p:sldId id="259" r:id="rId7"/>
    <p:sldId id="295" r:id="rId8"/>
    <p:sldId id="296" r:id="rId9"/>
    <p:sldId id="294" r:id="rId10"/>
    <p:sldId id="260" r:id="rId11"/>
    <p:sldId id="261" r:id="rId12"/>
    <p:sldId id="262" r:id="rId13"/>
    <p:sldId id="263" r:id="rId14"/>
  </p:sldIdLst>
  <p:sldSz cx="9144000" cy="6858000" type="screen4x3"/>
  <p:notesSz cx="9144000" cy="6858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86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88053" y="461899"/>
            <a:ext cx="167893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150365"/>
            <a:ext cx="8030845" cy="3050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07C364-9032-432D-BEDB-9DF82C1E705C}"/>
              </a:ext>
            </a:extLst>
          </p:cNvPr>
          <p:cNvSpPr txBox="1"/>
          <p:nvPr/>
        </p:nvSpPr>
        <p:spPr>
          <a:xfrm>
            <a:off x="609600" y="533400"/>
            <a:ext cx="8305800" cy="5160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Rural Sociology </a:t>
            </a:r>
            <a:br>
              <a:rPr lang="en-US" sz="1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BBA</a:t>
            </a:r>
            <a:b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Semester: 3</a:t>
            </a:r>
            <a: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rd</a:t>
            </a:r>
            <a:b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Lecture No. 19</a:t>
            </a:r>
            <a:b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b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Instructor: Mumtaz Hussain</a:t>
            </a:r>
            <a:b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University of Sargodha Sb Campus </a:t>
            </a:r>
            <a:b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Bhakkar</a:t>
            </a:r>
            <a:br>
              <a:rPr lang="en-US" sz="4400" b="1" baseline="30000" dirty="0">
                <a:solidFill>
                  <a:schemeClr val="bg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LID4096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dirty="0"/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82370"/>
            <a:ext cx="8083550" cy="51930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60705" indent="-342900">
              <a:lnSpc>
                <a:spcPct val="90000"/>
              </a:lnSpc>
              <a:spcBef>
                <a:spcPts val="459"/>
              </a:spcBef>
              <a:buClr>
                <a:srgbClr val="FFFFFF"/>
              </a:buClr>
              <a:buFont typeface="Calibri"/>
              <a:buAutoNum type="arabicPeriod" startAt="3"/>
              <a:tabLst>
                <a:tab pos="394335" algn="l"/>
              </a:tabLst>
            </a:pPr>
            <a:r>
              <a:rPr dirty="0"/>
              <a:t>	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structured.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components  tend to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band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together,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reinforce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another.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because social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roles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social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relations  are in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themselves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structured combinations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behavior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patterns.</a:t>
            </a:r>
            <a:endParaRPr sz="3000">
              <a:latin typeface="Calibri"/>
              <a:cs typeface="Calibri"/>
            </a:endParaRPr>
          </a:p>
          <a:p>
            <a:pPr marL="355600" marR="1352550" indent="-342900">
              <a:lnSpc>
                <a:spcPts val="3240"/>
              </a:lnSpc>
              <a:spcBef>
                <a:spcPts val="765"/>
              </a:spcBef>
              <a:buClr>
                <a:srgbClr val="FFFFFF"/>
              </a:buClr>
              <a:buFont typeface="Calibri"/>
              <a:buAutoNum type="arabicPeriod" startAt="3"/>
              <a:tabLst>
                <a:tab pos="394335" algn="l"/>
              </a:tabLst>
            </a:pPr>
            <a:r>
              <a:rPr dirty="0"/>
              <a:t>	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unified structure.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They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function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as a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unit.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Font typeface="Calibri"/>
              <a:buAutoNum type="arabicPeriod" startAt="3"/>
              <a:tabLst>
                <a:tab pos="394335" algn="l"/>
              </a:tabLst>
            </a:pPr>
            <a:r>
              <a:rPr dirty="0"/>
              <a:t>	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necessarily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value-laden.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Their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repeated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uniformities,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patters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trends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become  codes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conduct.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Most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these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codes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subconsciously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exert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social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pressures. 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However,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others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are in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form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rules and</a:t>
            </a:r>
            <a:r>
              <a:rPr sz="3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laws.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28530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FUNCTIONS: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065"/>
            <a:ext cx="8016240" cy="42786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527685" marR="5080" indent="-515620">
              <a:lnSpc>
                <a:spcPct val="90000"/>
              </a:lnSpc>
              <a:spcBef>
                <a:spcPts val="45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Institutions simplify social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behavior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individual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person.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The social institutions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provide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every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child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with all the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needed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social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cultural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mechanisms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through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he can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grow 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socially.</a:t>
            </a:r>
            <a:endParaRPr sz="3000">
              <a:latin typeface="Calibri"/>
              <a:cs typeface="Calibri"/>
            </a:endParaRPr>
          </a:p>
          <a:p>
            <a:pPr marL="527685" marR="180975" indent="-515620">
              <a:lnSpc>
                <a:spcPct val="90000"/>
              </a:lnSpc>
              <a:spcBef>
                <a:spcPts val="7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provide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ready-made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forms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social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relations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social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roles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individual.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principal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roles are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invented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individuals,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they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are provided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institutions.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45565"/>
            <a:ext cx="8081645" cy="353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FFFFFF"/>
              </a:buClr>
              <a:buFont typeface="Calibri"/>
              <a:buAutoNum type="arabicPeriod" startAt="3"/>
              <a:tabLst>
                <a:tab pos="415290" algn="l"/>
              </a:tabLst>
            </a:pPr>
            <a:r>
              <a:rPr dirty="0"/>
              <a:t>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also act as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agencies of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coordination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stability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total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culture. The 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ways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thinking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behaving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32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institutionalized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“make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sense”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2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people.</a:t>
            </a:r>
            <a:endParaRPr sz="3200">
              <a:latin typeface="Calibri"/>
              <a:cs typeface="Calibri"/>
            </a:endParaRPr>
          </a:p>
          <a:p>
            <a:pPr marL="355600" marR="735330" indent="-342900" algn="just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buFont typeface="Calibri"/>
              <a:buAutoNum type="arabicPeriod" startAt="4"/>
              <a:tabLst>
                <a:tab pos="415290" algn="l"/>
              </a:tabLst>
            </a:pPr>
            <a:r>
              <a:rPr dirty="0"/>
              <a:t>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tend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control 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behavior.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They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contain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systematic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expectations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the 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society.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67000" y="3962399"/>
            <a:ext cx="5775959" cy="2895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dirty="0"/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688580" cy="2075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8549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Social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can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take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many forms,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depending 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r>
              <a:rPr sz="3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context.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may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b="1" spc="-35" dirty="0">
                <a:solidFill>
                  <a:srgbClr val="FFFFFF"/>
                </a:solidFill>
                <a:latin typeface="Calibri"/>
                <a:cs typeface="Calibri"/>
              </a:rPr>
              <a:t>family,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business, 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educational,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or  political</a:t>
            </a:r>
            <a:r>
              <a:rPr sz="3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institution.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9725" y="4520946"/>
            <a:ext cx="5925185" cy="1891664"/>
          </a:xfrm>
          <a:prstGeom prst="rect">
            <a:avLst/>
          </a:prstGeom>
        </p:spPr>
        <p:txBody>
          <a:bodyPr vert="horz" wrap="square" lIns="0" tIns="220345" rIns="0" bIns="0" rtlCol="0">
            <a:spAutoFit/>
          </a:bodyPr>
          <a:lstStyle/>
          <a:p>
            <a:pPr marL="12700" marR="5080" indent="1406525">
              <a:lnSpc>
                <a:spcPct val="80000"/>
              </a:lnSpc>
              <a:spcBef>
                <a:spcPts val="1735"/>
              </a:spcBef>
            </a:pPr>
            <a:r>
              <a:rPr sz="6800" dirty="0">
                <a:solidFill>
                  <a:srgbClr val="FFFFFF"/>
                </a:solidFill>
                <a:latin typeface="Times New Roman"/>
                <a:cs typeface="Times New Roman"/>
              </a:rPr>
              <a:t>SOCIAL  INSTI</a:t>
            </a:r>
            <a:r>
              <a:rPr sz="6800" spc="-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6800" dirty="0">
                <a:solidFill>
                  <a:srgbClr val="FFFFFF"/>
                </a:solidFill>
                <a:latin typeface="Times New Roman"/>
                <a:cs typeface="Times New Roman"/>
              </a:rPr>
              <a:t>UTIO</a:t>
            </a:r>
            <a:r>
              <a:rPr sz="6800" spc="-3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68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6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228600"/>
            <a:ext cx="85344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712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dirty="0"/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7687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sociology,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social institutions, such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as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economy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government, are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'bike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parts'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the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overall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society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the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'bicycle.'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Social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established sets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norms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subsystems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that support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each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society's  survival.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1600" y="4648200"/>
            <a:ext cx="666750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0986" y="461899"/>
            <a:ext cx="74809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WHAT </a:t>
            </a:r>
            <a:r>
              <a:rPr spc="-10" dirty="0"/>
              <a:t>IS </a:t>
            </a:r>
            <a:r>
              <a:rPr dirty="0"/>
              <a:t>A </a:t>
            </a:r>
            <a:r>
              <a:rPr spc="-5" dirty="0"/>
              <a:t>SOCIAL</a:t>
            </a:r>
            <a:r>
              <a:rPr spc="50" dirty="0"/>
              <a:t> </a:t>
            </a:r>
            <a:r>
              <a:rPr spc="-5" dirty="0"/>
              <a:t>INSTITUTION?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489"/>
            <a:ext cx="7988300" cy="4142104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Social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institution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 a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group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social positions,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connected by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social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relations, performing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social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role.</a:t>
            </a:r>
            <a:endParaRPr sz="3000">
              <a:latin typeface="Calibri"/>
              <a:cs typeface="Calibri"/>
            </a:endParaRPr>
          </a:p>
          <a:p>
            <a:pPr marL="355600" marR="2286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Any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institution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 a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society that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works to socialize 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groups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people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it.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Ex.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universities, governments,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families,</a:t>
            </a:r>
            <a:endParaRPr sz="3000">
              <a:latin typeface="Calibri"/>
              <a:cs typeface="Calibri"/>
            </a:endParaRPr>
          </a:p>
          <a:p>
            <a:pPr marL="355600" marR="49784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any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people or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groups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social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interactions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with.</a:t>
            </a:r>
            <a:endParaRPr sz="3000">
              <a:latin typeface="Calibri"/>
              <a:cs typeface="Calibri"/>
            </a:endParaRPr>
          </a:p>
          <a:p>
            <a:pPr marL="355600" marR="74422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It is a major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sphere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social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life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organized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meet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some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need.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0" y="3556"/>
            <a:ext cx="820419" cy="819785"/>
          </a:xfrm>
          <a:custGeom>
            <a:avLst/>
            <a:gdLst/>
            <a:ahLst/>
            <a:cxnLst/>
            <a:rect l="l" t="t" r="r" b="b"/>
            <a:pathLst>
              <a:path w="820419" h="819785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48654" y="818012"/>
                </a:lnTo>
                <a:lnTo>
                  <a:pt x="96070" y="813890"/>
                </a:lnTo>
                <a:lnTo>
                  <a:pt x="142676" y="807114"/>
                </a:lnTo>
                <a:lnTo>
                  <a:pt x="188396" y="797760"/>
                </a:lnTo>
                <a:lnTo>
                  <a:pt x="233153" y="785906"/>
                </a:lnTo>
                <a:lnTo>
                  <a:pt x="276870" y="771629"/>
                </a:lnTo>
                <a:lnTo>
                  <a:pt x="319470" y="755005"/>
                </a:lnTo>
                <a:lnTo>
                  <a:pt x="360876" y="736111"/>
                </a:lnTo>
                <a:lnTo>
                  <a:pt x="401012" y="715024"/>
                </a:lnTo>
                <a:lnTo>
                  <a:pt x="439800" y="691821"/>
                </a:lnTo>
                <a:lnTo>
                  <a:pt x="477163" y="666580"/>
                </a:lnTo>
                <a:lnTo>
                  <a:pt x="513026" y="639376"/>
                </a:lnTo>
                <a:lnTo>
                  <a:pt x="547310" y="610287"/>
                </a:lnTo>
                <a:lnTo>
                  <a:pt x="579940" y="579389"/>
                </a:lnTo>
                <a:lnTo>
                  <a:pt x="610838" y="546760"/>
                </a:lnTo>
                <a:lnTo>
                  <a:pt x="639927" y="512477"/>
                </a:lnTo>
                <a:lnTo>
                  <a:pt x="667130" y="476615"/>
                </a:lnTo>
                <a:lnTo>
                  <a:pt x="692372" y="439253"/>
                </a:lnTo>
                <a:lnTo>
                  <a:pt x="715574" y="400467"/>
                </a:lnTo>
                <a:lnTo>
                  <a:pt x="736660" y="360334"/>
                </a:lnTo>
                <a:lnTo>
                  <a:pt x="755553" y="318930"/>
                </a:lnTo>
                <a:lnTo>
                  <a:pt x="772177" y="276333"/>
                </a:lnTo>
                <a:lnTo>
                  <a:pt x="786454" y="232620"/>
                </a:lnTo>
                <a:lnTo>
                  <a:pt x="798307" y="187868"/>
                </a:lnTo>
                <a:lnTo>
                  <a:pt x="807660" y="142152"/>
                </a:lnTo>
                <a:lnTo>
                  <a:pt x="814436" y="95551"/>
                </a:lnTo>
                <a:lnTo>
                  <a:pt x="818558" y="48141"/>
                </a:lnTo>
                <a:lnTo>
                  <a:pt x="819949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10" y="3556"/>
            <a:ext cx="820419" cy="819785"/>
          </a:xfrm>
          <a:custGeom>
            <a:avLst/>
            <a:gdLst/>
            <a:ahLst/>
            <a:cxnLst/>
            <a:rect l="l" t="t" r="r" b="b"/>
            <a:pathLst>
              <a:path w="820419" h="819785">
                <a:moveTo>
                  <a:pt x="819949" y="0"/>
                </a:moveTo>
                <a:lnTo>
                  <a:pt x="818558" y="48141"/>
                </a:lnTo>
                <a:lnTo>
                  <a:pt x="814436" y="95551"/>
                </a:lnTo>
                <a:lnTo>
                  <a:pt x="807660" y="142152"/>
                </a:lnTo>
                <a:lnTo>
                  <a:pt x="798307" y="187868"/>
                </a:lnTo>
                <a:lnTo>
                  <a:pt x="786454" y="232620"/>
                </a:lnTo>
                <a:lnTo>
                  <a:pt x="772177" y="276333"/>
                </a:lnTo>
                <a:lnTo>
                  <a:pt x="755553" y="318930"/>
                </a:lnTo>
                <a:lnTo>
                  <a:pt x="736660" y="360334"/>
                </a:lnTo>
                <a:lnTo>
                  <a:pt x="715574" y="400467"/>
                </a:lnTo>
                <a:lnTo>
                  <a:pt x="692372" y="439253"/>
                </a:lnTo>
                <a:lnTo>
                  <a:pt x="667130" y="476615"/>
                </a:lnTo>
                <a:lnTo>
                  <a:pt x="639927" y="512477"/>
                </a:lnTo>
                <a:lnTo>
                  <a:pt x="610838" y="546760"/>
                </a:lnTo>
                <a:lnTo>
                  <a:pt x="579940" y="579389"/>
                </a:lnTo>
                <a:lnTo>
                  <a:pt x="547310" y="610287"/>
                </a:lnTo>
                <a:lnTo>
                  <a:pt x="513026" y="639376"/>
                </a:lnTo>
                <a:lnTo>
                  <a:pt x="477163" y="666580"/>
                </a:lnTo>
                <a:lnTo>
                  <a:pt x="439800" y="691821"/>
                </a:lnTo>
                <a:lnTo>
                  <a:pt x="401012" y="715024"/>
                </a:lnTo>
                <a:lnTo>
                  <a:pt x="360876" y="736111"/>
                </a:lnTo>
                <a:lnTo>
                  <a:pt x="319470" y="755005"/>
                </a:lnTo>
                <a:lnTo>
                  <a:pt x="276870" y="771629"/>
                </a:lnTo>
                <a:lnTo>
                  <a:pt x="233153" y="785906"/>
                </a:lnTo>
                <a:lnTo>
                  <a:pt x="188396" y="797760"/>
                </a:lnTo>
                <a:lnTo>
                  <a:pt x="142676" y="807114"/>
                </a:lnTo>
                <a:lnTo>
                  <a:pt x="96070" y="813890"/>
                </a:lnTo>
                <a:lnTo>
                  <a:pt x="48654" y="818012"/>
                </a:lnTo>
                <a:lnTo>
                  <a:pt x="505" y="819404"/>
                </a:lnTo>
                <a:lnTo>
                  <a:pt x="337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12699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3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821" y="21081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09" y="708461"/>
                </a:lnTo>
                <a:lnTo>
                  <a:pt x="20981" y="662500"/>
                </a:lnTo>
                <a:lnTo>
                  <a:pt x="32484" y="617462"/>
                </a:lnTo>
                <a:lnTo>
                  <a:pt x="46346" y="573417"/>
                </a:lnTo>
                <a:lnTo>
                  <a:pt x="62495" y="530438"/>
                </a:lnTo>
                <a:lnTo>
                  <a:pt x="80860" y="488596"/>
                </a:lnTo>
                <a:lnTo>
                  <a:pt x="101369" y="447964"/>
                </a:lnTo>
                <a:lnTo>
                  <a:pt x="123949" y="408613"/>
                </a:lnTo>
                <a:lnTo>
                  <a:pt x="148530" y="370615"/>
                </a:lnTo>
                <a:lnTo>
                  <a:pt x="175039" y="334042"/>
                </a:lnTo>
                <a:lnTo>
                  <a:pt x="203404" y="298966"/>
                </a:lnTo>
                <a:lnTo>
                  <a:pt x="233553" y="265459"/>
                </a:lnTo>
                <a:lnTo>
                  <a:pt x="265416" y="233593"/>
                </a:lnTo>
                <a:lnTo>
                  <a:pt x="298919" y="203439"/>
                </a:lnTo>
                <a:lnTo>
                  <a:pt x="333991" y="175070"/>
                </a:lnTo>
                <a:lnTo>
                  <a:pt x="370561" y="148557"/>
                </a:lnTo>
                <a:lnTo>
                  <a:pt x="408556" y="123973"/>
                </a:lnTo>
                <a:lnTo>
                  <a:pt x="447904" y="101388"/>
                </a:lnTo>
                <a:lnTo>
                  <a:pt x="488534" y="80876"/>
                </a:lnTo>
                <a:lnTo>
                  <a:pt x="530373" y="62508"/>
                </a:lnTo>
                <a:lnTo>
                  <a:pt x="573351" y="46355"/>
                </a:lnTo>
                <a:lnTo>
                  <a:pt x="617394" y="32490"/>
                </a:lnTo>
                <a:lnTo>
                  <a:pt x="662432" y="20985"/>
                </a:lnTo>
                <a:lnTo>
                  <a:pt x="708393" y="11912"/>
                </a:lnTo>
                <a:lnTo>
                  <a:pt x="755204" y="5342"/>
                </a:lnTo>
                <a:lnTo>
                  <a:pt x="802793" y="1347"/>
                </a:lnTo>
                <a:lnTo>
                  <a:pt x="851090" y="0"/>
                </a:lnTo>
                <a:lnTo>
                  <a:pt x="899386" y="1347"/>
                </a:lnTo>
                <a:lnTo>
                  <a:pt x="946976" y="5342"/>
                </a:lnTo>
                <a:lnTo>
                  <a:pt x="993786" y="11912"/>
                </a:lnTo>
                <a:lnTo>
                  <a:pt x="1039746" y="20985"/>
                </a:lnTo>
                <a:lnTo>
                  <a:pt x="1084783" y="32490"/>
                </a:lnTo>
                <a:lnTo>
                  <a:pt x="1128825" y="46355"/>
                </a:lnTo>
                <a:lnTo>
                  <a:pt x="1171801" y="62508"/>
                </a:lnTo>
                <a:lnTo>
                  <a:pt x="1213639" y="80876"/>
                </a:lnTo>
                <a:lnTo>
                  <a:pt x="1254268" y="101388"/>
                </a:lnTo>
                <a:lnTo>
                  <a:pt x="1293614" y="123973"/>
                </a:lnTo>
                <a:lnTo>
                  <a:pt x="1331607" y="148557"/>
                </a:lnTo>
                <a:lnTo>
                  <a:pt x="1368174" y="175070"/>
                </a:lnTo>
                <a:lnTo>
                  <a:pt x="1403245" y="203439"/>
                </a:lnTo>
                <a:lnTo>
                  <a:pt x="1436746" y="233593"/>
                </a:lnTo>
                <a:lnTo>
                  <a:pt x="1468606" y="265459"/>
                </a:lnTo>
                <a:lnTo>
                  <a:pt x="1498754" y="298966"/>
                </a:lnTo>
                <a:lnTo>
                  <a:pt x="1527117" y="334042"/>
                </a:lnTo>
                <a:lnTo>
                  <a:pt x="1553624" y="370615"/>
                </a:lnTo>
                <a:lnTo>
                  <a:pt x="1578203" y="408613"/>
                </a:lnTo>
                <a:lnTo>
                  <a:pt x="1600782" y="447964"/>
                </a:lnTo>
                <a:lnTo>
                  <a:pt x="1621289" y="488596"/>
                </a:lnTo>
                <a:lnTo>
                  <a:pt x="1639653" y="530438"/>
                </a:lnTo>
                <a:lnTo>
                  <a:pt x="1655801" y="573417"/>
                </a:lnTo>
                <a:lnTo>
                  <a:pt x="1669661" y="617462"/>
                </a:lnTo>
                <a:lnTo>
                  <a:pt x="1681163" y="662500"/>
                </a:lnTo>
                <a:lnTo>
                  <a:pt x="1690234" y="708461"/>
                </a:lnTo>
                <a:lnTo>
                  <a:pt x="1696802" y="755271"/>
                </a:lnTo>
                <a:lnTo>
                  <a:pt x="1700795" y="802859"/>
                </a:lnTo>
                <a:lnTo>
                  <a:pt x="1702142" y="851154"/>
                </a:lnTo>
                <a:lnTo>
                  <a:pt x="1700795" y="899447"/>
                </a:lnTo>
                <a:lnTo>
                  <a:pt x="1696802" y="947034"/>
                </a:lnTo>
                <a:lnTo>
                  <a:pt x="1690234" y="993843"/>
                </a:lnTo>
                <a:lnTo>
                  <a:pt x="1681163" y="1039800"/>
                </a:lnTo>
                <a:lnTo>
                  <a:pt x="1669661" y="1084835"/>
                </a:lnTo>
                <a:lnTo>
                  <a:pt x="1655801" y="1128876"/>
                </a:lnTo>
                <a:lnTo>
                  <a:pt x="1639653" y="1171850"/>
                </a:lnTo>
                <a:lnTo>
                  <a:pt x="1621289" y="1213687"/>
                </a:lnTo>
                <a:lnTo>
                  <a:pt x="1600782" y="1254314"/>
                </a:lnTo>
                <a:lnTo>
                  <a:pt x="1578203" y="1293659"/>
                </a:lnTo>
                <a:lnTo>
                  <a:pt x="1553624" y="1331651"/>
                </a:lnTo>
                <a:lnTo>
                  <a:pt x="1527117" y="1368218"/>
                </a:lnTo>
                <a:lnTo>
                  <a:pt x="1498754" y="1403287"/>
                </a:lnTo>
                <a:lnTo>
                  <a:pt x="1468606" y="1436788"/>
                </a:lnTo>
                <a:lnTo>
                  <a:pt x="1436746" y="1468647"/>
                </a:lnTo>
                <a:lnTo>
                  <a:pt x="1403245" y="1498795"/>
                </a:lnTo>
                <a:lnTo>
                  <a:pt x="1368174" y="1527157"/>
                </a:lnTo>
                <a:lnTo>
                  <a:pt x="1331607" y="1553664"/>
                </a:lnTo>
                <a:lnTo>
                  <a:pt x="1293614" y="1578242"/>
                </a:lnTo>
                <a:lnTo>
                  <a:pt x="1254268" y="1600821"/>
                </a:lnTo>
                <a:lnTo>
                  <a:pt x="1213639" y="1621328"/>
                </a:lnTo>
                <a:lnTo>
                  <a:pt x="1171801" y="1639691"/>
                </a:lnTo>
                <a:lnTo>
                  <a:pt x="1128825" y="1655839"/>
                </a:lnTo>
                <a:lnTo>
                  <a:pt x="1084783" y="1669700"/>
                </a:lnTo>
                <a:lnTo>
                  <a:pt x="1039746" y="1681201"/>
                </a:lnTo>
                <a:lnTo>
                  <a:pt x="993786" y="1690272"/>
                </a:lnTo>
                <a:lnTo>
                  <a:pt x="946976" y="1696840"/>
                </a:lnTo>
                <a:lnTo>
                  <a:pt x="899386" y="1700833"/>
                </a:lnTo>
                <a:lnTo>
                  <a:pt x="851090" y="1702181"/>
                </a:lnTo>
                <a:lnTo>
                  <a:pt x="802793" y="1700833"/>
                </a:lnTo>
                <a:lnTo>
                  <a:pt x="755204" y="1696840"/>
                </a:lnTo>
                <a:lnTo>
                  <a:pt x="708393" y="1690272"/>
                </a:lnTo>
                <a:lnTo>
                  <a:pt x="662432" y="1681201"/>
                </a:lnTo>
                <a:lnTo>
                  <a:pt x="617394" y="1669700"/>
                </a:lnTo>
                <a:lnTo>
                  <a:pt x="573351" y="1655839"/>
                </a:lnTo>
                <a:lnTo>
                  <a:pt x="530373" y="1639691"/>
                </a:lnTo>
                <a:lnTo>
                  <a:pt x="488534" y="1621328"/>
                </a:lnTo>
                <a:lnTo>
                  <a:pt x="447904" y="1600821"/>
                </a:lnTo>
                <a:lnTo>
                  <a:pt x="408556" y="1578242"/>
                </a:lnTo>
                <a:lnTo>
                  <a:pt x="370561" y="1553664"/>
                </a:lnTo>
                <a:lnTo>
                  <a:pt x="333991" y="1527157"/>
                </a:lnTo>
                <a:lnTo>
                  <a:pt x="298919" y="1498795"/>
                </a:lnTo>
                <a:lnTo>
                  <a:pt x="265416" y="1468647"/>
                </a:lnTo>
                <a:lnTo>
                  <a:pt x="233553" y="1436788"/>
                </a:lnTo>
                <a:lnTo>
                  <a:pt x="203404" y="1403287"/>
                </a:lnTo>
                <a:lnTo>
                  <a:pt x="175039" y="1368218"/>
                </a:lnTo>
                <a:lnTo>
                  <a:pt x="148530" y="1331651"/>
                </a:lnTo>
                <a:lnTo>
                  <a:pt x="123949" y="1293659"/>
                </a:lnTo>
                <a:lnTo>
                  <a:pt x="101369" y="1254314"/>
                </a:lnTo>
                <a:lnTo>
                  <a:pt x="80860" y="1213687"/>
                </a:lnTo>
                <a:lnTo>
                  <a:pt x="62495" y="1171850"/>
                </a:lnTo>
                <a:lnTo>
                  <a:pt x="46346" y="1128876"/>
                </a:lnTo>
                <a:lnTo>
                  <a:pt x="32484" y="1084835"/>
                </a:lnTo>
                <a:lnTo>
                  <a:pt x="20981" y="1039800"/>
                </a:lnTo>
                <a:lnTo>
                  <a:pt x="11909" y="993843"/>
                </a:lnTo>
                <a:lnTo>
                  <a:pt x="5341" y="947034"/>
                </a:lnTo>
                <a:lnTo>
                  <a:pt x="1347" y="899447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914" y="6858000"/>
                </a:lnTo>
                <a:lnTo>
                  <a:pt x="805591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17" descr="Text, letter&#10;&#10;Description automatically generated">
            <a:extLst>
              <a:ext uri="{FF2B5EF4-FFF2-40B4-BE49-F238E27FC236}">
                <a16:creationId xmlns:a16="http://schemas.microsoft.com/office/drawing/2014/main" id="{15D8D1EF-C849-4FCF-A310-DAEB2F2CD98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9" t="60000" b="4956"/>
          <a:stretch/>
        </p:blipFill>
        <p:spPr>
          <a:xfrm>
            <a:off x="1013459" y="745998"/>
            <a:ext cx="8039101" cy="528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86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1CD0C581-444B-4519-9EA0-2898D5144C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4" b="52222"/>
          <a:stretch/>
        </p:blipFill>
        <p:spPr>
          <a:xfrm>
            <a:off x="457200" y="152400"/>
            <a:ext cx="8458200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FF12A659-0B5C-4882-934C-CF14D134E7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66" b="4445"/>
          <a:stretch/>
        </p:blipFill>
        <p:spPr>
          <a:xfrm>
            <a:off x="609600" y="381000"/>
            <a:ext cx="82296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4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71AF766-A654-4A63-8DAB-DF2CF1B328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4" b="66667"/>
          <a:stretch/>
        </p:blipFill>
        <p:spPr>
          <a:xfrm>
            <a:off x="800100" y="457200"/>
            <a:ext cx="81153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4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1789" y="192150"/>
            <a:ext cx="804290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15845" marR="5080" indent="-230378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CHARACTERISTICS AND FUNCTIONS </a:t>
            </a:r>
            <a:r>
              <a:rPr sz="4000" spc="-10" dirty="0"/>
              <a:t>OF  </a:t>
            </a:r>
            <a:r>
              <a:rPr sz="4000" spc="-5" dirty="0"/>
              <a:t>AN </a:t>
            </a:r>
            <a:r>
              <a:rPr sz="4000" spc="-10" dirty="0"/>
              <a:t>INSTITUTION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63065"/>
            <a:ext cx="8030845" cy="43700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1438910" indent="-342900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Palispis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(1996)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pointed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out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following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characteristics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functions.</a:t>
            </a:r>
            <a:endParaRPr sz="3000">
              <a:latin typeface="Calibri"/>
              <a:cs typeface="Calibri"/>
            </a:endParaRPr>
          </a:p>
          <a:p>
            <a:pPr marL="527685" marR="5080" indent="-515620">
              <a:lnSpc>
                <a:spcPts val="3240"/>
              </a:lnSpc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purposive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Each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them has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satisfaction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social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needs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its own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goal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or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objective.</a:t>
            </a:r>
            <a:endParaRPr sz="3000">
              <a:latin typeface="Calibri"/>
              <a:cs typeface="Calibri"/>
            </a:endParaRPr>
          </a:p>
          <a:p>
            <a:pPr marL="527685" marR="215900" indent="-515620">
              <a:lnSpc>
                <a:spcPct val="9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Relatively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permanent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in their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content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pattern roles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relations that people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enact in  a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particular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culture become traditional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enduring.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Although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institutions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subject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change,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change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relatively</a:t>
            </a:r>
            <a:r>
              <a:rPr sz="3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slow.</a:t>
            </a:r>
            <a:endParaRPr sz="3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8293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444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.</vt:lpstr>
      <vt:lpstr>WHAT IS A SOCIAL INSTITUTION?</vt:lpstr>
      <vt:lpstr>PowerPoint Presentation</vt:lpstr>
      <vt:lpstr>PowerPoint Presentation</vt:lpstr>
      <vt:lpstr>PowerPoint Presentation</vt:lpstr>
      <vt:lpstr>PowerPoint Presentation</vt:lpstr>
      <vt:lpstr>CHARACTERISTICS AND FUNCTIONS OF  AN INSTITUTION</vt:lpstr>
      <vt:lpstr>.</vt:lpstr>
      <vt:lpstr>FUNCTIONS:</vt:lpstr>
      <vt:lpstr>PowerPoint Presentation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mumtaz</cp:lastModifiedBy>
  <cp:revision>6</cp:revision>
  <dcterms:created xsi:type="dcterms:W3CDTF">2020-12-23T04:09:39Z</dcterms:created>
  <dcterms:modified xsi:type="dcterms:W3CDTF">2020-12-23T06:42:30Z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2020-12-23T00:00:00Z</vt:filetime>
  </property>
</Properties>
</file>