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344E"/>
    <a:srgbClr val="084B66"/>
    <a:srgbClr val="091B2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3AD4FF-8A91-49FF-A6F6-CC67AF01D8D2}"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BBCE8-E60B-4A9B-B230-5EE855ACFBA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3AD4FF-8A91-49FF-A6F6-CC67AF01D8D2}"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BBCE8-E60B-4A9B-B230-5EE855ACFBA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3AD4FF-8A91-49FF-A6F6-CC67AF01D8D2}"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BBCE8-E60B-4A9B-B230-5EE855ACFBA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3AD4FF-8A91-49FF-A6F6-CC67AF01D8D2}"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BBCE8-E60B-4A9B-B230-5EE855ACFBA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3AD4FF-8A91-49FF-A6F6-CC67AF01D8D2}"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BBCE8-E60B-4A9B-B230-5EE855ACFBA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3AD4FF-8A91-49FF-A6F6-CC67AF01D8D2}"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BBCE8-E60B-4A9B-B230-5EE855ACFBA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3AD4FF-8A91-49FF-A6F6-CC67AF01D8D2}" type="datetimeFigureOut">
              <a:rPr lang="en-US" smtClean="0"/>
              <a:pPr/>
              <a:t>5/3/2020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3BBCE8-E60B-4A9B-B230-5EE855ACFBA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3AD4FF-8A91-49FF-A6F6-CC67AF01D8D2}" type="datetimeFigureOut">
              <a:rPr lang="en-US" smtClean="0"/>
              <a:pPr/>
              <a:t>5/3/2020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3BBCE8-E60B-4A9B-B230-5EE855ACFBA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AD4FF-8A91-49FF-A6F6-CC67AF01D8D2}" type="datetimeFigureOut">
              <a:rPr lang="en-US" smtClean="0"/>
              <a:pPr/>
              <a:t>5/3/2020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3BBCE8-E60B-4A9B-B230-5EE855ACFBA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3AD4FF-8A91-49FF-A6F6-CC67AF01D8D2}"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BBCE8-E60B-4A9B-B230-5EE855ACFBA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3AD4FF-8A91-49FF-A6F6-CC67AF01D8D2}"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BBCE8-E60B-4A9B-B230-5EE855ACFBA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D344E"/>
            </a:gs>
            <a:gs pos="26000">
              <a:srgbClr val="084B66"/>
            </a:gs>
            <a:gs pos="70000">
              <a:srgbClr val="2D344E"/>
            </a:gs>
            <a:gs pos="100000">
              <a:srgbClr val="2D344E"/>
            </a:gs>
          </a:gsLst>
          <a:lin ang="108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AD4FF-8A91-49FF-A6F6-CC67AF01D8D2}" type="datetimeFigureOut">
              <a:rPr lang="en-US" smtClean="0"/>
              <a:pPr/>
              <a:t>5/3/2020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3BBCE8-E60B-4A9B-B230-5EE855ACFBA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800" b="1" dirty="0" smtClean="0">
                <a:solidFill>
                  <a:schemeClr val="bg1"/>
                </a:solidFill>
              </a:rPr>
              <a:t>Printmaking</a:t>
            </a:r>
            <a:endParaRPr lang="en-US" sz="8800" b="1" dirty="0">
              <a:solidFill>
                <a:schemeClr val="bg1"/>
              </a:solidFill>
            </a:endParaRPr>
          </a:p>
        </p:txBody>
      </p:sp>
      <p:pic>
        <p:nvPicPr>
          <p:cNvPr id="1026" name="Picture 2" descr="C:\Users\shahid\Desktop\Su_-_Sargodha_University.jpg"/>
          <p:cNvPicPr>
            <a:picLocks noChangeAspect="1" noChangeArrowheads="1"/>
          </p:cNvPicPr>
          <p:nvPr/>
        </p:nvPicPr>
        <p:blipFill>
          <a:blip r:embed="rId2" cstate="print"/>
          <a:srcRect/>
          <a:stretch>
            <a:fillRect/>
          </a:stretch>
        </p:blipFill>
        <p:spPr bwMode="auto">
          <a:xfrm>
            <a:off x="77787" y="77787"/>
            <a:ext cx="836613" cy="836613"/>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1"/>
          <p:cNvSpPr txBox="1">
            <a:spLocks/>
          </p:cNvSpPr>
          <p:nvPr/>
        </p:nvSpPr>
        <p:spPr>
          <a:xfrm>
            <a:off x="685800" y="2111375"/>
            <a:ext cx="7772400" cy="1470025"/>
          </a:xfrm>
          <a:prstGeom prst="rect">
            <a:avLst/>
          </a:prstGeom>
        </p:spPr>
        <p:txBody>
          <a:bodyPr vert="horz" lIns="91440" tIns="45720" rIns="91440" bIns="45720" rtlCol="0"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800" b="1" i="0" u="none" strike="noStrike" kern="1200" cap="none" spc="0" normalizeH="0" baseline="0" noProof="0" dirty="0" smtClean="0">
                <a:ln>
                  <a:noFill/>
                </a:ln>
                <a:solidFill>
                  <a:schemeClr val="tx1"/>
                </a:solidFill>
                <a:effectLst/>
                <a:uLnTx/>
                <a:uFillTx/>
                <a:latin typeface="+mj-lt"/>
                <a:ea typeface="+mj-ea"/>
                <a:cs typeface="+mj-cs"/>
              </a:rPr>
              <a:t>Printmaking</a:t>
            </a:r>
          </a:p>
        </p:txBody>
      </p:sp>
      <p:sp>
        <p:nvSpPr>
          <p:cNvPr id="6" name="Rectangle 5"/>
          <p:cNvSpPr/>
          <p:nvPr/>
        </p:nvSpPr>
        <p:spPr>
          <a:xfrm>
            <a:off x="-228600" y="5599044"/>
            <a:ext cx="9372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05000" y="5486400"/>
            <a:ext cx="6400800" cy="1752600"/>
          </a:xfrm>
        </p:spPr>
        <p:txBody>
          <a:bodyPr>
            <a:normAutofit/>
          </a:bodyPr>
          <a:lstStyle/>
          <a:p>
            <a:r>
              <a:rPr lang="en-US" sz="4800" dirty="0" smtClean="0">
                <a:solidFill>
                  <a:schemeClr val="bg1"/>
                </a:solidFill>
              </a:rPr>
              <a:t>Week 3</a:t>
            </a:r>
            <a:endParaRPr lang="en-US" sz="4800" dirty="0">
              <a:solidFill>
                <a:schemeClr val="bg1"/>
              </a:solidFill>
            </a:endParaRPr>
          </a:p>
        </p:txBody>
      </p:sp>
      <p:sp>
        <p:nvSpPr>
          <p:cNvPr id="7" name="TextBox 6"/>
          <p:cNvSpPr txBox="1"/>
          <p:nvPr/>
        </p:nvSpPr>
        <p:spPr>
          <a:xfrm>
            <a:off x="7315200" y="6400800"/>
            <a:ext cx="1789272" cy="461665"/>
          </a:xfrm>
          <a:prstGeom prst="rect">
            <a:avLst/>
          </a:prstGeom>
          <a:noFill/>
        </p:spPr>
        <p:txBody>
          <a:bodyPr wrap="none" rtlCol="0">
            <a:spAutoFit/>
          </a:bodyPr>
          <a:lstStyle/>
          <a:p>
            <a:r>
              <a:rPr lang="en-US" sz="2400" dirty="0" smtClean="0">
                <a:solidFill>
                  <a:schemeClr val="bg1"/>
                </a:solidFill>
              </a:rPr>
              <a:t>Shahid </a:t>
            </a:r>
            <a:r>
              <a:rPr lang="en-US" sz="2400" dirty="0" err="1" smtClean="0">
                <a:solidFill>
                  <a:schemeClr val="bg1"/>
                </a:solidFill>
              </a:rPr>
              <a:t>Malik</a:t>
            </a:r>
            <a:endParaRPr lang="en-US" sz="2400" dirty="0">
              <a:solidFill>
                <a:schemeClr val="bg1"/>
              </a:solidFill>
            </a:endParaRPr>
          </a:p>
        </p:txBody>
      </p:sp>
      <p:sp>
        <p:nvSpPr>
          <p:cNvPr id="8" name="TextBox 7"/>
          <p:cNvSpPr txBox="1"/>
          <p:nvPr/>
        </p:nvSpPr>
        <p:spPr>
          <a:xfrm>
            <a:off x="2438400" y="3810000"/>
            <a:ext cx="4365554" cy="707886"/>
          </a:xfrm>
          <a:prstGeom prst="rect">
            <a:avLst/>
          </a:prstGeom>
          <a:noFill/>
        </p:spPr>
        <p:txBody>
          <a:bodyPr wrap="none" rtlCol="0" anchor="t">
            <a:spAutoFit/>
          </a:bodyPr>
          <a:lstStyle/>
          <a:p>
            <a:r>
              <a:rPr lang="en-US" sz="4000" dirty="0" smtClean="0">
                <a:ln cap="rnd">
                  <a:solidFill>
                    <a:schemeClr val="tx1"/>
                  </a:solidFill>
                </a:ln>
                <a:solidFill>
                  <a:schemeClr val="bg1"/>
                </a:solidFill>
              </a:rPr>
              <a:t>Intaglio Printmaking</a:t>
            </a:r>
            <a:endParaRPr lang="en-US" sz="4000" dirty="0">
              <a:ln cap="rnd">
                <a:solidFill>
                  <a:schemeClr val="tx1"/>
                </a:solidFill>
              </a:ln>
              <a:solidFill>
                <a:schemeClr val="bg1"/>
              </a:solidFill>
            </a:endParaRPr>
          </a:p>
        </p:txBody>
      </p:sp>
      <p:sp>
        <p:nvSpPr>
          <p:cNvPr id="9" name="TextBox 8"/>
          <p:cNvSpPr txBox="1"/>
          <p:nvPr/>
        </p:nvSpPr>
        <p:spPr>
          <a:xfrm>
            <a:off x="3581400" y="4572000"/>
            <a:ext cx="1769459" cy="584775"/>
          </a:xfrm>
          <a:prstGeom prst="rect">
            <a:avLst/>
          </a:prstGeom>
          <a:noFill/>
        </p:spPr>
        <p:txBody>
          <a:bodyPr wrap="none" rtlCol="0" anchor="t">
            <a:spAutoFit/>
          </a:bodyPr>
          <a:lstStyle/>
          <a:p>
            <a:r>
              <a:rPr lang="en-US" sz="3200" b="1" dirty="0" smtClean="0"/>
              <a:t>Dry Point</a:t>
            </a:r>
            <a:endParaRPr lang="en-US" sz="3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1828800"/>
            <a:ext cx="2514600" cy="1143000"/>
          </a:xfrm>
        </p:spPr>
        <p:txBody>
          <a:bodyPr>
            <a:normAutofit fontScale="90000"/>
          </a:bodyPr>
          <a:lstStyle/>
          <a:p>
            <a:r>
              <a:rPr lang="en-US" dirty="0" smtClean="0">
                <a:solidFill>
                  <a:schemeClr val="bg1"/>
                </a:solidFill>
              </a:rPr>
              <a:t>Adding the ink with the help of stencils</a:t>
            </a:r>
            <a:endParaRPr lang="en-US" dirty="0">
              <a:solidFill>
                <a:schemeClr val="bg1"/>
              </a:solidFill>
            </a:endParaRPr>
          </a:p>
        </p:txBody>
      </p:sp>
      <p:sp>
        <p:nvSpPr>
          <p:cNvPr id="3" name="Content Placeholder 2"/>
          <p:cNvSpPr>
            <a:spLocks noGrp="1"/>
          </p:cNvSpPr>
          <p:nvPr>
            <p:ph idx="1"/>
          </p:nvPr>
        </p:nvSpPr>
        <p:spPr>
          <a:xfrm>
            <a:off x="-304800" y="4572000"/>
            <a:ext cx="4419600" cy="2286000"/>
          </a:xfrm>
        </p:spPr>
        <p:txBody>
          <a:bodyPr>
            <a:normAutofit/>
          </a:bodyPr>
          <a:lstStyle/>
          <a:p>
            <a:pPr algn="ctr">
              <a:buNone/>
            </a:pPr>
            <a:r>
              <a:rPr lang="en-US" sz="2800" dirty="0" smtClean="0">
                <a:solidFill>
                  <a:schemeClr val="bg1"/>
                </a:solidFill>
              </a:rPr>
              <a:t>    End result should be looking like this</a:t>
            </a:r>
            <a:endParaRPr lang="en-US" sz="2800" dirty="0">
              <a:solidFill>
                <a:schemeClr val="bg1"/>
              </a:solidFill>
            </a:endParaRPr>
          </a:p>
        </p:txBody>
      </p:sp>
      <p:pic>
        <p:nvPicPr>
          <p:cNvPr id="5" name="Picture 2" descr="C:\Users\shahid\Desktop\Su_-_Sargodha_University.jpg"/>
          <p:cNvPicPr>
            <a:picLocks noChangeAspect="1" noChangeArrowheads="1"/>
          </p:cNvPicPr>
          <p:nvPr/>
        </p:nvPicPr>
        <p:blipFill>
          <a:blip r:embed="rId2" cstate="print"/>
          <a:srcRect/>
          <a:stretch>
            <a:fillRect/>
          </a:stretch>
        </p:blipFill>
        <p:spPr bwMode="auto">
          <a:xfrm>
            <a:off x="77787" y="77787"/>
            <a:ext cx="836613" cy="836613"/>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195" name="Picture 3" descr="C:\Users\shahid\Desktop\slides\drypoint.jpg"/>
          <p:cNvPicPr>
            <a:picLocks noChangeAspect="1" noChangeArrowheads="1"/>
          </p:cNvPicPr>
          <p:nvPr/>
        </p:nvPicPr>
        <p:blipFill>
          <a:blip r:embed="rId3"/>
          <a:srcRect/>
          <a:stretch>
            <a:fillRect/>
          </a:stretch>
        </p:blipFill>
        <p:spPr bwMode="auto">
          <a:xfrm>
            <a:off x="4038601" y="-1"/>
            <a:ext cx="5105400" cy="684140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209800"/>
            <a:ext cx="8229600" cy="4525963"/>
          </a:xfrm>
        </p:spPr>
        <p:txBody>
          <a:bodyPr>
            <a:normAutofit/>
          </a:bodyPr>
          <a:lstStyle/>
          <a:p>
            <a:pPr algn="justLow">
              <a:buNone/>
            </a:pPr>
            <a:r>
              <a:rPr lang="en-US" dirty="0" smtClean="0">
                <a:solidFill>
                  <a:schemeClr val="bg1"/>
                </a:solidFill>
              </a:rPr>
              <a:t>    </a:t>
            </a:r>
            <a:r>
              <a:rPr lang="en-US" dirty="0" err="1" smtClean="0">
                <a:solidFill>
                  <a:schemeClr val="bg1"/>
                </a:solidFill>
              </a:rPr>
              <a:t>Drypoint</a:t>
            </a:r>
            <a:r>
              <a:rPr lang="en-US" dirty="0" smtClean="0">
                <a:solidFill>
                  <a:schemeClr val="bg1"/>
                </a:solidFill>
              </a:rPr>
              <a:t> </a:t>
            </a:r>
            <a:r>
              <a:rPr lang="en-US" dirty="0" smtClean="0">
                <a:solidFill>
                  <a:schemeClr val="bg1"/>
                </a:solidFill>
              </a:rPr>
              <a:t>is a printmaking technique of the intaglio family, in which an image is incised into a plate </a:t>
            </a:r>
            <a:r>
              <a:rPr lang="en-US" dirty="0" smtClean="0">
                <a:solidFill>
                  <a:schemeClr val="bg1"/>
                </a:solidFill>
              </a:rPr>
              <a:t>(acrylic sheet) with the help of </a:t>
            </a:r>
            <a:r>
              <a:rPr lang="en-US" dirty="0" smtClean="0">
                <a:solidFill>
                  <a:schemeClr val="bg1"/>
                </a:solidFill>
              </a:rPr>
              <a:t>a hard-pointed "needle" of sharp metal or diamond point. In principle, the method is practically identical to engraving</a:t>
            </a:r>
            <a:r>
              <a:rPr lang="en-US" dirty="0" smtClean="0">
                <a:solidFill>
                  <a:schemeClr val="bg1"/>
                </a:solidFill>
              </a:rPr>
              <a:t>. Its result is comparable with the print coming out of a metal plate acid based etching.</a:t>
            </a:r>
            <a:endParaRPr lang="en-US" b="1" dirty="0">
              <a:solidFill>
                <a:schemeClr val="bg1"/>
              </a:solidFill>
            </a:endParaRPr>
          </a:p>
        </p:txBody>
      </p:sp>
      <p:pic>
        <p:nvPicPr>
          <p:cNvPr id="4" name="Picture 2" descr="C:\Users\shahid\Desktop\Su_-_Sargodha_University.jpg"/>
          <p:cNvPicPr>
            <a:picLocks noChangeAspect="1" noChangeArrowheads="1"/>
          </p:cNvPicPr>
          <p:nvPr/>
        </p:nvPicPr>
        <p:blipFill>
          <a:blip r:embed="rId2" cstate="print"/>
          <a:srcRect/>
          <a:stretch>
            <a:fillRect/>
          </a:stretch>
        </p:blipFill>
        <p:spPr bwMode="auto">
          <a:xfrm>
            <a:off x="77787" y="77787"/>
            <a:ext cx="836613" cy="836613"/>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Preparation of Plate</a:t>
            </a:r>
            <a:endParaRPr lang="en-US" dirty="0">
              <a:solidFill>
                <a:schemeClr val="bg1"/>
              </a:solidFill>
            </a:endParaRPr>
          </a:p>
        </p:txBody>
      </p:sp>
      <p:sp>
        <p:nvSpPr>
          <p:cNvPr id="3" name="Content Placeholder 2"/>
          <p:cNvSpPr>
            <a:spLocks noGrp="1"/>
          </p:cNvSpPr>
          <p:nvPr>
            <p:ph idx="1"/>
          </p:nvPr>
        </p:nvSpPr>
        <p:spPr>
          <a:xfrm>
            <a:off x="685800" y="5181600"/>
            <a:ext cx="8229601" cy="5181600"/>
          </a:xfrm>
        </p:spPr>
        <p:txBody>
          <a:bodyPr>
            <a:normAutofit/>
          </a:bodyPr>
          <a:lstStyle/>
          <a:p>
            <a:pPr lvl="1" algn="ctr">
              <a:buNone/>
            </a:pPr>
            <a:r>
              <a:rPr lang="en-US" dirty="0" smtClean="0">
                <a:solidFill>
                  <a:schemeClr val="bg1"/>
                </a:solidFill>
              </a:rPr>
              <a:t>First of all cut the plate in desired size and remove the outer paper coating.</a:t>
            </a:r>
            <a:endParaRPr lang="en-US" dirty="0">
              <a:solidFill>
                <a:schemeClr val="bg1"/>
              </a:solidFill>
            </a:endParaRPr>
          </a:p>
        </p:txBody>
      </p:sp>
      <p:pic>
        <p:nvPicPr>
          <p:cNvPr id="4" name="Picture 2" descr="C:\Users\shahid\Desktop\Su_-_Sargodha_University.jpg"/>
          <p:cNvPicPr>
            <a:picLocks noChangeAspect="1" noChangeArrowheads="1"/>
          </p:cNvPicPr>
          <p:nvPr/>
        </p:nvPicPr>
        <p:blipFill>
          <a:blip r:embed="rId2" cstate="print"/>
          <a:srcRect/>
          <a:stretch>
            <a:fillRect/>
          </a:stretch>
        </p:blipFill>
        <p:spPr bwMode="auto">
          <a:xfrm>
            <a:off x="77787" y="77787"/>
            <a:ext cx="836613" cy="836613"/>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0" name="Picture 4" descr="C:\Users\shahid\Desktop\Acrylic-sheet-2.png"/>
          <p:cNvPicPr>
            <a:picLocks noChangeAspect="1" noChangeArrowheads="1"/>
          </p:cNvPicPr>
          <p:nvPr/>
        </p:nvPicPr>
        <p:blipFill>
          <a:blip r:embed="rId3"/>
          <a:srcRect/>
          <a:stretch>
            <a:fillRect/>
          </a:stretch>
        </p:blipFill>
        <p:spPr bwMode="auto">
          <a:xfrm>
            <a:off x="2362200" y="1143000"/>
            <a:ext cx="4572000" cy="4572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52600"/>
            <a:ext cx="2590800" cy="1143000"/>
          </a:xfrm>
        </p:spPr>
        <p:txBody>
          <a:bodyPr>
            <a:normAutofit fontScale="90000"/>
          </a:bodyPr>
          <a:lstStyle/>
          <a:p>
            <a:r>
              <a:rPr lang="en-US" dirty="0" smtClean="0">
                <a:solidFill>
                  <a:schemeClr val="bg1"/>
                </a:solidFill>
              </a:rPr>
              <a:t>Filing the plate</a:t>
            </a:r>
            <a:endParaRPr lang="en-US" dirty="0">
              <a:solidFill>
                <a:schemeClr val="bg1"/>
              </a:solidFill>
            </a:endParaRPr>
          </a:p>
        </p:txBody>
      </p:sp>
      <p:sp>
        <p:nvSpPr>
          <p:cNvPr id="3" name="Content Placeholder 2"/>
          <p:cNvSpPr>
            <a:spLocks noGrp="1"/>
          </p:cNvSpPr>
          <p:nvPr>
            <p:ph idx="1"/>
          </p:nvPr>
        </p:nvSpPr>
        <p:spPr>
          <a:xfrm>
            <a:off x="2286000" y="4724400"/>
            <a:ext cx="6858000" cy="2133600"/>
          </a:xfrm>
        </p:spPr>
        <p:txBody>
          <a:bodyPr>
            <a:normAutofit fontScale="85000" lnSpcReduction="20000"/>
          </a:bodyPr>
          <a:lstStyle/>
          <a:p>
            <a:pPr algn="just">
              <a:buNone/>
            </a:pPr>
            <a:r>
              <a:rPr lang="en-US" dirty="0" smtClean="0">
                <a:solidFill>
                  <a:schemeClr val="bg1"/>
                </a:solidFill>
              </a:rPr>
              <a:t>     The next step is to file the plate with the help of foiled. Filing helps to protect the paper during printing, leave an angular impression, and pass through the press smoothly. Keep the filer angular at the angle of 45 degree while filing the plate.</a:t>
            </a:r>
            <a:endParaRPr lang="en-US" dirty="0">
              <a:solidFill>
                <a:schemeClr val="bg1"/>
              </a:solidFill>
            </a:endParaRPr>
          </a:p>
        </p:txBody>
      </p:sp>
      <p:pic>
        <p:nvPicPr>
          <p:cNvPr id="5" name="Picture 2" descr="C:\Users\shahid\Desktop\Su_-_Sargodha_University.jpg"/>
          <p:cNvPicPr>
            <a:picLocks noChangeAspect="1" noChangeArrowheads="1"/>
          </p:cNvPicPr>
          <p:nvPr/>
        </p:nvPicPr>
        <p:blipFill>
          <a:blip r:embed="rId2" cstate="print"/>
          <a:srcRect/>
          <a:stretch>
            <a:fillRect/>
          </a:stretch>
        </p:blipFill>
        <p:spPr bwMode="auto">
          <a:xfrm>
            <a:off x="77787" y="77787"/>
            <a:ext cx="836613" cy="836613"/>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C:\Users\shahid\Desktop\download (2).jpg"/>
          <p:cNvPicPr>
            <a:picLocks noChangeAspect="1" noChangeArrowheads="1"/>
          </p:cNvPicPr>
          <p:nvPr/>
        </p:nvPicPr>
        <p:blipFill>
          <a:blip r:embed="rId3"/>
          <a:srcRect/>
          <a:stretch>
            <a:fillRect/>
          </a:stretch>
        </p:blipFill>
        <p:spPr bwMode="auto">
          <a:xfrm>
            <a:off x="0" y="4724400"/>
            <a:ext cx="2133600" cy="2133600"/>
          </a:xfrm>
          <a:prstGeom prst="rect">
            <a:avLst/>
          </a:prstGeom>
          <a:noFill/>
        </p:spPr>
      </p:pic>
      <p:pic>
        <p:nvPicPr>
          <p:cNvPr id="1029" name="Picture 5" descr="C:\Users\shahid\Desktop\1.-Filing-1.jpg"/>
          <p:cNvPicPr>
            <a:picLocks noChangeAspect="1" noChangeArrowheads="1"/>
          </p:cNvPicPr>
          <p:nvPr/>
        </p:nvPicPr>
        <p:blipFill>
          <a:blip r:embed="rId4"/>
          <a:srcRect/>
          <a:stretch>
            <a:fillRect/>
          </a:stretch>
        </p:blipFill>
        <p:spPr bwMode="auto">
          <a:xfrm>
            <a:off x="2572356" y="0"/>
            <a:ext cx="6571644" cy="44196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609600"/>
            <a:ext cx="2971800" cy="1143000"/>
          </a:xfrm>
        </p:spPr>
        <p:txBody>
          <a:bodyPr>
            <a:normAutofit fontScale="90000"/>
          </a:bodyPr>
          <a:lstStyle/>
          <a:p>
            <a:r>
              <a:rPr lang="en-US" dirty="0" smtClean="0">
                <a:solidFill>
                  <a:schemeClr val="bg1"/>
                </a:solidFill>
              </a:rPr>
              <a:t>Selection of reference</a:t>
            </a:r>
            <a:endParaRPr lang="en-US" dirty="0">
              <a:solidFill>
                <a:schemeClr val="bg1"/>
              </a:solidFill>
            </a:endParaRPr>
          </a:p>
        </p:txBody>
      </p:sp>
      <p:sp>
        <p:nvSpPr>
          <p:cNvPr id="3" name="Content Placeholder 2"/>
          <p:cNvSpPr>
            <a:spLocks noGrp="1"/>
          </p:cNvSpPr>
          <p:nvPr>
            <p:ph idx="1"/>
          </p:nvPr>
        </p:nvSpPr>
        <p:spPr>
          <a:xfrm>
            <a:off x="-228600" y="2286000"/>
            <a:ext cx="4800600" cy="4572000"/>
          </a:xfrm>
        </p:spPr>
        <p:txBody>
          <a:bodyPr>
            <a:normAutofit fontScale="92500" lnSpcReduction="10000"/>
          </a:bodyPr>
          <a:lstStyle/>
          <a:p>
            <a:pPr algn="just">
              <a:buNone/>
            </a:pPr>
            <a:r>
              <a:rPr lang="en-US" dirty="0" smtClean="0">
                <a:solidFill>
                  <a:schemeClr val="bg1"/>
                </a:solidFill>
              </a:rPr>
              <a:t>    The nex</a:t>
            </a:r>
            <a:r>
              <a:rPr lang="en-US" dirty="0" smtClean="0">
                <a:solidFill>
                  <a:schemeClr val="bg1"/>
                </a:solidFill>
              </a:rPr>
              <a:t>t step is to get a reference that you want to draw on the plate. It can be either a digital print or your hand drawing. However in all cases it must be a line drawing without shading so that you could have a better idea what needs to be drawn.</a:t>
            </a:r>
            <a:endParaRPr lang="en-US" dirty="0">
              <a:solidFill>
                <a:schemeClr val="bg1"/>
              </a:solidFill>
            </a:endParaRPr>
          </a:p>
        </p:txBody>
      </p:sp>
      <p:pic>
        <p:nvPicPr>
          <p:cNvPr id="4" name="Picture 2" descr="C:\Users\shahid\Desktop\Su_-_Sargodha_University.jpg"/>
          <p:cNvPicPr>
            <a:picLocks noChangeAspect="1" noChangeArrowheads="1"/>
          </p:cNvPicPr>
          <p:nvPr/>
        </p:nvPicPr>
        <p:blipFill>
          <a:blip r:embed="rId2" cstate="print"/>
          <a:srcRect/>
          <a:stretch>
            <a:fillRect/>
          </a:stretch>
        </p:blipFill>
        <p:spPr bwMode="auto">
          <a:xfrm>
            <a:off x="77787" y="77787"/>
            <a:ext cx="836613" cy="836613"/>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descr="C:\Users\shahid\Desktop\tapisseries_detail.jpg"/>
          <p:cNvPicPr>
            <a:picLocks noChangeAspect="1" noChangeArrowheads="1"/>
          </p:cNvPicPr>
          <p:nvPr/>
        </p:nvPicPr>
        <p:blipFill>
          <a:blip r:embed="rId3"/>
          <a:srcRect/>
          <a:stretch>
            <a:fillRect/>
          </a:stretch>
        </p:blipFill>
        <p:spPr bwMode="auto">
          <a:xfrm>
            <a:off x="4572000" y="2266950"/>
            <a:ext cx="4572000" cy="45910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4876800"/>
            <a:ext cx="5943600" cy="1981200"/>
          </a:xfrm>
        </p:spPr>
        <p:txBody>
          <a:bodyPr>
            <a:noAutofit/>
          </a:bodyPr>
          <a:lstStyle/>
          <a:p>
            <a:pPr algn="just"/>
            <a:r>
              <a:rPr lang="en-US" sz="2800" dirty="0" smtClean="0">
                <a:solidFill>
                  <a:schemeClr val="bg1"/>
                </a:solidFill>
              </a:rPr>
              <a:t>Place the reference under your acrylic sheet and tape it so that It couldn’t misplace.</a:t>
            </a:r>
            <a:endParaRPr lang="en-US" sz="2800" dirty="0">
              <a:solidFill>
                <a:schemeClr val="bg1"/>
              </a:solidFill>
            </a:endParaRPr>
          </a:p>
        </p:txBody>
      </p:sp>
      <p:sp>
        <p:nvSpPr>
          <p:cNvPr id="3" name="Content Placeholder 2"/>
          <p:cNvSpPr>
            <a:spLocks noGrp="1"/>
          </p:cNvSpPr>
          <p:nvPr>
            <p:ph idx="1"/>
          </p:nvPr>
        </p:nvSpPr>
        <p:spPr>
          <a:xfrm>
            <a:off x="-76200" y="1981200"/>
            <a:ext cx="3276600" cy="1371600"/>
          </a:xfrm>
        </p:spPr>
        <p:txBody>
          <a:bodyPr/>
          <a:lstStyle/>
          <a:p>
            <a:pPr algn="ctr">
              <a:buNone/>
            </a:pPr>
            <a:r>
              <a:rPr lang="en-US" dirty="0" smtClean="0">
                <a:solidFill>
                  <a:schemeClr val="bg1"/>
                </a:solidFill>
              </a:rPr>
              <a:t>Fixing the reference</a:t>
            </a:r>
            <a:endParaRPr lang="en-US" dirty="0">
              <a:solidFill>
                <a:schemeClr val="bg1"/>
              </a:solidFill>
            </a:endParaRPr>
          </a:p>
        </p:txBody>
      </p:sp>
      <p:pic>
        <p:nvPicPr>
          <p:cNvPr id="11" name="Picture 2" descr="C:\Users\shahid\Desktop\Su_-_Sargodha_University.jpg"/>
          <p:cNvPicPr>
            <a:picLocks noChangeAspect="1" noChangeArrowheads="1"/>
          </p:cNvPicPr>
          <p:nvPr/>
        </p:nvPicPr>
        <p:blipFill>
          <a:blip r:embed="rId2" cstate="print"/>
          <a:srcRect/>
          <a:stretch>
            <a:fillRect/>
          </a:stretch>
        </p:blipFill>
        <p:spPr bwMode="auto">
          <a:xfrm>
            <a:off x="77787" y="77787"/>
            <a:ext cx="836613" cy="836613"/>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8" name="Picture 6" descr="C:\Users\shahid\Desktop\maxresdefault (1).jpg"/>
          <p:cNvPicPr>
            <a:picLocks noChangeAspect="1" noChangeArrowheads="1"/>
          </p:cNvPicPr>
          <p:nvPr/>
        </p:nvPicPr>
        <p:blipFill>
          <a:blip r:embed="rId3"/>
          <a:srcRect l="28294" t="25370" r="27331" b="7963"/>
          <a:stretch>
            <a:fillRect/>
          </a:stretch>
        </p:blipFill>
        <p:spPr bwMode="auto">
          <a:xfrm>
            <a:off x="3276600" y="0"/>
            <a:ext cx="5867400" cy="495836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2895600" cy="1143000"/>
          </a:xfrm>
        </p:spPr>
        <p:txBody>
          <a:bodyPr>
            <a:normAutofit fontScale="90000"/>
          </a:bodyPr>
          <a:lstStyle/>
          <a:p>
            <a:r>
              <a:rPr lang="en-US" dirty="0" smtClean="0">
                <a:solidFill>
                  <a:schemeClr val="bg1"/>
                </a:solidFill>
              </a:rPr>
              <a:t>Tools for </a:t>
            </a:r>
            <a:r>
              <a:rPr lang="en-US" dirty="0" err="1" smtClean="0">
                <a:solidFill>
                  <a:schemeClr val="bg1"/>
                </a:solidFill>
              </a:rPr>
              <a:t>drypoint</a:t>
            </a:r>
            <a:endParaRPr lang="en-US" dirty="0">
              <a:solidFill>
                <a:schemeClr val="bg1"/>
              </a:solidFill>
            </a:endParaRPr>
          </a:p>
        </p:txBody>
      </p:sp>
      <p:sp>
        <p:nvSpPr>
          <p:cNvPr id="3" name="Content Placeholder 2"/>
          <p:cNvSpPr>
            <a:spLocks noGrp="1"/>
          </p:cNvSpPr>
          <p:nvPr>
            <p:ph idx="1"/>
          </p:nvPr>
        </p:nvSpPr>
        <p:spPr>
          <a:xfrm>
            <a:off x="2590800" y="4191000"/>
            <a:ext cx="6553200" cy="2667000"/>
          </a:xfrm>
        </p:spPr>
        <p:txBody>
          <a:bodyPr>
            <a:normAutofit fontScale="92500" lnSpcReduction="10000"/>
          </a:bodyPr>
          <a:lstStyle/>
          <a:p>
            <a:pPr algn="just">
              <a:buNone/>
            </a:pPr>
            <a:r>
              <a:rPr lang="en-US" sz="2800" dirty="0" smtClean="0">
                <a:solidFill>
                  <a:schemeClr val="bg1"/>
                </a:solidFill>
              </a:rPr>
              <a:t>    You can use a variety of tools for </a:t>
            </a:r>
            <a:r>
              <a:rPr lang="en-US" sz="2800" dirty="0" err="1" smtClean="0">
                <a:solidFill>
                  <a:schemeClr val="bg1"/>
                </a:solidFill>
              </a:rPr>
              <a:t>drypoint</a:t>
            </a:r>
            <a:r>
              <a:rPr lang="en-US" sz="2800" dirty="0" smtClean="0">
                <a:solidFill>
                  <a:schemeClr val="bg1"/>
                </a:solidFill>
              </a:rPr>
              <a:t>. However it should be kept in mind whatever you use must  be very sharp and pointed. Otherwise it will slip on sheet. You can take a steel nail of about 5 inches and make it sharpen at both sides from any workshop as well.</a:t>
            </a:r>
            <a:endParaRPr lang="en-US" sz="2800" dirty="0">
              <a:solidFill>
                <a:schemeClr val="bg1"/>
              </a:solidFill>
            </a:endParaRPr>
          </a:p>
        </p:txBody>
      </p:sp>
      <p:pic>
        <p:nvPicPr>
          <p:cNvPr id="6" name="Picture 2" descr="C:\Users\shahid\Desktop\Su_-_Sargodha_University.jpg"/>
          <p:cNvPicPr>
            <a:picLocks noChangeAspect="1" noChangeArrowheads="1"/>
          </p:cNvPicPr>
          <p:nvPr/>
        </p:nvPicPr>
        <p:blipFill>
          <a:blip r:embed="rId2" cstate="print"/>
          <a:srcRect/>
          <a:stretch>
            <a:fillRect/>
          </a:stretch>
        </p:blipFill>
        <p:spPr bwMode="auto">
          <a:xfrm>
            <a:off x="77787" y="77787"/>
            <a:ext cx="836613" cy="836613"/>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5" name="Picture 5" descr="C:\Users\shahid\Desktop\adele-etching-needles_ret.jpg"/>
          <p:cNvPicPr>
            <a:picLocks noChangeAspect="1" noChangeArrowheads="1"/>
          </p:cNvPicPr>
          <p:nvPr/>
        </p:nvPicPr>
        <p:blipFill>
          <a:blip r:embed="rId3"/>
          <a:srcRect/>
          <a:stretch>
            <a:fillRect/>
          </a:stretch>
        </p:blipFill>
        <p:spPr bwMode="auto">
          <a:xfrm>
            <a:off x="2984120" y="0"/>
            <a:ext cx="6159880" cy="4114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3733800"/>
            <a:ext cx="4191000" cy="1143000"/>
          </a:xfrm>
        </p:spPr>
        <p:txBody>
          <a:bodyPr>
            <a:normAutofit/>
          </a:bodyPr>
          <a:lstStyle/>
          <a:p>
            <a:r>
              <a:rPr lang="en-US" dirty="0" smtClean="0">
                <a:solidFill>
                  <a:schemeClr val="bg1"/>
                </a:solidFill>
              </a:rPr>
              <a:t>Carving the plate</a:t>
            </a:r>
            <a:endParaRPr lang="en-US" dirty="0">
              <a:solidFill>
                <a:schemeClr val="bg1"/>
              </a:solidFill>
            </a:endParaRPr>
          </a:p>
        </p:txBody>
      </p:sp>
      <p:sp>
        <p:nvSpPr>
          <p:cNvPr id="3" name="Content Placeholder 2"/>
          <p:cNvSpPr>
            <a:spLocks noGrp="1"/>
          </p:cNvSpPr>
          <p:nvPr>
            <p:ph idx="1"/>
          </p:nvPr>
        </p:nvSpPr>
        <p:spPr>
          <a:xfrm>
            <a:off x="0" y="4800600"/>
            <a:ext cx="9144000" cy="3230563"/>
          </a:xfrm>
        </p:spPr>
        <p:txBody>
          <a:bodyPr>
            <a:normAutofit/>
          </a:bodyPr>
          <a:lstStyle/>
          <a:p>
            <a:pPr algn="justLow">
              <a:buNone/>
            </a:pPr>
            <a:r>
              <a:rPr lang="en-US" sz="2800" dirty="0" smtClean="0">
                <a:solidFill>
                  <a:schemeClr val="bg1"/>
                </a:solidFill>
              </a:rPr>
              <a:t>    The procedure is to incise the line on each line you see in reference. You must not put too much or too less pressure while doing this. You must not scrap the plate. In any case line shouldn’t lose its identity.</a:t>
            </a:r>
            <a:endParaRPr lang="en-US" sz="2800" dirty="0">
              <a:solidFill>
                <a:schemeClr val="bg1"/>
              </a:solidFill>
            </a:endParaRPr>
          </a:p>
        </p:txBody>
      </p:sp>
      <p:pic>
        <p:nvPicPr>
          <p:cNvPr id="5" name="Picture 2" descr="C:\Users\shahid\Desktop\Su_-_Sargodha_University.jpg"/>
          <p:cNvPicPr>
            <a:picLocks noChangeAspect="1" noChangeArrowheads="1"/>
          </p:cNvPicPr>
          <p:nvPr/>
        </p:nvPicPr>
        <p:blipFill>
          <a:blip r:embed="rId2" cstate="print"/>
          <a:srcRect/>
          <a:stretch>
            <a:fillRect/>
          </a:stretch>
        </p:blipFill>
        <p:spPr bwMode="auto">
          <a:xfrm>
            <a:off x="77787" y="77787"/>
            <a:ext cx="836613" cy="836613"/>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48" name="Picture 4" descr="C:\Users\shahid\Desktop\Screenshot_7.png"/>
          <p:cNvPicPr>
            <a:picLocks noChangeAspect="1" noChangeArrowheads="1"/>
          </p:cNvPicPr>
          <p:nvPr/>
        </p:nvPicPr>
        <p:blipFill>
          <a:blip r:embed="rId3"/>
          <a:srcRect/>
          <a:stretch>
            <a:fillRect/>
          </a:stretch>
        </p:blipFill>
        <p:spPr bwMode="auto">
          <a:xfrm>
            <a:off x="1855788" y="0"/>
            <a:ext cx="7288212" cy="378142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752600"/>
            <a:ext cx="2743200" cy="1143000"/>
          </a:xfrm>
        </p:spPr>
        <p:txBody>
          <a:bodyPr>
            <a:normAutofit fontScale="90000"/>
          </a:bodyPr>
          <a:lstStyle/>
          <a:p>
            <a:r>
              <a:rPr lang="en-US" dirty="0" smtClean="0">
                <a:solidFill>
                  <a:schemeClr val="bg1"/>
                </a:solidFill>
              </a:rPr>
              <a:t>Restricting the ink</a:t>
            </a:r>
            <a:endParaRPr lang="en-US" dirty="0">
              <a:solidFill>
                <a:schemeClr val="bg1"/>
              </a:solidFill>
            </a:endParaRPr>
          </a:p>
        </p:txBody>
      </p:sp>
      <p:sp>
        <p:nvSpPr>
          <p:cNvPr id="3" name="Content Placeholder 2"/>
          <p:cNvSpPr>
            <a:spLocks noGrp="1"/>
          </p:cNvSpPr>
          <p:nvPr>
            <p:ph idx="1"/>
          </p:nvPr>
        </p:nvSpPr>
        <p:spPr>
          <a:xfrm>
            <a:off x="1295400" y="4267200"/>
            <a:ext cx="7848600" cy="2286000"/>
          </a:xfrm>
        </p:spPr>
        <p:txBody>
          <a:bodyPr>
            <a:normAutofit/>
          </a:bodyPr>
          <a:lstStyle/>
          <a:p>
            <a:pPr algn="just">
              <a:buNone/>
            </a:pPr>
            <a:r>
              <a:rPr lang="en-US" dirty="0" smtClean="0">
                <a:solidFill>
                  <a:schemeClr val="bg1"/>
                </a:solidFill>
              </a:rPr>
              <a:t>    When you feel work is done remove the reference and place the black sheet under your acrylic sheet to see the lines clearly. Wherever needed add more details. </a:t>
            </a:r>
            <a:endParaRPr lang="en-US" dirty="0">
              <a:solidFill>
                <a:schemeClr val="bg1"/>
              </a:solidFill>
            </a:endParaRPr>
          </a:p>
        </p:txBody>
      </p:sp>
      <p:pic>
        <p:nvPicPr>
          <p:cNvPr id="5" name="Picture 2" descr="C:\Users\shahid\Desktop\Su_-_Sargodha_University.jpg"/>
          <p:cNvPicPr>
            <a:picLocks noChangeAspect="1" noChangeArrowheads="1"/>
          </p:cNvPicPr>
          <p:nvPr/>
        </p:nvPicPr>
        <p:blipFill>
          <a:blip r:embed="rId2" cstate="print"/>
          <a:srcRect/>
          <a:stretch>
            <a:fillRect/>
          </a:stretch>
        </p:blipFill>
        <p:spPr bwMode="auto">
          <a:xfrm>
            <a:off x="77787" y="77787"/>
            <a:ext cx="836613" cy="836613"/>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C:\Users\shahid\Desktop\Screenshot_9.png"/>
          <p:cNvPicPr>
            <a:picLocks noChangeAspect="1" noChangeArrowheads="1"/>
          </p:cNvPicPr>
          <p:nvPr/>
        </p:nvPicPr>
        <p:blipFill>
          <a:blip r:embed="rId3"/>
          <a:srcRect/>
          <a:stretch>
            <a:fillRect/>
          </a:stretch>
        </p:blipFill>
        <p:spPr bwMode="auto">
          <a:xfrm>
            <a:off x="1855788" y="0"/>
            <a:ext cx="7288212" cy="3781425"/>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TotalTime>
  <Words>389</Words>
  <Application>Microsoft Office PowerPoint</Application>
  <PresentationFormat>On-screen Show (4:3)</PresentationFormat>
  <Paragraphs>23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Printmaking</vt:lpstr>
      <vt:lpstr>Slide 2</vt:lpstr>
      <vt:lpstr>Preparation of Plate</vt:lpstr>
      <vt:lpstr>Filing the plate</vt:lpstr>
      <vt:lpstr>Selection of reference</vt:lpstr>
      <vt:lpstr>Place the reference under your acrylic sheet and tape it so that It couldn’t misplace.</vt:lpstr>
      <vt:lpstr>Tools for drypoint</vt:lpstr>
      <vt:lpstr>Carving the plate</vt:lpstr>
      <vt:lpstr>Restricting the ink</vt:lpstr>
      <vt:lpstr>Adding the ink with the help of stencils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shahid</dc:creator>
  <cp:lastModifiedBy>shahid</cp:lastModifiedBy>
  <cp:revision>43</cp:revision>
  <dcterms:created xsi:type="dcterms:W3CDTF">2020-05-03T04:47:42Z</dcterms:created>
  <dcterms:modified xsi:type="dcterms:W3CDTF">2020-05-03T08:44:59Z</dcterms:modified>
</cp:coreProperties>
</file>