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5344-CFEF-4294-9F34-C0DB2B63753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AA3-B314-4283-866B-7453D55CE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27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5344-CFEF-4294-9F34-C0DB2B63753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AA3-B314-4283-866B-7453D55CE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3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5344-CFEF-4294-9F34-C0DB2B63753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AA3-B314-4283-866B-7453D55CE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4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5344-CFEF-4294-9F34-C0DB2B63753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AA3-B314-4283-866B-7453D55CE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85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5344-CFEF-4294-9F34-C0DB2B63753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AA3-B314-4283-866B-7453D55CE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63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5344-CFEF-4294-9F34-C0DB2B63753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AA3-B314-4283-866B-7453D55CE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5344-CFEF-4294-9F34-C0DB2B63753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AA3-B314-4283-866B-7453D55CE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0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5344-CFEF-4294-9F34-C0DB2B63753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AA3-B314-4283-866B-7453D55CE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2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5344-CFEF-4294-9F34-C0DB2B63753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AA3-B314-4283-866B-7453D55CE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25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5344-CFEF-4294-9F34-C0DB2B63753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AA3-B314-4283-866B-7453D55CE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1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75344-CFEF-4294-9F34-C0DB2B63753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DAA3-B314-4283-866B-7453D55CE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2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75344-CFEF-4294-9F34-C0DB2B637531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0DAA3-B314-4283-866B-7453D55CE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3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734472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Subject:	Population Studies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Class:	MSc 4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Lecture:	5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week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Topic:	Life Tables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319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443545"/>
              </p:ext>
            </p:extLst>
          </p:nvPr>
        </p:nvGraphicFramePr>
        <p:xfrm>
          <a:off x="1219200" y="1752600"/>
          <a:ext cx="6096001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847"/>
                <a:gridCol w="1125416"/>
                <a:gridCol w="832337"/>
                <a:gridCol w="1137140"/>
                <a:gridCol w="844060"/>
                <a:gridCol w="1219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Age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x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lx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Age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x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lx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Age x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lx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100000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98981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90159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99562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98743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85201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99484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98386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77504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99440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97817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65457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99387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96923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48163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99277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95510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99148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93393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3048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Question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The following data represent the age distribution and number of survivors.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334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28600" y="304800"/>
                <a:ext cx="8305800" cy="4216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Exercises</a:t>
                </a:r>
              </a:p>
              <a:p>
                <a:pPr algn="ctr"/>
                <a:endParaRPr lang="en-US" sz="2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Using the above data find the following 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terms:</a:t>
                </a:r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1.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What would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2000" i="1" smtClean="0">
                            <a:latin typeface="Cambria Math"/>
                          </a:rPr>
                        </m:ctrlPr>
                      </m:sPrePr>
                      <m:sub>
                        <m:r>
                          <a:rPr lang="en-US" sz="2000" b="0" i="1" smtClean="0">
                            <a:latin typeface="Cambria Math"/>
                          </a:rPr>
                          <m:t>10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50</m:t>
                            </m:r>
                          </m:sub>
                        </m:sSub>
                      </m:e>
                    </m:sPre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be in both words and figures?</a:t>
                </a:r>
              </a:p>
              <a:p>
                <a:pPr algn="just"/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2.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What is infant mortality per thousand? Express your answer to 2 decimal places, followed by the phrase per thousand e.g. 1.23 per thousand.</a:t>
                </a:r>
              </a:p>
              <a:p>
                <a:pPr algn="just"/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3.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What is under 5 mortality per thousand?</a:t>
                </a:r>
              </a:p>
              <a:p>
                <a:pPr algn="just"/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4.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What is the probability of surviving between exact ages 30 and 40? Express your answer to 3 decimal places or one decimal place of percentage (%) e.g. 0.999 or 99.9%</a:t>
                </a:r>
              </a:p>
              <a:p>
                <a:pPr algn="just"/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5.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What is the probability of dying between exact ages 30 and 40? Express your answer to 3 decimal places or a decimal place of percentages (%) e.g. 0.002 or 0.2%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4800"/>
                <a:ext cx="8305800" cy="4216539"/>
              </a:xfrm>
              <a:prstGeom prst="rect">
                <a:avLst/>
              </a:prstGeom>
              <a:blipFill rotWithShape="1">
                <a:blip r:embed="rId2"/>
                <a:stretch>
                  <a:fillRect l="-808" t="-1156" r="-734" b="-1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186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2400" y="304800"/>
                <a:ext cx="8686800" cy="4197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Solutions</a:t>
                </a:r>
              </a:p>
              <a:p>
                <a:pPr algn="just"/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1. What would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PrePr>
                      <m:sub>
                        <m:r>
                          <a:rPr lang="en-US" sz="2000" b="1" i="1" smtClean="0">
                            <a:latin typeface="Cambria Math"/>
                          </a:rPr>
                          <m:t>𝟏𝟎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0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latin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n-US" sz="2000" b="1" i="1" smtClean="0">
                                <a:latin typeface="Cambria Math"/>
                              </a:rPr>
                              <m:t>𝟓𝟎</m:t>
                            </m:r>
                          </m:sub>
                        </m:sSub>
                      </m:e>
                    </m:sPre>
                  </m:oMath>
                </a14:m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be in both words and figures?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	As we know that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2000" i="1" smtClean="0">
                            <a:latin typeface="Cambria Math"/>
                          </a:rPr>
                        </m:ctrlPr>
                      </m:sPrePr>
                      <m:sub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e>
                    </m:sPre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is the probability of surviving people from age ‘x’ to age ‘x+n’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According to the question n is 10 and x is 50. it means we have to find the probability of surviving from 50 age to next 10 interval of age i.e. 60.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So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PrePr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10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50</m:t>
                              </m:r>
                            </m:sub>
                          </m:sSub>
                        </m:e>
                      </m:sPre>
                      <m:r>
                        <a:rPr lang="en-US" sz="20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50+10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50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60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50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b="0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b="0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PrePr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10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50</m:t>
                              </m:r>
                            </m:sub>
                          </m:sSub>
                        </m:e>
                      </m:sPre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93393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96923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=0.96923 </m:t>
                      </m:r>
                      <m:r>
                        <a:rPr lang="en-US" sz="2000" b="0" i="1" smtClean="0">
                          <a:latin typeface="Cambria Math"/>
                        </a:rPr>
                        <m:t>𝑜𝑟</m:t>
                      </m:r>
                      <m:r>
                        <a:rPr lang="en-US" sz="2000" b="0" i="1" smtClean="0">
                          <a:latin typeface="Cambria Math"/>
                        </a:rPr>
                        <m:t> 96.36%</m:t>
                      </m:r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4800"/>
                <a:ext cx="8686800" cy="4197303"/>
              </a:xfrm>
              <a:prstGeom prst="rect">
                <a:avLst/>
              </a:prstGeom>
              <a:blipFill rotWithShape="1">
                <a:blip r:embed="rId2"/>
                <a:stretch>
                  <a:fillRect l="-1053" t="-1161" r="-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7469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8600" y="228600"/>
                <a:ext cx="8534400" cy="5961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2. What is infant mortality per thousand? Express your answer to 2 decimal places, followed by the phrase per thousand e.g. 1.23 per thousand.</a:t>
                </a:r>
              </a:p>
              <a:p>
                <a:pPr algn="just"/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	As we know that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2000" i="1" smtClean="0">
                            <a:latin typeface="Cambria Math"/>
                          </a:rPr>
                        </m:ctrlPr>
                      </m:sPrePr>
                      <m:sub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</m:e>
                    </m:sPre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is</m:t>
                    </m:r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the</m:t>
                    </m:r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number</m:t>
                    </m:r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of</m:t>
                    </m:r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deaths</m:t>
                    </m:r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from</m:t>
                    </m:r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age</m:t>
                    </m:r>
                    <m:r>
                      <a:rPr lang="en-US" sz="20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‘x’ to ‘x+1’ so we can say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sPre>
                          <m:sPre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PrePr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𝑛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24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</m:e>
                        </m:sPre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1000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is the  number of deaths per thousands.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In this question we have to find the per thousand mortality rate of infants so we proceed as follows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	The total number of births are 100000 (lx) and the population reached at the age of 1 is 99562 (lx+1). So if we simply subtract the population reached at age 1 from the total number of births we got the number infants deaths i.e.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2000" i="1" smtClean="0">
                            <a:latin typeface="Cambria Math"/>
                          </a:rPr>
                        </m:ctrlPr>
                      </m:sPrePr>
                      <m:sub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𝑙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 </m:t>
                        </m:r>
                      </m:e>
                    </m:sPre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. To find the mortality per thousand we simply divide the number of infant’s death by 1000. i.e.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sPre>
                          <m:sPre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PrePr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𝑛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20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</m:e>
                        </m:sPre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1000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sPre>
                          <m:sPre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PrePr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20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sPre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1000</m:t>
                        </m:r>
                      </m:den>
                    </m:f>
                  </m:oMath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100000−99562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1000</m:t>
                          </m:r>
                        </m:den>
                      </m:f>
                    </m:oMath>
                  </m:oMathPara>
                </a14:m>
                <a:endParaRPr lang="en-US" sz="20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=4.38 </m:t>
                      </m:r>
                      <m:r>
                        <a:rPr lang="en-US" sz="2000" b="0" i="1" smtClean="0">
                          <a:latin typeface="Cambria Math"/>
                        </a:rPr>
                        <m:t>𝑝𝑒𝑟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r>
                        <a:rPr lang="en-US" sz="2000" b="0" i="1" smtClean="0">
                          <a:latin typeface="Cambria Math"/>
                        </a:rPr>
                        <m:t>𝑡h𝑜𝑢𝑠𝑎𝑛𝑑𝑠</m:t>
                      </m:r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600"/>
                <a:ext cx="8534400" cy="5961568"/>
              </a:xfrm>
              <a:prstGeom prst="rect">
                <a:avLst/>
              </a:prstGeom>
              <a:blipFill rotWithShape="1">
                <a:blip r:embed="rId2"/>
                <a:stretch>
                  <a:fillRect l="-786" t="-512" r="-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69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534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Task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Perform the remaining parts of the above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question.</a:t>
            </a:r>
          </a:p>
          <a:p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Assignment: (8 Marks)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What is fertility? Explain all the following measures. Give at least one numerical example for each measure.</a:t>
            </a:r>
          </a:p>
          <a:p>
            <a:pPr marL="457200" indent="-457200">
              <a:buAutoNum type="arabi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Crude Birth Rate</a:t>
            </a:r>
          </a:p>
          <a:p>
            <a:pPr marL="457200" indent="-457200">
              <a:buAutoNum type="arabi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General Fertility Rate</a:t>
            </a:r>
          </a:p>
          <a:p>
            <a:pPr marL="457200" indent="-457200">
              <a:buAutoNum type="arabi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Age specific Fertility Rate</a:t>
            </a:r>
          </a:p>
          <a:p>
            <a:pPr marL="457200" indent="-457200">
              <a:buAutoNum type="arabi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Total Fertility Rate</a:t>
            </a:r>
          </a:p>
          <a:p>
            <a:pPr marL="457200" indent="-457200">
              <a:buAutoNum type="arabi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Gross Reproduction Rate</a:t>
            </a:r>
          </a:p>
          <a:p>
            <a:pPr marL="457200" indent="-457200">
              <a:buAutoNum type="arabi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Net Reproduction Rate</a:t>
            </a:r>
          </a:p>
          <a:p>
            <a:pPr marL="457200" indent="-457200">
              <a:buAutoNum type="arabi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Child Women Ratio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799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236</Words>
  <Application>Microsoft Office PowerPoint</Application>
  <PresentationFormat>On-screen Show (4:3)</PresentationFormat>
  <Paragraphs>88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9</cp:revision>
  <dcterms:created xsi:type="dcterms:W3CDTF">2020-04-23T12:10:25Z</dcterms:created>
  <dcterms:modified xsi:type="dcterms:W3CDTF">2020-04-24T03:31:17Z</dcterms:modified>
</cp:coreProperties>
</file>