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32"/>
  </p:notesMasterIdLst>
  <p:sldIdLst>
    <p:sldId id="296" r:id="rId2"/>
    <p:sldId id="326"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FF"/>
    <a:srgbClr val="FF9933"/>
    <a:srgbClr val="336699"/>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2" autoAdjust="0"/>
    <p:restoredTop sz="99499" autoAdjust="0"/>
  </p:normalViewPr>
  <p:slideViewPr>
    <p:cSldViewPr>
      <p:cViewPr varScale="1">
        <p:scale>
          <a:sx n="47" d="100"/>
          <a:sy n="47" d="100"/>
        </p:scale>
        <p:origin x="-11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04E316B-4517-414A-BDDD-69CF557174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0DE10103-AFA5-4D78-BA0E-DCA2564029D4}"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fld id="{3E9EB153-D480-4DB5-B679-B2E4FCE4DC6F}" type="slidenum">
              <a:rPr lang="en-US" smtClean="0">
                <a:cs typeface="Times New Roman" pitchFamily="18" charset="0"/>
              </a:rPr>
              <a:pPr/>
              <a:t>3</a:t>
            </a:fld>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a:t>
            </a:r>
            <a:r>
              <a:rPr lang="en-US" sz="1000" dirty="0" smtClean="0">
                <a:solidFill>
                  <a:srgbClr val="000000"/>
                </a:solidFill>
              </a:rPr>
              <a:t>2012 </a:t>
            </a:r>
            <a:r>
              <a:rPr lang="en-US" sz="1000" dirty="0" err="1" smtClean="0">
                <a:solidFill>
                  <a:srgbClr val="000000"/>
                </a:solidFill>
              </a:rPr>
              <a:t>Cengage</a:t>
            </a:r>
            <a:r>
              <a:rPr lang="en-US" sz="1000" dirty="0" smtClean="0">
                <a:solidFill>
                  <a:srgbClr val="000000"/>
                </a:solidFill>
              </a:rPr>
              <a:t> </a:t>
            </a:r>
            <a:r>
              <a:rPr lang="en-US" sz="1000" dirty="0" smtClean="0">
                <a:solidFill>
                  <a:srgbClr val="000000"/>
                </a:solidFill>
              </a:rPr>
              <a:t>Learning. </a:t>
            </a:r>
            <a:r>
              <a:rPr lang="en-US" sz="1000" dirty="0" smtClean="0">
                <a:solidFill>
                  <a:srgbClr val="000000"/>
                </a:solidFill>
              </a:rPr>
              <a:t>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solidFill>
                <a:srgbClr val="000000"/>
              </a:solidFill>
            </a:endParaRPr>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solidFill>
                  <a:srgbClr val="000000"/>
                </a:solidFill>
                <a:cs typeface="+mn-cs"/>
              </a:defRPr>
            </a:lvl1pPr>
          </a:lstStyle>
          <a:p>
            <a:pPr>
              <a:defRPr/>
            </a:pPr>
            <a:fld id="{A64B87AE-F339-43F1-AE3E-4D131258B5C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a:t>
            </a:r>
            <a:r>
              <a:rPr lang="en-US" sz="1000" dirty="0" smtClean="0">
                <a:solidFill>
                  <a:srgbClr val="000000"/>
                </a:solidFill>
              </a:rPr>
              <a:t>2012 </a:t>
            </a:r>
            <a:r>
              <a:rPr lang="en-US" sz="1000" dirty="0" err="1" smtClean="0">
                <a:solidFill>
                  <a:srgbClr val="000000"/>
                </a:solidFill>
              </a:rPr>
              <a:t>Cengage</a:t>
            </a:r>
            <a:r>
              <a:rPr lang="en-US" sz="1000" dirty="0" smtClean="0">
                <a:solidFill>
                  <a:srgbClr val="000000"/>
                </a:solidFill>
              </a:rPr>
              <a:t> </a:t>
            </a:r>
            <a:r>
              <a:rPr lang="en-US" sz="1000" dirty="0" smtClean="0">
                <a:solidFill>
                  <a:srgbClr val="000000"/>
                </a:solidFill>
              </a:rPr>
              <a:t>Learning. </a:t>
            </a:r>
            <a:r>
              <a:rPr lang="en-US" sz="1000" dirty="0" smtClean="0">
                <a:solidFill>
                  <a:srgbClr val="000000"/>
                </a:solidFill>
              </a:rPr>
              <a:t>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8DB76587-DBDB-4B8A-B7AA-07C9509C56E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a:t>
            </a:r>
            <a:r>
              <a:rPr lang="en-US" sz="1000" dirty="0" smtClean="0">
                <a:solidFill>
                  <a:srgbClr val="000000"/>
                </a:solidFill>
              </a:rPr>
              <a:t>2012 </a:t>
            </a:r>
            <a:r>
              <a:rPr lang="en-US" sz="1000" dirty="0" err="1" smtClean="0">
                <a:solidFill>
                  <a:srgbClr val="000000"/>
                </a:solidFill>
              </a:rPr>
              <a:t>Cengage</a:t>
            </a:r>
            <a:r>
              <a:rPr lang="en-US" sz="1000" dirty="0" smtClean="0">
                <a:solidFill>
                  <a:srgbClr val="000000"/>
                </a:solidFill>
              </a:rPr>
              <a:t> </a:t>
            </a:r>
            <a:r>
              <a:rPr lang="en-US" sz="1000" dirty="0" smtClean="0">
                <a:solidFill>
                  <a:srgbClr val="000000"/>
                </a:solidFill>
              </a:rPr>
              <a:t>Learning. </a:t>
            </a:r>
            <a:r>
              <a:rPr lang="en-US" sz="1000" dirty="0" smtClean="0">
                <a:solidFill>
                  <a:srgbClr val="000000"/>
                </a:solidFill>
              </a:rPr>
              <a:t>All Rights Reserved. May not be copied, scanned, or duplicated, in whole or in part, except for use as permitted in a license distributed with a certain product or service or otherwise on a password-protected website for classroom use.</a:t>
            </a:r>
            <a:endParaRPr lang="en-US" dirty="0" smtClean="0">
              <a:solidFill>
                <a:srgbClr val="000000"/>
              </a:solidFill>
            </a:endParaRPr>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rgbClr val="FFFFE1"/>
                </a:solidFill>
                <a:latin typeface="Times New Roman" pitchFamily="18" charset="0"/>
              </a:rPr>
              <a:t>International Financial Management </a:t>
            </a:r>
          </a:p>
          <a:p>
            <a:pPr algn="ctr" eaLnBrk="1" hangingPunct="1">
              <a:defRPr/>
            </a:pPr>
            <a:r>
              <a:rPr lang="en-US" sz="4000" dirty="0" smtClean="0">
                <a:solidFill>
                  <a:srgbClr val="FFFFE1"/>
                </a:solidFill>
                <a:latin typeface="Times New Roman" pitchFamily="18" charset="0"/>
              </a:rPr>
              <a:t>11</a:t>
            </a:r>
            <a:r>
              <a:rPr lang="en-US" sz="4000" baseline="30000" dirty="0" smtClean="0">
                <a:solidFill>
                  <a:srgbClr val="FFFFE1"/>
                </a:solidFill>
                <a:latin typeface="Times New Roman" pitchFamily="18" charset="0"/>
              </a:rPr>
              <a:t>th</a:t>
            </a:r>
            <a:r>
              <a:rPr lang="en-US" sz="4000" dirty="0" smtClean="0">
                <a:solidFill>
                  <a:srgbClr val="FFFFE1"/>
                </a:solidFill>
                <a:latin typeface="Times New Roman" pitchFamily="18" charset="0"/>
              </a:rPr>
              <a:t> Edition</a:t>
            </a:r>
            <a:endParaRPr lang="en-US" dirty="0" smtClean="0">
              <a:solidFill>
                <a:srgbClr val="000000"/>
              </a:solidFill>
            </a:endParaRPr>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a:solidFill>
                    <a:srgbClr val="FFFFE1"/>
                  </a:solidFill>
                </a:rPr>
                <a:t>by Jeff Madura</a:t>
              </a:r>
              <a:endParaRPr lang="en-US" sz="2400">
                <a:solidFill>
                  <a:srgbClr val="000000"/>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61EDE796-821F-4A9E-B802-F4BA51976405}" type="slidenum">
              <a:rPr lang="en-US">
                <a:solidFill>
                  <a:srgbClr val="000000"/>
                </a:solidFill>
              </a:rPr>
              <a:pPr/>
              <a:t>1</a:t>
            </a:fld>
            <a:endParaRPr lang="en-US">
              <a:solidFill>
                <a:srgbClr val="000000"/>
              </a:solidFill>
            </a:endParaRPr>
          </a:p>
        </p:txBody>
      </p:sp>
      <p:pic>
        <p:nvPicPr>
          <p:cNvPr id="5123"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EB551C8-AE61-4920-9C5A-F8AF4B11CD5C}" type="slidenum">
              <a:rPr lang="en-US" smtClean="0"/>
              <a:pPr>
                <a:defRPr/>
              </a:pPr>
              <a:t>10</a:t>
            </a:fld>
            <a:endParaRPr lang="en-US" smtClean="0"/>
          </a:p>
        </p:txBody>
      </p:sp>
      <p:sp>
        <p:nvSpPr>
          <p:cNvPr id="1331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Pegged Exchange Rate System</a:t>
            </a:r>
          </a:p>
        </p:txBody>
      </p:sp>
      <p:sp>
        <p:nvSpPr>
          <p:cNvPr id="13316" name="Rectangle 3"/>
          <p:cNvSpPr>
            <a:spLocks noGrp="1" noChangeArrowheads="1"/>
          </p:cNvSpPr>
          <p:nvPr>
            <p:ph type="body" idx="4294967295"/>
          </p:nvPr>
        </p:nvSpPr>
        <p:spPr bwMode="auto">
          <a:xfrm>
            <a:off x="990600" y="1371600"/>
            <a:ext cx="7315200" cy="4038600"/>
          </a:xfrm>
          <a:prstGeom prst="rect">
            <a:avLst/>
          </a:prstGeom>
          <a:noFill/>
          <a:ln>
            <a:miter lim="800000"/>
            <a:headEnd/>
            <a:tailEnd/>
          </a:ln>
        </p:spPr>
        <p:txBody>
          <a:bodyPr/>
          <a:lstStyle/>
          <a:p>
            <a:pPr marL="495300" indent="-495300"/>
            <a:r>
              <a:rPr lang="en-US" sz="2400" smtClean="0"/>
              <a:t>Home currency value is pegged to one foreign currency or to an index of currencies.</a:t>
            </a:r>
          </a:p>
          <a:p>
            <a:pPr marL="495300" indent="-495300"/>
            <a:r>
              <a:rPr lang="en-US" sz="2400" smtClean="0"/>
              <a:t>May attract foreign investment because exchange rate is expected to remain stable.</a:t>
            </a:r>
          </a:p>
          <a:p>
            <a:pPr marL="495300" indent="-495300"/>
            <a:r>
              <a:rPr lang="en-US" sz="2400" smtClean="0"/>
              <a:t>Weak economic or political conditions can cause firms and investors to question whether the peg will be broken.</a:t>
            </a:r>
          </a:p>
          <a:p>
            <a:pPr marL="495300" indent="-495300">
              <a:buFont typeface="Wingdings" pitchFamily="2" charset="2"/>
              <a:buNone/>
            </a:pPr>
            <a:endParaRPr lang="en-US" sz="24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2DA95C3-BD54-4E6A-98B5-A936A19EF62D}" type="slidenum">
              <a:rPr lang="en-US" smtClean="0"/>
              <a:pPr>
                <a:defRPr/>
              </a:pPr>
              <a:t>11</a:t>
            </a:fld>
            <a:endParaRPr lang="en-US" smtClean="0"/>
          </a:p>
        </p:txBody>
      </p:sp>
      <p:sp>
        <p:nvSpPr>
          <p:cNvPr id="14339" name="Rectangle 2"/>
          <p:cNvSpPr>
            <a:spLocks noGrp="1" noChangeArrowheads="1"/>
          </p:cNvSpPr>
          <p:nvPr>
            <p:ph type="title" idx="4294967295"/>
          </p:nvPr>
        </p:nvSpPr>
        <p:spPr bwMode="auto">
          <a:xfrm>
            <a:off x="685800" y="-1588"/>
            <a:ext cx="7315200" cy="839788"/>
          </a:xfrm>
          <a:prstGeom prst="rect">
            <a:avLst/>
          </a:prstGeom>
          <a:noFill/>
          <a:ln>
            <a:miter lim="800000"/>
            <a:headEnd/>
            <a:tailEnd/>
          </a:ln>
        </p:spPr>
        <p:txBody>
          <a:bodyPr anchor="ctr"/>
          <a:lstStyle/>
          <a:p>
            <a:r>
              <a:rPr lang="en-US" sz="2600" smtClean="0">
                <a:solidFill>
                  <a:schemeClr val="bg1"/>
                </a:solidFill>
              </a:rPr>
              <a:t>Pegged Exchange Rate Systems</a:t>
            </a:r>
          </a:p>
        </p:txBody>
      </p:sp>
      <p:sp>
        <p:nvSpPr>
          <p:cNvPr id="14340" name="Rectangle 3"/>
          <p:cNvSpPr>
            <a:spLocks noGrp="1" noChangeArrowheads="1"/>
          </p:cNvSpPr>
          <p:nvPr>
            <p:ph type="body" idx="4294967295"/>
          </p:nvPr>
        </p:nvSpPr>
        <p:spPr bwMode="auto">
          <a:xfrm>
            <a:off x="1066800" y="1447800"/>
            <a:ext cx="8382000" cy="5410200"/>
          </a:xfrm>
          <a:prstGeom prst="rect">
            <a:avLst/>
          </a:prstGeom>
          <a:noFill/>
          <a:ln>
            <a:miter lim="800000"/>
            <a:headEnd/>
            <a:tailEnd/>
          </a:ln>
        </p:spPr>
        <p:txBody>
          <a:bodyPr/>
          <a:lstStyle/>
          <a:p>
            <a:pPr marL="495300" indent="-495300">
              <a:spcAft>
                <a:spcPts val="1200"/>
              </a:spcAft>
              <a:buFont typeface="Wingdings" pitchFamily="2" charset="2"/>
              <a:buNone/>
            </a:pPr>
            <a:r>
              <a:rPr lang="en-US" sz="2800" smtClean="0"/>
              <a:t>Examples:</a:t>
            </a:r>
          </a:p>
          <a:p>
            <a:pPr marL="341313" lvl="1" indent="-231775">
              <a:spcBef>
                <a:spcPct val="0"/>
              </a:spcBef>
              <a:spcAft>
                <a:spcPts val="1200"/>
              </a:spcAft>
            </a:pPr>
            <a:r>
              <a:rPr lang="en-US" sz="2400" smtClean="0"/>
              <a:t>Europe’s Snake Arrangement 1972 – 1979</a:t>
            </a:r>
          </a:p>
          <a:p>
            <a:pPr marL="341313" lvl="1" indent="-231775">
              <a:spcBef>
                <a:spcPct val="0"/>
              </a:spcBef>
              <a:spcAft>
                <a:spcPts val="1200"/>
              </a:spcAft>
            </a:pPr>
            <a:r>
              <a:rPr lang="en-US" sz="2400" smtClean="0"/>
              <a:t>European Monetary System (EMS) 1979 – 1992</a:t>
            </a:r>
          </a:p>
          <a:p>
            <a:pPr marL="341313" lvl="1" indent="-231775">
              <a:spcBef>
                <a:spcPct val="0"/>
              </a:spcBef>
              <a:spcAft>
                <a:spcPts val="1200"/>
              </a:spcAft>
            </a:pPr>
            <a:r>
              <a:rPr lang="en-US" sz="2400" smtClean="0"/>
              <a:t>Mexico’s Pegged System 1994</a:t>
            </a:r>
          </a:p>
          <a:p>
            <a:pPr marL="341313" lvl="1" indent="-231775">
              <a:spcBef>
                <a:spcPct val="0"/>
              </a:spcBef>
              <a:spcAft>
                <a:spcPts val="1200"/>
              </a:spcAft>
            </a:pPr>
            <a:r>
              <a:rPr lang="en-US" sz="2400" smtClean="0"/>
              <a:t>China’s Pegged Exchange Rate 1996 – 2005</a:t>
            </a:r>
          </a:p>
          <a:p>
            <a:pPr marL="341313" lvl="1" indent="-231775">
              <a:spcBef>
                <a:spcPct val="0"/>
              </a:spcBef>
              <a:spcAft>
                <a:spcPts val="1200"/>
              </a:spcAft>
            </a:pPr>
            <a:r>
              <a:rPr lang="en-US" sz="2400" smtClean="0"/>
              <a:t>Venezuela’s Pegged Exchange Rate 2010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7B7C63E-92E4-4653-B8DE-950BF9B5E9CB}" type="slidenum">
              <a:rPr lang="en-US" smtClean="0"/>
              <a:pPr>
                <a:defRPr/>
              </a:pPr>
              <a:t>12</a:t>
            </a:fld>
            <a:endParaRPr lang="en-US" smtClean="0"/>
          </a:p>
        </p:txBody>
      </p:sp>
      <p:sp>
        <p:nvSpPr>
          <p:cNvPr id="15363" name="Rectangle 2"/>
          <p:cNvSpPr>
            <a:spLocks noGrp="1" noChangeArrowheads="1"/>
          </p:cNvSpPr>
          <p:nvPr>
            <p:ph type="title" idx="4294967295"/>
          </p:nvPr>
        </p:nvSpPr>
        <p:spPr bwMode="auto">
          <a:xfrm>
            <a:off x="685800" y="-1588"/>
            <a:ext cx="7315200" cy="839788"/>
          </a:xfrm>
          <a:prstGeom prst="rect">
            <a:avLst/>
          </a:prstGeom>
          <a:noFill/>
          <a:ln>
            <a:miter lim="800000"/>
            <a:headEnd/>
            <a:tailEnd/>
          </a:ln>
        </p:spPr>
        <p:txBody>
          <a:bodyPr anchor="ctr"/>
          <a:lstStyle/>
          <a:p>
            <a:r>
              <a:rPr lang="en-US" sz="2600" smtClean="0">
                <a:solidFill>
                  <a:schemeClr val="bg1"/>
                </a:solidFill>
              </a:rPr>
              <a:t>Pegged Exchange Rate Systems (Cont.)</a:t>
            </a:r>
          </a:p>
        </p:txBody>
      </p:sp>
      <p:sp>
        <p:nvSpPr>
          <p:cNvPr id="15364" name="Rectangle 3"/>
          <p:cNvSpPr>
            <a:spLocks noGrp="1" noChangeArrowheads="1"/>
          </p:cNvSpPr>
          <p:nvPr>
            <p:ph type="body" idx="4294967295"/>
          </p:nvPr>
        </p:nvSpPr>
        <p:spPr bwMode="auto">
          <a:xfrm>
            <a:off x="914400" y="1295400"/>
            <a:ext cx="7924800" cy="4800600"/>
          </a:xfrm>
          <a:prstGeom prst="rect">
            <a:avLst/>
          </a:prstGeom>
          <a:noFill/>
          <a:ln>
            <a:miter lim="800000"/>
            <a:headEnd/>
            <a:tailEnd/>
          </a:ln>
        </p:spPr>
        <p:txBody>
          <a:bodyPr/>
          <a:lstStyle/>
          <a:p>
            <a:pPr marL="495300" indent="-495300"/>
            <a:r>
              <a:rPr lang="en-US" sz="2400" b="1" smtClean="0"/>
              <a:t>Currency Boards Used to Peg Currency Values </a:t>
            </a:r>
            <a:r>
              <a:rPr lang="en-US" sz="2400" smtClean="0"/>
              <a:t>- a system for pegging the value of the local currency to some other specified currency. The board must maintain currency reserves for all the currency that it has printed.</a:t>
            </a:r>
          </a:p>
          <a:p>
            <a:pPr marL="495300" indent="-495300"/>
            <a:r>
              <a:rPr lang="en-US" sz="2400" b="1" smtClean="0"/>
              <a:t>Interest Rates of Pegged Currencies</a:t>
            </a:r>
            <a:r>
              <a:rPr lang="en-US" sz="2400" smtClean="0"/>
              <a:t> - Interest rate will move in tandem with the interest rate of the currency to which it is tied.</a:t>
            </a:r>
          </a:p>
          <a:p>
            <a:pPr marL="495300" indent="-495300"/>
            <a:r>
              <a:rPr lang="en-US" sz="2400" b="1" smtClean="0"/>
              <a:t>Exchange Rate Risk of a Pegged Currency</a:t>
            </a:r>
            <a:r>
              <a:rPr lang="en-US" sz="2400" smtClean="0"/>
              <a:t> – (Exhibit 6.2) provides examples of countries that have pegged the exchange rate of their currency to a specific currency. Currencies are commonly pegged to the U.S. dollar or to the euro.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58C072E-9C5A-41FA-9073-F1EBE8444192}" type="slidenum">
              <a:rPr lang="en-US" smtClean="0"/>
              <a:pPr>
                <a:defRPr/>
              </a:pPr>
              <a:t>13</a:t>
            </a:fld>
            <a:endParaRPr lang="en-US" smtClean="0"/>
          </a:p>
        </p:txBody>
      </p:sp>
      <p:sp>
        <p:nvSpPr>
          <p:cNvPr id="1638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Exhibit 6.2 </a:t>
            </a:r>
            <a:r>
              <a:rPr lang="en-US" sz="2600" b="0" smtClean="0">
                <a:solidFill>
                  <a:schemeClr val="bg1"/>
                </a:solidFill>
              </a:rPr>
              <a:t>Pegged Exchange Rates</a:t>
            </a:r>
          </a:p>
        </p:txBody>
      </p:sp>
      <p:pic>
        <p:nvPicPr>
          <p:cNvPr id="16388" name="Picture 1"/>
          <p:cNvPicPr>
            <a:picLocks noChangeAspect="1"/>
          </p:cNvPicPr>
          <p:nvPr/>
        </p:nvPicPr>
        <p:blipFill>
          <a:blip r:embed="rId2" cstate="print"/>
          <a:srcRect/>
          <a:stretch>
            <a:fillRect/>
          </a:stretch>
        </p:blipFill>
        <p:spPr bwMode="auto">
          <a:xfrm>
            <a:off x="838200" y="1524000"/>
            <a:ext cx="8216900" cy="3860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18AED18-C0EA-435D-A69E-F536CCF7A5A8}" type="slidenum">
              <a:rPr lang="en-US" smtClean="0"/>
              <a:pPr>
                <a:defRPr/>
              </a:pPr>
              <a:t>14</a:t>
            </a:fld>
            <a:endParaRPr lang="en-US" smtClean="0"/>
          </a:p>
        </p:txBody>
      </p:sp>
      <p:sp>
        <p:nvSpPr>
          <p:cNvPr id="1741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Dollarization</a:t>
            </a:r>
          </a:p>
        </p:txBody>
      </p:sp>
      <p:sp>
        <p:nvSpPr>
          <p:cNvPr id="17412" name="Rectangle 3"/>
          <p:cNvSpPr>
            <a:spLocks noGrp="1" noChangeArrowheads="1"/>
          </p:cNvSpPr>
          <p:nvPr>
            <p:ph type="body" idx="4294967295"/>
          </p:nvPr>
        </p:nvSpPr>
        <p:spPr bwMode="auto">
          <a:xfrm>
            <a:off x="914400" y="1295400"/>
            <a:ext cx="7315200" cy="4038600"/>
          </a:xfrm>
          <a:prstGeom prst="rect">
            <a:avLst/>
          </a:prstGeom>
          <a:noFill/>
          <a:ln>
            <a:miter lim="800000"/>
            <a:headEnd/>
            <a:tailEnd/>
          </a:ln>
        </p:spPr>
        <p:txBody>
          <a:bodyPr/>
          <a:lstStyle/>
          <a:p>
            <a:pPr marL="495300" indent="-495300"/>
            <a:r>
              <a:rPr lang="en-US" sz="2800" smtClean="0"/>
              <a:t>Replacement of a foreign currency with U.S. dollars.</a:t>
            </a:r>
          </a:p>
          <a:p>
            <a:pPr marL="495300" indent="-495300"/>
            <a:r>
              <a:rPr lang="en-US" sz="2800" smtClean="0"/>
              <a:t>This process is a step beyond a currency board because it forces the local currency to be replaced by the U.S. dollar. Although dollarization and a currency board both attempt to peg the local currency’s value, the currency board does not replace the local currency with dollars.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CE6170E-567C-4F0B-937E-8F646D649304}" type="slidenum">
              <a:rPr lang="en-US" smtClean="0"/>
              <a:pPr>
                <a:defRPr/>
              </a:pPr>
              <a:t>15</a:t>
            </a:fld>
            <a:endParaRPr lang="en-US" smtClean="0"/>
          </a:p>
        </p:txBody>
      </p:sp>
      <p:sp>
        <p:nvSpPr>
          <p:cNvPr id="18435"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600" smtClean="0">
                <a:solidFill>
                  <a:schemeClr val="bg1"/>
                </a:solidFill>
              </a:rPr>
              <a:t>A Single European Currency</a:t>
            </a:r>
          </a:p>
        </p:txBody>
      </p:sp>
      <p:sp>
        <p:nvSpPr>
          <p:cNvPr id="18436" name="Rectangle 3"/>
          <p:cNvSpPr>
            <a:spLocks noGrp="1" noChangeArrowheads="1"/>
          </p:cNvSpPr>
          <p:nvPr>
            <p:ph type="body" idx="4294967295"/>
          </p:nvPr>
        </p:nvSpPr>
        <p:spPr bwMode="auto">
          <a:xfrm>
            <a:off x="838200" y="1295400"/>
            <a:ext cx="8077200" cy="4953000"/>
          </a:xfrm>
          <a:prstGeom prst="rect">
            <a:avLst/>
          </a:prstGeom>
          <a:noFill/>
          <a:ln>
            <a:miter lim="800000"/>
            <a:headEnd/>
            <a:tailEnd/>
          </a:ln>
        </p:spPr>
        <p:txBody>
          <a:bodyPr/>
          <a:lstStyle/>
          <a:p>
            <a:pPr marL="495300" indent="-495300"/>
            <a:r>
              <a:rPr lang="en-US" sz="2400" smtClean="0"/>
              <a:t>Monetary Policy in the Eurozone</a:t>
            </a:r>
          </a:p>
          <a:p>
            <a:pPr marL="869950" lvl="1" indent="-412750">
              <a:buFont typeface="Wingdings" pitchFamily="2" charset="2"/>
              <a:buChar char="§"/>
            </a:pPr>
            <a:r>
              <a:rPr lang="en-US" sz="2000" b="1" smtClean="0"/>
              <a:t>European Central Bank </a:t>
            </a:r>
            <a:r>
              <a:rPr lang="en-US" sz="2000" smtClean="0"/>
              <a:t>- based in Frankfurt and is responsible for setting monetary policy for all participating European countries</a:t>
            </a:r>
          </a:p>
          <a:p>
            <a:pPr marL="869950" lvl="1" indent="-412750">
              <a:buFont typeface="Wingdings" pitchFamily="2" charset="2"/>
              <a:buChar char="§"/>
            </a:pPr>
            <a:r>
              <a:rPr lang="en-US" sz="2000" b="1" smtClean="0"/>
              <a:t>Objective</a:t>
            </a:r>
            <a:r>
              <a:rPr lang="en-US" sz="2000" smtClean="0"/>
              <a:t> is to control inflation in the participating countries and to stabilize (within reasonable boundaries) the value of the euro with respect to other major currencies.</a:t>
            </a:r>
          </a:p>
          <a:p>
            <a:pPr marL="495300" indent="-495300"/>
            <a:r>
              <a:rPr lang="en-US" sz="2400" smtClean="0"/>
              <a:t>Impact on Firms in the Eurozone - </a:t>
            </a:r>
            <a:r>
              <a:rPr lang="en-US" smtClean="0">
                <a:solidFill>
                  <a:schemeClr val="tx1"/>
                </a:solidFill>
              </a:rPr>
              <a:t>Prices of products are now more comparable among European countries.</a:t>
            </a:r>
            <a:endParaRPr lang="en-US" sz="2400" smtClean="0">
              <a:solidFill>
                <a:schemeClr val="tx1"/>
              </a:solidFill>
            </a:endParaRPr>
          </a:p>
          <a:p>
            <a:pPr marL="495300" indent="-495300"/>
            <a:r>
              <a:rPr lang="en-US" sz="2400" smtClean="0"/>
              <a:t>Impact on Financial Flows in the Eurozone - </a:t>
            </a:r>
            <a:r>
              <a:rPr lang="en-US" smtClean="0">
                <a:solidFill>
                  <a:schemeClr val="tx1"/>
                </a:solidFill>
              </a:rPr>
              <a:t>Bond investors who reside in the eurozone can  now invest in bonds issued by governments and corporations in these countries without concern about exchange rate risk, as long as the bonds are denominated in euros.</a:t>
            </a:r>
            <a:endParaRPr lang="en-US" sz="240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DEE5A45-2E54-45F4-8879-C371660E3E0C}" type="slidenum">
              <a:rPr lang="en-US" smtClean="0"/>
              <a:pPr>
                <a:defRPr/>
              </a:pPr>
              <a:t>16</a:t>
            </a:fld>
            <a:endParaRPr lang="en-US" smtClean="0"/>
          </a:p>
        </p:txBody>
      </p:sp>
      <p:sp>
        <p:nvSpPr>
          <p:cNvPr id="19459"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600" smtClean="0">
                <a:solidFill>
                  <a:schemeClr val="bg1"/>
                </a:solidFill>
              </a:rPr>
              <a:t>A Single European Currency</a:t>
            </a:r>
          </a:p>
        </p:txBody>
      </p:sp>
      <p:sp>
        <p:nvSpPr>
          <p:cNvPr id="19460" name="Rectangle 3"/>
          <p:cNvSpPr>
            <a:spLocks noGrp="1" noChangeArrowheads="1"/>
          </p:cNvSpPr>
          <p:nvPr>
            <p:ph type="body" idx="4294967295"/>
          </p:nvPr>
        </p:nvSpPr>
        <p:spPr bwMode="auto">
          <a:xfrm>
            <a:off x="838200" y="1295400"/>
            <a:ext cx="8077200" cy="4038600"/>
          </a:xfrm>
          <a:prstGeom prst="rect">
            <a:avLst/>
          </a:prstGeom>
          <a:noFill/>
          <a:ln>
            <a:miter lim="800000"/>
            <a:headEnd/>
            <a:tailEnd/>
          </a:ln>
        </p:spPr>
        <p:txBody>
          <a:bodyPr/>
          <a:lstStyle/>
          <a:p>
            <a:pPr marL="495300" indent="-495300"/>
            <a:r>
              <a:rPr lang="en-US" sz="2400" smtClean="0"/>
              <a:t>Exposure of Countries within the Eurozone</a:t>
            </a:r>
          </a:p>
          <a:p>
            <a:pPr marL="869950" lvl="1" indent="-412750">
              <a:buFont typeface="Wingdings" pitchFamily="2" charset="2"/>
              <a:buChar char="§"/>
            </a:pPr>
            <a:r>
              <a:rPr lang="en-US" sz="2000" smtClean="0"/>
              <a:t>A single European monetary policy prevents any individual European country from solving local economic problems with its own unique monetary policy.</a:t>
            </a:r>
          </a:p>
          <a:p>
            <a:pPr marL="869950" lvl="1" indent="-412750">
              <a:buFont typeface="Wingdings" pitchFamily="2" charset="2"/>
              <a:buChar char="§"/>
            </a:pPr>
            <a:r>
              <a:rPr lang="en-US" sz="2000" smtClean="0"/>
              <a:t>Any given monetary policy used in the eurozone during a particular period may enhance conditions in some countries and adversely affect others.</a:t>
            </a:r>
          </a:p>
          <a:p>
            <a:pPr marL="495300" indent="-495300"/>
            <a:r>
              <a:rPr lang="en-US" sz="2400" smtClean="0"/>
              <a:t>Impact of Crises within the Eurozone - </a:t>
            </a:r>
            <a:r>
              <a:rPr lang="en-US" smtClean="0">
                <a:solidFill>
                  <a:schemeClr val="tx1"/>
                </a:solidFill>
              </a:rPr>
              <a:t>may affect the economic conditions of the other participating countries because they all rely on the same currency and same monetary policy.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5DB1D30-0E7C-4AE3-B46C-1436BBD0B7D9}" type="slidenum">
              <a:rPr lang="en-US" smtClean="0"/>
              <a:pPr>
                <a:defRPr/>
              </a:pPr>
              <a:t>17</a:t>
            </a:fld>
            <a:endParaRPr lang="en-US" smtClean="0"/>
          </a:p>
        </p:txBody>
      </p:sp>
      <p:sp>
        <p:nvSpPr>
          <p:cNvPr id="2048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Reasons for Government Intervention</a:t>
            </a:r>
          </a:p>
        </p:txBody>
      </p:sp>
      <p:sp>
        <p:nvSpPr>
          <p:cNvPr id="20484" name="Rectangle 3"/>
          <p:cNvSpPr>
            <a:spLocks noGrp="1" noChangeArrowheads="1"/>
          </p:cNvSpPr>
          <p:nvPr>
            <p:ph type="body" idx="4294967295"/>
          </p:nvPr>
        </p:nvSpPr>
        <p:spPr bwMode="auto">
          <a:xfrm>
            <a:off x="990600" y="1371600"/>
            <a:ext cx="7848600" cy="4038600"/>
          </a:xfrm>
          <a:prstGeom prst="rect">
            <a:avLst/>
          </a:prstGeom>
          <a:noFill/>
          <a:ln>
            <a:miter lim="800000"/>
            <a:headEnd/>
            <a:tailEnd/>
          </a:ln>
        </p:spPr>
        <p:txBody>
          <a:bodyPr/>
          <a:lstStyle/>
          <a:p>
            <a:pPr marL="395288" indent="-395288">
              <a:buFont typeface="Wingdings" pitchFamily="2" charset="2"/>
              <a:buAutoNum type="arabicPeriod"/>
            </a:pPr>
            <a:r>
              <a:rPr lang="en-US" sz="2400" smtClean="0"/>
              <a:t>Smooth exchange rate movements</a:t>
            </a:r>
          </a:p>
          <a:p>
            <a:pPr marL="400050" lvl="1" indent="0">
              <a:buFont typeface="Wingdings" pitchFamily="2" charset="2"/>
              <a:buNone/>
            </a:pPr>
            <a:r>
              <a:rPr lang="en-US" sz="2200" smtClean="0"/>
              <a:t>If a central bank is concerned that its economy will be affected by abrupt movements in its home currency’s value, it may attempt to smooth the currency movements over time.</a:t>
            </a:r>
          </a:p>
          <a:p>
            <a:pPr marL="395288" indent="-395288">
              <a:buFont typeface="Wingdings" pitchFamily="2" charset="2"/>
              <a:buAutoNum type="arabicPeriod"/>
            </a:pPr>
            <a:r>
              <a:rPr lang="en-US" sz="2400" smtClean="0"/>
              <a:t>Establish implicit exchange rate boundaries</a:t>
            </a:r>
          </a:p>
          <a:p>
            <a:pPr marL="400050" lvl="1" indent="0">
              <a:buFont typeface="Wingdings" pitchFamily="2" charset="2"/>
              <a:buNone/>
            </a:pPr>
            <a:r>
              <a:rPr lang="en-US" sz="2200" smtClean="0"/>
              <a:t>Some central banks attempt to maintain their home currency rates within some unofficial, or implicit, boundaries.</a:t>
            </a:r>
          </a:p>
          <a:p>
            <a:pPr marL="395288" indent="-395288">
              <a:buFont typeface="Wingdings" pitchFamily="2" charset="2"/>
              <a:buAutoNum type="arabicPeriod"/>
            </a:pPr>
            <a:r>
              <a:rPr lang="en-US" sz="2400" smtClean="0"/>
              <a:t>Respond to temporary disturbances</a:t>
            </a:r>
          </a:p>
          <a:p>
            <a:pPr marL="400050" lvl="1" indent="0">
              <a:buFont typeface="Wingdings" pitchFamily="2" charset="2"/>
              <a:buNone/>
            </a:pPr>
            <a:r>
              <a:rPr lang="en-US" sz="2200" smtClean="0"/>
              <a:t>A central bank may intervene to insulate a currency’s value from a temporary disturbance.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B68E01C-2885-4A33-9049-7933074B89AE}" type="slidenum">
              <a:rPr lang="en-US" smtClean="0"/>
              <a:pPr>
                <a:defRPr/>
              </a:pPr>
              <a:t>18</a:t>
            </a:fld>
            <a:endParaRPr lang="en-US" smtClean="0"/>
          </a:p>
        </p:txBody>
      </p:sp>
      <p:sp>
        <p:nvSpPr>
          <p:cNvPr id="21507" name="Rectangle 2"/>
          <p:cNvSpPr>
            <a:spLocks noGrp="1" noChangeArrowheads="1"/>
          </p:cNvSpPr>
          <p:nvPr>
            <p:ph type="title" idx="4294967295"/>
          </p:nvPr>
        </p:nvSpPr>
        <p:spPr bwMode="auto">
          <a:xfrm>
            <a:off x="685800" y="-1588"/>
            <a:ext cx="7315200" cy="763588"/>
          </a:xfrm>
          <a:prstGeom prst="rect">
            <a:avLst/>
          </a:prstGeom>
          <a:noFill/>
          <a:ln>
            <a:miter lim="800000"/>
            <a:headEnd/>
            <a:tailEnd/>
          </a:ln>
        </p:spPr>
        <p:txBody>
          <a:bodyPr anchor="ctr"/>
          <a:lstStyle/>
          <a:p>
            <a:r>
              <a:rPr lang="en-US" sz="2600" smtClean="0">
                <a:solidFill>
                  <a:schemeClr val="bg1"/>
                </a:solidFill>
              </a:rPr>
              <a:t>Direct Intervention</a:t>
            </a:r>
          </a:p>
        </p:txBody>
      </p:sp>
      <p:sp>
        <p:nvSpPr>
          <p:cNvPr id="21508" name="Rectangle 3"/>
          <p:cNvSpPr>
            <a:spLocks noGrp="1" noChangeArrowheads="1"/>
          </p:cNvSpPr>
          <p:nvPr>
            <p:ph type="body" idx="4294967295"/>
          </p:nvPr>
        </p:nvSpPr>
        <p:spPr bwMode="auto">
          <a:xfrm>
            <a:off x="990600" y="1371600"/>
            <a:ext cx="7315200" cy="4038600"/>
          </a:xfrm>
          <a:prstGeom prst="rect">
            <a:avLst/>
          </a:prstGeom>
          <a:noFill/>
          <a:ln>
            <a:miter lim="800000"/>
            <a:headEnd/>
            <a:tailEnd/>
          </a:ln>
        </p:spPr>
        <p:txBody>
          <a:bodyPr/>
          <a:lstStyle/>
          <a:p>
            <a:pPr marL="0" indent="0">
              <a:buFont typeface="Wingdings" pitchFamily="2" charset="2"/>
              <a:buNone/>
            </a:pPr>
            <a:r>
              <a:rPr lang="en-US" sz="2400" smtClean="0"/>
              <a:t>To force the dollar to depreciate, the Fed can intervene directly by exchanging dollars that it holds as reserves for other foreign currencies in the foreign exchange market.</a:t>
            </a:r>
          </a:p>
          <a:p>
            <a:pPr marL="0" indent="0">
              <a:buFont typeface="Wingdings" pitchFamily="2" charset="2"/>
              <a:buNone/>
            </a:pPr>
            <a:endParaRPr lang="en-US" sz="2400" smtClean="0"/>
          </a:p>
          <a:p>
            <a:pPr marL="0" indent="0">
              <a:buFont typeface="Wingdings" pitchFamily="2" charset="2"/>
              <a:buNone/>
            </a:pPr>
            <a:r>
              <a:rPr lang="en-US" sz="2400" smtClean="0"/>
              <a:t>By “flooding the market with dollars” in this manner, the Fed puts downward pressure on the dollar.</a:t>
            </a:r>
          </a:p>
          <a:p>
            <a:pPr marL="0" indent="0">
              <a:buFont typeface="Wingdings" pitchFamily="2" charset="2"/>
              <a:buNone/>
            </a:pPr>
            <a:endParaRPr lang="en-US" sz="2400" smtClean="0"/>
          </a:p>
          <a:p>
            <a:pPr marL="0" indent="0">
              <a:buFont typeface="Wingdings" pitchFamily="2" charset="2"/>
              <a:buNone/>
            </a:pPr>
            <a:r>
              <a:rPr lang="en-US" sz="2400" smtClean="0"/>
              <a:t>If the Fed desires to strengthen the dollar, it can exchange foreign currencies for dollars in the foreign exchange market, thereby putting upward pressure on the dollar.</a:t>
            </a:r>
          </a:p>
          <a:p>
            <a:pPr marL="0" indent="0">
              <a:buFont typeface="Wingdings" pitchFamily="2" charset="2"/>
              <a:buNone/>
            </a:pPr>
            <a:endParaRPr lang="en-US" sz="24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ED00E54-397D-4181-910F-FFB8BF70F8DE}" type="slidenum">
              <a:rPr lang="en-US" smtClean="0"/>
              <a:pPr>
                <a:defRPr/>
              </a:pPr>
              <a:t>19</a:t>
            </a:fld>
            <a:endParaRPr lang="en-US" smtClean="0"/>
          </a:p>
        </p:txBody>
      </p:sp>
      <p:sp>
        <p:nvSpPr>
          <p:cNvPr id="2253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Exhibit 6.3 </a:t>
            </a:r>
            <a:r>
              <a:rPr lang="en-US" sz="2600" b="0" smtClean="0">
                <a:solidFill>
                  <a:schemeClr val="bg1"/>
                </a:solidFill>
              </a:rPr>
              <a:t>Effects of Direct Central Bank Intervention in the Foreign Exchange Market</a:t>
            </a:r>
          </a:p>
        </p:txBody>
      </p:sp>
      <p:pic>
        <p:nvPicPr>
          <p:cNvPr id="22532" name="Picture 1"/>
          <p:cNvPicPr>
            <a:picLocks noChangeAspect="1"/>
          </p:cNvPicPr>
          <p:nvPr/>
        </p:nvPicPr>
        <p:blipFill>
          <a:blip r:embed="rId2" cstate="print"/>
          <a:srcRect/>
          <a:stretch>
            <a:fillRect/>
          </a:stretch>
        </p:blipFill>
        <p:spPr bwMode="auto">
          <a:xfrm>
            <a:off x="946150" y="1600200"/>
            <a:ext cx="8177213" cy="3429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365C474-621D-4B84-8B26-36251FFF2F43}" type="slidenum">
              <a:rPr lang="en-US" smtClean="0"/>
              <a:pPr>
                <a:defRPr/>
              </a:pPr>
              <a:t>2</a:t>
            </a:fld>
            <a:endParaRPr lang="en-US" smtClean="0"/>
          </a:p>
        </p:txBody>
      </p:sp>
      <p:sp>
        <p:nvSpPr>
          <p:cNvPr id="7171" name="Rectangle 2"/>
          <p:cNvSpPr>
            <a:spLocks noGrp="1" noChangeArrowheads="1"/>
          </p:cNvSpPr>
          <p:nvPr>
            <p:ph type="title" idx="4294967295"/>
          </p:nvPr>
        </p:nvSpPr>
        <p:spPr bwMode="auto">
          <a:xfrm>
            <a:off x="685800" y="25400"/>
            <a:ext cx="7315200" cy="812800"/>
          </a:xfrm>
          <a:prstGeom prst="rect">
            <a:avLst/>
          </a:prstGeom>
          <a:noFill/>
          <a:ln>
            <a:miter lim="800000"/>
            <a:headEnd/>
            <a:tailEnd/>
          </a:ln>
        </p:spPr>
        <p:txBody>
          <a:bodyPr anchor="ctr"/>
          <a:lstStyle/>
          <a:p>
            <a:r>
              <a:rPr lang="en-US" sz="2600" dirty="0" smtClean="0">
                <a:solidFill>
                  <a:schemeClr val="bg1"/>
                </a:solidFill>
              </a:rPr>
              <a:t>Part 2 </a:t>
            </a:r>
            <a:r>
              <a:rPr lang="en-US" sz="2600" b="0" dirty="0" smtClean="0">
                <a:solidFill>
                  <a:schemeClr val="bg1"/>
                </a:solidFill>
              </a:rPr>
              <a:t>Exchange Rate Behavior</a:t>
            </a:r>
            <a:endParaRPr lang="en-US" sz="2600" dirty="0" smtClean="0">
              <a:solidFill>
                <a:schemeClr val="bg1"/>
              </a:solidFill>
            </a:endParaRPr>
          </a:p>
        </p:txBody>
      </p:sp>
      <p:pic>
        <p:nvPicPr>
          <p:cNvPr id="40962" name="Picture 2" descr="C:\Documents and Settings\Pat Richie\My Documents\Madura PPT\2011\Madura\IFM_jpeg\pt02-uf-001.jpg"/>
          <p:cNvPicPr>
            <a:picLocks noChangeAspect="1" noChangeArrowheads="1"/>
          </p:cNvPicPr>
          <p:nvPr/>
        </p:nvPicPr>
        <p:blipFill>
          <a:blip r:embed="rId2" cstate="print"/>
          <a:srcRect/>
          <a:stretch>
            <a:fillRect/>
          </a:stretch>
        </p:blipFill>
        <p:spPr bwMode="auto">
          <a:xfrm>
            <a:off x="1295400" y="1600200"/>
            <a:ext cx="6847616" cy="423741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C9143EF-039B-4795-B2A3-4C3E98390F31}" type="slidenum">
              <a:rPr lang="en-US" smtClean="0"/>
              <a:pPr>
                <a:defRPr/>
              </a:pPr>
              <a:t>20</a:t>
            </a:fld>
            <a:endParaRPr lang="en-US" smtClean="0"/>
          </a:p>
        </p:txBody>
      </p:sp>
      <p:sp>
        <p:nvSpPr>
          <p:cNvPr id="23555" name="Rectangle 2"/>
          <p:cNvSpPr>
            <a:spLocks noGrp="1" noChangeArrowheads="1"/>
          </p:cNvSpPr>
          <p:nvPr>
            <p:ph type="title" idx="4294967295"/>
          </p:nvPr>
        </p:nvSpPr>
        <p:spPr bwMode="auto">
          <a:xfrm>
            <a:off x="685800" y="-1588"/>
            <a:ext cx="7315200" cy="763588"/>
          </a:xfrm>
          <a:prstGeom prst="rect">
            <a:avLst/>
          </a:prstGeom>
          <a:noFill/>
          <a:ln>
            <a:miter lim="800000"/>
            <a:headEnd/>
            <a:tailEnd/>
          </a:ln>
        </p:spPr>
        <p:txBody>
          <a:bodyPr anchor="ctr"/>
          <a:lstStyle/>
          <a:p>
            <a:r>
              <a:rPr lang="en-US" sz="2600" smtClean="0">
                <a:solidFill>
                  <a:schemeClr val="bg1"/>
                </a:solidFill>
              </a:rPr>
              <a:t>Direct Intervention</a:t>
            </a:r>
          </a:p>
        </p:txBody>
      </p:sp>
      <p:sp>
        <p:nvSpPr>
          <p:cNvPr id="67587" name="Rectangle 3"/>
          <p:cNvSpPr>
            <a:spLocks noGrp="1" noChangeArrowheads="1"/>
          </p:cNvSpPr>
          <p:nvPr>
            <p:ph type="body" idx="4294967295"/>
          </p:nvPr>
        </p:nvSpPr>
        <p:spPr bwMode="auto">
          <a:xfrm>
            <a:off x="838200" y="1295400"/>
            <a:ext cx="8077200" cy="5105400"/>
          </a:xfrm>
          <a:prstGeom prst="rect">
            <a:avLst/>
          </a:prstGeom>
          <a:extLst>
            <a:ext uri="{909E8E84-426E-40DD-AFC4-6F175D3DCCD1}"/>
            <a:ext uri="{91240B29-F687-4F45-9708-019B960494DF}"/>
          </a:extLst>
        </p:spPr>
        <p:txBody>
          <a:bodyPr/>
          <a:lstStyle/>
          <a:p>
            <a:pPr marL="395288" indent="-395288">
              <a:defRPr/>
            </a:pPr>
            <a:r>
              <a:rPr lang="en-US" sz="2400" dirty="0" smtClean="0"/>
              <a:t>Reliance on reserves</a:t>
            </a:r>
          </a:p>
          <a:p>
            <a:pPr marL="400050" lvl="1" indent="0">
              <a:spcBef>
                <a:spcPts val="0"/>
              </a:spcBef>
              <a:buFont typeface="Wingdings" pitchFamily="2" charset="2"/>
              <a:buNone/>
              <a:defRPr/>
            </a:pPr>
            <a:r>
              <a:rPr lang="en-US" sz="2000" dirty="0" smtClean="0"/>
              <a:t>The potential effectiveness of a central bank’s direct intervention is the amount of reserves it can use.</a:t>
            </a:r>
          </a:p>
          <a:p>
            <a:pPr marL="395288" indent="-395288">
              <a:defRPr/>
            </a:pPr>
            <a:r>
              <a:rPr lang="en-US" sz="2400" dirty="0" err="1" smtClean="0"/>
              <a:t>Nonsterilized</a:t>
            </a:r>
            <a:r>
              <a:rPr lang="en-US" sz="2400" dirty="0" smtClean="0"/>
              <a:t> versus sterilized intervention (See Exhibit 6.4)</a:t>
            </a:r>
          </a:p>
          <a:p>
            <a:pPr lvl="1" indent="-342900">
              <a:buFont typeface="Wingdings" pitchFamily="2" charset="2"/>
              <a:buChar char="§"/>
              <a:defRPr/>
            </a:pPr>
            <a:r>
              <a:rPr lang="en-US" sz="2000" dirty="0" smtClean="0"/>
              <a:t>When the Fed intervenes in the foreign exchange market without adjusting for the change in the money supply, it is engaging in a </a:t>
            </a:r>
            <a:r>
              <a:rPr lang="en-US" sz="2000" b="1" dirty="0" err="1" smtClean="0"/>
              <a:t>nonsterilized</a:t>
            </a:r>
            <a:r>
              <a:rPr lang="en-US" sz="2000" b="1" dirty="0" smtClean="0"/>
              <a:t> intervention</a:t>
            </a:r>
            <a:r>
              <a:rPr lang="en-US" sz="2000" dirty="0" smtClean="0"/>
              <a:t>.</a:t>
            </a:r>
          </a:p>
          <a:p>
            <a:pPr lvl="1" indent="-342900">
              <a:buFont typeface="Wingdings" pitchFamily="2" charset="2"/>
              <a:buChar char="§"/>
              <a:defRPr/>
            </a:pPr>
            <a:r>
              <a:rPr lang="en-US" sz="2000" dirty="0" smtClean="0"/>
              <a:t>In a </a:t>
            </a:r>
            <a:r>
              <a:rPr lang="en-US" sz="2000" b="1" dirty="0" smtClean="0"/>
              <a:t>sterilized intervention</a:t>
            </a:r>
            <a:r>
              <a:rPr lang="en-US" sz="2000" dirty="0" smtClean="0"/>
              <a:t>, the Fed intervenes in the foreign exchange market and simultaneously engages in offsetting transactions in the Treasury securities markets.</a:t>
            </a:r>
          </a:p>
          <a:p>
            <a:pPr marL="395288" indent="-395288">
              <a:defRPr/>
            </a:pPr>
            <a:r>
              <a:rPr lang="en-US" sz="2400" dirty="0" smtClean="0"/>
              <a:t>Speculating on direct intervention</a:t>
            </a:r>
          </a:p>
          <a:p>
            <a:pPr marL="400050" lvl="1" indent="0">
              <a:spcBef>
                <a:spcPts val="0"/>
              </a:spcBef>
              <a:buFont typeface="Wingdings" pitchFamily="2" charset="2"/>
              <a:buNone/>
              <a:defRPr/>
            </a:pPr>
            <a:r>
              <a:rPr lang="en-US" sz="2000" dirty="0" smtClean="0"/>
              <a:t>Some traders in the foreign exchange market attempt to determine when Federal Reserve intervention is occurring and the extent of the intervention in order to capitalize on the anticipated results of the intervention effort.</a:t>
            </a:r>
          </a:p>
          <a:p>
            <a:pPr marL="400050" lvl="1" indent="0">
              <a:buFont typeface="Wingdings" pitchFamily="2" charset="2"/>
              <a:buNone/>
              <a:defRPr/>
            </a:pPr>
            <a:endParaRPr lang="en-US" sz="22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ABE9912-2C9A-469F-9A21-B9A23AA87F69}" type="slidenum">
              <a:rPr lang="en-US" smtClean="0"/>
              <a:pPr>
                <a:defRPr/>
              </a:pPr>
              <a:t>21</a:t>
            </a:fld>
            <a:endParaRPr lang="en-US" smtClean="0"/>
          </a:p>
        </p:txBody>
      </p:sp>
      <p:sp>
        <p:nvSpPr>
          <p:cNvPr id="2457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Exhibit 6.4 </a:t>
            </a:r>
            <a:r>
              <a:rPr lang="en-US" sz="2600" b="0" smtClean="0">
                <a:solidFill>
                  <a:schemeClr val="bg1"/>
                </a:solidFill>
              </a:rPr>
              <a:t>Forms of Central Bank Intervention in the Foreign Exchange Market</a:t>
            </a:r>
          </a:p>
        </p:txBody>
      </p:sp>
      <p:pic>
        <p:nvPicPr>
          <p:cNvPr id="24580" name="Picture 1"/>
          <p:cNvPicPr>
            <a:picLocks noChangeAspect="1"/>
          </p:cNvPicPr>
          <p:nvPr/>
        </p:nvPicPr>
        <p:blipFill>
          <a:blip r:embed="rId2" cstate="print"/>
          <a:srcRect/>
          <a:stretch>
            <a:fillRect/>
          </a:stretch>
        </p:blipFill>
        <p:spPr bwMode="auto">
          <a:xfrm>
            <a:off x="787400" y="1219200"/>
            <a:ext cx="8229600" cy="52593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7956121-7255-4E1D-A2EA-FE674F704927}" type="slidenum">
              <a:rPr lang="en-US" smtClean="0"/>
              <a:pPr>
                <a:defRPr/>
              </a:pPr>
              <a:t>22</a:t>
            </a:fld>
            <a:endParaRPr lang="en-US" smtClean="0"/>
          </a:p>
        </p:txBody>
      </p:sp>
      <p:sp>
        <p:nvSpPr>
          <p:cNvPr id="1028" name="Rectangle 2"/>
          <p:cNvSpPr>
            <a:spLocks noGrp="1" noChangeArrowheads="1"/>
          </p:cNvSpPr>
          <p:nvPr>
            <p:ph type="title" idx="4294967295"/>
          </p:nvPr>
        </p:nvSpPr>
        <p:spPr bwMode="auto">
          <a:xfrm>
            <a:off x="685800" y="-14288"/>
            <a:ext cx="7315200" cy="852488"/>
          </a:xfrm>
          <a:prstGeom prst="rect">
            <a:avLst/>
          </a:prstGeom>
          <a:noFill/>
          <a:ln>
            <a:miter lim="800000"/>
            <a:headEnd/>
            <a:tailEnd/>
          </a:ln>
        </p:spPr>
        <p:txBody>
          <a:bodyPr anchor="ctr"/>
          <a:lstStyle/>
          <a:p>
            <a:r>
              <a:rPr lang="en-US" sz="2600" smtClean="0">
                <a:solidFill>
                  <a:schemeClr val="bg1"/>
                </a:solidFill>
              </a:rPr>
              <a:t>Indirect Intervention</a:t>
            </a:r>
          </a:p>
        </p:txBody>
      </p:sp>
      <p:graphicFrame>
        <p:nvGraphicFramePr>
          <p:cNvPr id="1026" name="Object 3"/>
          <p:cNvGraphicFramePr>
            <a:graphicFrameLocks noChangeAspect="1"/>
          </p:cNvGraphicFramePr>
          <p:nvPr/>
        </p:nvGraphicFramePr>
        <p:xfrm>
          <a:off x="2276475" y="2362200"/>
          <a:ext cx="6115050" cy="4054475"/>
        </p:xfrm>
        <a:graphic>
          <a:graphicData uri="http://schemas.openxmlformats.org/presentationml/2006/ole">
            <p:oleObj spid="_x0000_s1026" name="Equation" r:id="rId3" imgW="3949700" imgH="2717800" progId="Equation.3">
              <p:embed/>
            </p:oleObj>
          </a:graphicData>
        </a:graphic>
      </p:graphicFrame>
      <p:sp>
        <p:nvSpPr>
          <p:cNvPr id="1029" name="Rectangle 3"/>
          <p:cNvSpPr txBox="1">
            <a:spLocks noChangeArrowheads="1"/>
          </p:cNvSpPr>
          <p:nvPr/>
        </p:nvSpPr>
        <p:spPr bwMode="auto">
          <a:xfrm>
            <a:off x="838200" y="1219200"/>
            <a:ext cx="8153400" cy="990600"/>
          </a:xfrm>
          <a:prstGeom prst="rect">
            <a:avLst/>
          </a:prstGeom>
          <a:noFill/>
          <a:ln w="9525">
            <a:noFill/>
            <a:miter lim="800000"/>
            <a:headEnd/>
            <a:tailEnd/>
          </a:ln>
        </p:spPr>
        <p:txBody>
          <a:bodyPr/>
          <a:lstStyle/>
          <a:p>
            <a:pPr eaLnBrk="0" hangingPunct="0">
              <a:spcBef>
                <a:spcPct val="20000"/>
              </a:spcBef>
              <a:buClr>
                <a:srgbClr val="0D0D0D"/>
              </a:buClr>
              <a:buSzPct val="100000"/>
              <a:buFont typeface="Wingdings" pitchFamily="2" charset="2"/>
              <a:buNone/>
            </a:pPr>
            <a:r>
              <a:rPr lang="en-US" sz="2000">
                <a:solidFill>
                  <a:srgbClr val="336699"/>
                </a:solidFill>
                <a:latin typeface="Times New Roman" pitchFamily="18" charset="0"/>
              </a:rPr>
              <a:t>The Fed can affect the dollar’s value indirectly by influencing the factors that determine it.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B972D98-7105-46F1-8459-3F529435F3A6}" type="slidenum">
              <a:rPr lang="en-US" smtClean="0"/>
              <a:pPr>
                <a:defRPr/>
              </a:pPr>
              <a:t>23</a:t>
            </a:fld>
            <a:endParaRPr lang="en-US" smtClean="0"/>
          </a:p>
        </p:txBody>
      </p:sp>
      <p:sp>
        <p:nvSpPr>
          <p:cNvPr id="25603" name="Rectangle 2"/>
          <p:cNvSpPr>
            <a:spLocks noGrp="1" noChangeArrowheads="1"/>
          </p:cNvSpPr>
          <p:nvPr>
            <p:ph type="title" idx="4294967295"/>
          </p:nvPr>
        </p:nvSpPr>
        <p:spPr bwMode="auto">
          <a:xfrm>
            <a:off x="685800" y="-14288"/>
            <a:ext cx="7315200" cy="852488"/>
          </a:xfrm>
          <a:prstGeom prst="rect">
            <a:avLst/>
          </a:prstGeom>
          <a:noFill/>
          <a:ln>
            <a:miter lim="800000"/>
            <a:headEnd/>
            <a:tailEnd/>
          </a:ln>
        </p:spPr>
        <p:txBody>
          <a:bodyPr anchor="ctr"/>
          <a:lstStyle/>
          <a:p>
            <a:r>
              <a:rPr lang="en-US" sz="2600" smtClean="0">
                <a:solidFill>
                  <a:schemeClr val="bg1"/>
                </a:solidFill>
              </a:rPr>
              <a:t>Indirect Intervention</a:t>
            </a:r>
          </a:p>
        </p:txBody>
      </p:sp>
      <p:sp>
        <p:nvSpPr>
          <p:cNvPr id="25604" name="Rectangle 3"/>
          <p:cNvSpPr txBox="1">
            <a:spLocks noChangeArrowheads="1"/>
          </p:cNvSpPr>
          <p:nvPr/>
        </p:nvSpPr>
        <p:spPr bwMode="auto">
          <a:xfrm>
            <a:off x="838200" y="1219200"/>
            <a:ext cx="8153400" cy="4038600"/>
          </a:xfrm>
          <a:prstGeom prst="rect">
            <a:avLst/>
          </a:prstGeom>
          <a:noFill/>
          <a:ln w="9525">
            <a:noFill/>
            <a:miter lim="800000"/>
            <a:headEnd/>
            <a:tailEnd/>
          </a:ln>
        </p:spPr>
        <p:txBody>
          <a:bodyPr/>
          <a:lstStyle/>
          <a:p>
            <a:pPr marL="406400" indent="-406400" eaLnBrk="0" hangingPunct="0">
              <a:spcBef>
                <a:spcPct val="20000"/>
              </a:spcBef>
              <a:buClr>
                <a:srgbClr val="0D0D0D"/>
              </a:buClr>
              <a:buSzPct val="100000"/>
              <a:buFontTx/>
              <a:buBlip>
                <a:blip r:embed="rId2"/>
              </a:buBlip>
            </a:pPr>
            <a:r>
              <a:rPr lang="en-US" sz="2800">
                <a:solidFill>
                  <a:srgbClr val="336699"/>
                </a:solidFill>
                <a:latin typeface="Times New Roman" pitchFamily="18" charset="0"/>
              </a:rPr>
              <a:t> Government Control of Interest Rates </a:t>
            </a:r>
            <a:r>
              <a:rPr lang="en-US" sz="2800">
                <a:latin typeface="Times New Roman" pitchFamily="18" charset="0"/>
              </a:rPr>
              <a:t>by increasing or reducing interest rates</a:t>
            </a:r>
          </a:p>
          <a:p>
            <a:pPr marL="406400" indent="-406400" eaLnBrk="0" hangingPunct="0">
              <a:spcBef>
                <a:spcPct val="20000"/>
              </a:spcBef>
              <a:buClr>
                <a:srgbClr val="0D0D0D"/>
              </a:buClr>
              <a:buSzPct val="100000"/>
              <a:buFontTx/>
              <a:buBlip>
                <a:blip r:embed="rId2"/>
              </a:buBlip>
            </a:pPr>
            <a:r>
              <a:rPr lang="en-US" sz="2800">
                <a:solidFill>
                  <a:srgbClr val="336699"/>
                </a:solidFill>
                <a:latin typeface="Times New Roman" pitchFamily="18" charset="0"/>
              </a:rPr>
              <a:t>Foreign Exchange Controls </a:t>
            </a:r>
            <a:r>
              <a:rPr lang="en-US" sz="2800">
                <a:latin typeface="Times New Roman" pitchFamily="18" charset="0"/>
              </a:rPr>
              <a:t>such as restrictions on the exchange of the currency</a:t>
            </a:r>
          </a:p>
          <a:p>
            <a:pPr marL="406400" indent="-406400" eaLnBrk="0" hangingPunct="0">
              <a:spcBef>
                <a:spcPct val="20000"/>
              </a:spcBef>
              <a:buClr>
                <a:srgbClr val="0D0D0D"/>
              </a:buClr>
              <a:buSzPct val="100000"/>
              <a:buFontTx/>
              <a:buBlip>
                <a:blip r:embed="rId2"/>
              </a:buBlip>
            </a:pPr>
            <a:r>
              <a:rPr lang="en-US" sz="2800">
                <a:solidFill>
                  <a:srgbClr val="336699"/>
                </a:solidFill>
                <a:latin typeface="Times New Roman" pitchFamily="18" charset="0"/>
              </a:rPr>
              <a:t>Intervention Warnings </a:t>
            </a:r>
            <a:r>
              <a:rPr lang="en-US" sz="2800">
                <a:latin typeface="Times New Roman" pitchFamily="18" charset="0"/>
              </a:rPr>
              <a:t>intended to warn speculators. The announcements could discourage additional speculation and might even encourage some speculators to unwind (liquidate) their existing positions in the currency.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8C0A403-F65B-4752-B18A-B0EBA699025E}" type="slidenum">
              <a:rPr lang="en-US" smtClean="0"/>
              <a:pPr>
                <a:defRPr/>
              </a:pPr>
              <a:t>24</a:t>
            </a:fld>
            <a:endParaRPr lang="en-US" smtClean="0"/>
          </a:p>
        </p:txBody>
      </p:sp>
      <p:sp>
        <p:nvSpPr>
          <p:cNvPr id="26627" name="Rectangle 2"/>
          <p:cNvSpPr>
            <a:spLocks noGrp="1" noChangeArrowheads="1"/>
          </p:cNvSpPr>
          <p:nvPr>
            <p:ph type="title" idx="4294967295"/>
          </p:nvPr>
        </p:nvSpPr>
        <p:spPr bwMode="auto">
          <a:xfrm>
            <a:off x="685800" y="-1588"/>
            <a:ext cx="7315200" cy="839788"/>
          </a:xfrm>
          <a:prstGeom prst="rect">
            <a:avLst/>
          </a:prstGeom>
          <a:noFill/>
          <a:ln>
            <a:miter lim="800000"/>
            <a:headEnd/>
            <a:tailEnd/>
          </a:ln>
        </p:spPr>
        <p:txBody>
          <a:bodyPr anchor="ctr"/>
          <a:lstStyle/>
          <a:p>
            <a:r>
              <a:rPr lang="en-US" sz="2600" smtClean="0">
                <a:solidFill>
                  <a:schemeClr val="bg1"/>
                </a:solidFill>
              </a:rPr>
              <a:t>Intervention as a Policy Tool</a:t>
            </a:r>
          </a:p>
        </p:txBody>
      </p:sp>
      <p:sp>
        <p:nvSpPr>
          <p:cNvPr id="26628" name="Rectangle 3"/>
          <p:cNvSpPr>
            <a:spLocks noGrp="1" noChangeArrowheads="1"/>
          </p:cNvSpPr>
          <p:nvPr>
            <p:ph type="body" idx="4294967295"/>
          </p:nvPr>
        </p:nvSpPr>
        <p:spPr bwMode="auto">
          <a:xfrm>
            <a:off x="1066800" y="15240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400" smtClean="0"/>
              <a:t>A </a:t>
            </a:r>
            <a:r>
              <a:rPr lang="en-US" sz="2400" b="1" smtClean="0"/>
              <a:t>weak</a:t>
            </a:r>
            <a:r>
              <a:rPr lang="en-US" sz="2400" smtClean="0"/>
              <a:t> home currency can stimulate foreign demand for products. (See Exhibit 6.5)</a:t>
            </a:r>
          </a:p>
          <a:p>
            <a:pPr marL="495300" indent="-495300">
              <a:buFont typeface="Wingdings" pitchFamily="2" charset="2"/>
              <a:buAutoNum type="arabicPeriod"/>
            </a:pPr>
            <a:r>
              <a:rPr lang="en-US" sz="2400" smtClean="0"/>
              <a:t>A </a:t>
            </a:r>
            <a:r>
              <a:rPr lang="en-US" sz="2400" b="1" smtClean="0"/>
              <a:t>strong</a:t>
            </a:r>
            <a:r>
              <a:rPr lang="en-US" sz="2400" smtClean="0"/>
              <a:t> home currency can encourage consumers and corporations of that country to buy goods from other countries. (See Exhibit 6.6)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AFA5EE7-0DDB-474A-85A2-18962D9A82A0}" type="slidenum">
              <a:rPr lang="en-US" smtClean="0"/>
              <a:pPr>
                <a:defRPr/>
              </a:pPr>
              <a:t>25</a:t>
            </a:fld>
            <a:endParaRPr lang="en-US" smtClean="0"/>
          </a:p>
        </p:txBody>
      </p:sp>
      <p:sp>
        <p:nvSpPr>
          <p:cNvPr id="27651" name="Rectangle 2"/>
          <p:cNvSpPr>
            <a:spLocks noGrp="1" noChangeArrowheads="1"/>
          </p:cNvSpPr>
          <p:nvPr>
            <p:ph type="title" idx="4294967295"/>
          </p:nvPr>
        </p:nvSpPr>
        <p:spPr bwMode="auto">
          <a:xfrm>
            <a:off x="685800" y="0"/>
            <a:ext cx="8229600" cy="838200"/>
          </a:xfrm>
          <a:prstGeom prst="rect">
            <a:avLst/>
          </a:prstGeom>
          <a:noFill/>
          <a:ln>
            <a:miter lim="800000"/>
            <a:headEnd/>
            <a:tailEnd/>
          </a:ln>
        </p:spPr>
        <p:txBody>
          <a:bodyPr anchor="ctr"/>
          <a:lstStyle/>
          <a:p>
            <a:r>
              <a:rPr lang="en-US" sz="2600" smtClean="0">
                <a:solidFill>
                  <a:schemeClr val="bg1"/>
                </a:solidFill>
              </a:rPr>
              <a:t>Exhibit 6.5 </a:t>
            </a:r>
            <a:r>
              <a:rPr lang="en-US" sz="2600" b="0" smtClean="0">
                <a:solidFill>
                  <a:schemeClr val="bg1"/>
                </a:solidFill>
              </a:rPr>
              <a:t>How Central Bank Intervention Can Stimulate the U.S. Economy</a:t>
            </a:r>
          </a:p>
        </p:txBody>
      </p:sp>
      <p:pic>
        <p:nvPicPr>
          <p:cNvPr id="27652" name="Picture 1"/>
          <p:cNvPicPr>
            <a:picLocks noChangeAspect="1"/>
          </p:cNvPicPr>
          <p:nvPr/>
        </p:nvPicPr>
        <p:blipFill>
          <a:blip r:embed="rId2" cstate="print"/>
          <a:srcRect/>
          <a:stretch>
            <a:fillRect/>
          </a:stretch>
        </p:blipFill>
        <p:spPr bwMode="auto">
          <a:xfrm>
            <a:off x="914400" y="1524000"/>
            <a:ext cx="8234363" cy="4114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7597704-521F-4711-BBAB-D2982DFD6102}" type="slidenum">
              <a:rPr lang="en-US" smtClean="0"/>
              <a:pPr>
                <a:defRPr/>
              </a:pPr>
              <a:t>26</a:t>
            </a:fld>
            <a:endParaRPr lang="en-US" smtClean="0"/>
          </a:p>
        </p:txBody>
      </p:sp>
      <p:sp>
        <p:nvSpPr>
          <p:cNvPr id="28675"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Exhibit 6.6 </a:t>
            </a:r>
            <a:r>
              <a:rPr lang="en-US" sz="2600" b="0" smtClean="0">
                <a:solidFill>
                  <a:schemeClr val="bg1"/>
                </a:solidFill>
              </a:rPr>
              <a:t>How Central Bank Intervention Can Reduce Inflation</a:t>
            </a:r>
          </a:p>
        </p:txBody>
      </p:sp>
      <p:pic>
        <p:nvPicPr>
          <p:cNvPr id="28676" name="Picture 1"/>
          <p:cNvPicPr>
            <a:picLocks noChangeAspect="1"/>
          </p:cNvPicPr>
          <p:nvPr/>
        </p:nvPicPr>
        <p:blipFill>
          <a:blip r:embed="rId2" cstate="print"/>
          <a:srcRect/>
          <a:stretch>
            <a:fillRect/>
          </a:stretch>
        </p:blipFill>
        <p:spPr bwMode="auto">
          <a:xfrm>
            <a:off x="914400" y="1676400"/>
            <a:ext cx="8145463" cy="3962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86FA5C0-2DC8-43AB-8D55-F63C588A5D26}" type="slidenum">
              <a:rPr lang="en-US" smtClean="0"/>
              <a:pPr>
                <a:defRPr/>
              </a:pPr>
              <a:t>27</a:t>
            </a:fld>
            <a:endParaRPr lang="en-US" smtClean="0"/>
          </a:p>
        </p:txBody>
      </p:sp>
      <p:sp>
        <p:nvSpPr>
          <p:cNvPr id="29699" name="Rectangle 2"/>
          <p:cNvSpPr>
            <a:spLocks noGrp="1" noChangeArrowheads="1"/>
          </p:cNvSpPr>
          <p:nvPr>
            <p:ph type="title" idx="4294967295"/>
          </p:nvPr>
        </p:nvSpPr>
        <p:spPr bwMode="auto">
          <a:xfrm>
            <a:off x="685800" y="-1588"/>
            <a:ext cx="7315200" cy="839788"/>
          </a:xfrm>
          <a:prstGeom prst="rect">
            <a:avLst/>
          </a:prstGeom>
          <a:noFill/>
          <a:ln>
            <a:miter lim="800000"/>
            <a:headEnd/>
            <a:tailEnd/>
          </a:ln>
        </p:spPr>
        <p:txBody>
          <a:bodyPr anchor="ctr"/>
          <a:lstStyle/>
          <a:p>
            <a:r>
              <a:rPr lang="en-US" sz="2600" smtClean="0">
                <a:solidFill>
                  <a:schemeClr val="bg1"/>
                </a:solidFill>
              </a:rPr>
              <a:t>SUMMARY</a:t>
            </a:r>
          </a:p>
        </p:txBody>
      </p:sp>
      <p:sp>
        <p:nvSpPr>
          <p:cNvPr id="29700" name="Rectangle 3"/>
          <p:cNvSpPr>
            <a:spLocks noGrp="1" noChangeArrowheads="1"/>
          </p:cNvSpPr>
          <p:nvPr>
            <p:ph type="body" idx="4294967295"/>
          </p:nvPr>
        </p:nvSpPr>
        <p:spPr bwMode="auto">
          <a:xfrm>
            <a:off x="914400" y="1371600"/>
            <a:ext cx="8077200" cy="5105400"/>
          </a:xfrm>
          <a:prstGeom prst="rect">
            <a:avLst/>
          </a:prstGeom>
          <a:noFill/>
          <a:ln>
            <a:miter lim="800000"/>
            <a:headEnd/>
            <a:tailEnd/>
          </a:ln>
        </p:spPr>
        <p:txBody>
          <a:bodyPr/>
          <a:lstStyle/>
          <a:p>
            <a:pPr>
              <a:buFont typeface="Wingdings" pitchFamily="2" charset="2"/>
              <a:buChar char="§"/>
            </a:pPr>
            <a:r>
              <a:rPr lang="en-US" sz="2400" smtClean="0"/>
              <a:t>Exchange rate systems can be classified as fixed rate, freely floating, managed float, and pegged. In a fixed exchange rate system, exchange rates are either held constant or allowed to fluctuate only within very narrow boundaries. In a freely floating exchange rate system, exchange rate values are determined by market forces without intervention. In a managed float system, exchange rates are not restricted by boundaries but are subject to government intervention. In a pegged exchange rate system, a currency’s value is pegged to a foreign currency or a unit of account and moves in line with that currency (or unit of account) against other currencies.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839F309-CCB1-4541-8568-C1CE9CDBCACA}" type="slidenum">
              <a:rPr lang="en-US" smtClean="0"/>
              <a:pPr>
                <a:defRPr/>
              </a:pPr>
              <a:t>28</a:t>
            </a:fld>
            <a:endParaRPr lang="en-US" smtClean="0"/>
          </a:p>
        </p:txBody>
      </p:sp>
      <p:sp>
        <p:nvSpPr>
          <p:cNvPr id="30723" name="Rectangle 2"/>
          <p:cNvSpPr>
            <a:spLocks noGrp="1" noChangeArrowheads="1"/>
          </p:cNvSpPr>
          <p:nvPr>
            <p:ph type="title" idx="4294967295"/>
          </p:nvPr>
        </p:nvSpPr>
        <p:spPr bwMode="auto">
          <a:xfrm>
            <a:off x="685800" y="-1588"/>
            <a:ext cx="7315200" cy="839788"/>
          </a:xfrm>
          <a:prstGeom prst="rect">
            <a:avLst/>
          </a:prstGeom>
          <a:noFill/>
          <a:ln>
            <a:miter lim="800000"/>
            <a:headEnd/>
            <a:tailEnd/>
          </a:ln>
        </p:spPr>
        <p:txBody>
          <a:bodyPr anchor="ctr"/>
          <a:lstStyle/>
          <a:p>
            <a:r>
              <a:rPr lang="en-US" sz="2600" smtClean="0">
                <a:solidFill>
                  <a:schemeClr val="bg1"/>
                </a:solidFill>
              </a:rPr>
              <a:t>SUMMARY (Cont.)</a:t>
            </a:r>
          </a:p>
        </p:txBody>
      </p:sp>
      <p:sp>
        <p:nvSpPr>
          <p:cNvPr id="68611" name="Rectangle 3"/>
          <p:cNvSpPr>
            <a:spLocks noGrp="1" noChangeArrowheads="1"/>
          </p:cNvSpPr>
          <p:nvPr>
            <p:ph type="body" idx="4294967295"/>
          </p:nvPr>
        </p:nvSpPr>
        <p:spPr bwMode="auto">
          <a:xfrm>
            <a:off x="914400" y="1371600"/>
            <a:ext cx="8077200" cy="5105400"/>
          </a:xfrm>
          <a:prstGeom prst="rect">
            <a:avLst/>
          </a:prstGeom>
          <a:extLst>
            <a:ext uri="{909E8E84-426E-40DD-AFC4-6F175D3DCCD1}"/>
            <a:ext uri="{91240B29-F687-4F45-9708-019B960494DF}"/>
          </a:extLst>
        </p:spPr>
        <p:txBody>
          <a:bodyPr/>
          <a:lstStyle/>
          <a:p>
            <a:pPr>
              <a:buFont typeface="Wingdings" pitchFamily="2" charset="2"/>
              <a:buChar char="§"/>
              <a:defRPr/>
            </a:pPr>
            <a:r>
              <a:rPr lang="en-US" sz="2400" dirty="0" smtClean="0"/>
              <a:t>Numerous European countries use the euro as their home currency. The single currency allows international trade by firms within the </a:t>
            </a:r>
            <a:r>
              <a:rPr lang="en-US" sz="2400" dirty="0" err="1" smtClean="0"/>
              <a:t>eurozone</a:t>
            </a:r>
            <a:r>
              <a:rPr lang="en-US" sz="2400" dirty="0" smtClean="0"/>
              <a:t> without foreign exchange expenses and without concerns about future exchange rate movements. However, countries that participate in the euro do not have complete control of their monetary policy because one monetary policy is applied to all countries in the </a:t>
            </a:r>
            <a:r>
              <a:rPr lang="en-US" sz="2400" dirty="0" err="1" smtClean="0"/>
              <a:t>eurozone</a:t>
            </a:r>
            <a:r>
              <a:rPr lang="en-US" sz="2400" dirty="0" smtClean="0"/>
              <a:t>. In addition, some countries might be more susceptible to a crisis in another country in the </a:t>
            </a:r>
            <a:r>
              <a:rPr lang="en-US" sz="2400" dirty="0" err="1" smtClean="0"/>
              <a:t>eurozone</a:t>
            </a:r>
            <a:r>
              <a:rPr lang="en-US" sz="2400" dirty="0" smtClean="0"/>
              <a:t> as a result of being in the </a:t>
            </a:r>
            <a:r>
              <a:rPr lang="en-US" sz="2400" dirty="0" err="1" smtClean="0"/>
              <a:t>eurozone</a:t>
            </a:r>
            <a:r>
              <a:rPr lang="en-US" sz="2400" dirty="0" smtClean="0"/>
              <a:t>.</a:t>
            </a:r>
          </a:p>
          <a:p>
            <a:pPr marL="0" indent="0">
              <a:buFont typeface="Wingdings" pitchFamily="2" charset="2"/>
              <a:buNone/>
              <a:defRPr/>
            </a:pPr>
            <a:endParaRPr lang="en-US" sz="24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399D049-A0D6-4AE6-ADE9-C92343BBF2C4}" type="slidenum">
              <a:rPr lang="en-US" smtClean="0"/>
              <a:pPr>
                <a:defRPr/>
              </a:pPr>
              <a:t>29</a:t>
            </a:fld>
            <a:endParaRPr lang="en-US" smtClean="0"/>
          </a:p>
        </p:txBody>
      </p:sp>
      <p:sp>
        <p:nvSpPr>
          <p:cNvPr id="31747" name="Rectangle 2"/>
          <p:cNvSpPr>
            <a:spLocks noGrp="1" noChangeArrowheads="1"/>
          </p:cNvSpPr>
          <p:nvPr>
            <p:ph type="title" idx="4294967295"/>
          </p:nvPr>
        </p:nvSpPr>
        <p:spPr bwMode="auto">
          <a:xfrm>
            <a:off x="685800" y="-1588"/>
            <a:ext cx="7315200" cy="839788"/>
          </a:xfrm>
          <a:prstGeom prst="rect">
            <a:avLst/>
          </a:prstGeom>
          <a:noFill/>
          <a:ln>
            <a:miter lim="800000"/>
            <a:headEnd/>
            <a:tailEnd/>
          </a:ln>
        </p:spPr>
        <p:txBody>
          <a:bodyPr anchor="ctr"/>
          <a:lstStyle/>
          <a:p>
            <a:r>
              <a:rPr lang="en-US" sz="2600" smtClean="0">
                <a:solidFill>
                  <a:schemeClr val="bg1"/>
                </a:solidFill>
              </a:rPr>
              <a:t>SUMMARY (Cont.)</a:t>
            </a:r>
          </a:p>
        </p:txBody>
      </p:sp>
      <p:sp>
        <p:nvSpPr>
          <p:cNvPr id="31748" name="Rectangle 3"/>
          <p:cNvSpPr>
            <a:spLocks noGrp="1" noChangeArrowheads="1"/>
          </p:cNvSpPr>
          <p:nvPr>
            <p:ph type="body" idx="4294967295"/>
          </p:nvPr>
        </p:nvSpPr>
        <p:spPr bwMode="auto">
          <a:xfrm>
            <a:off x="914400" y="1371600"/>
            <a:ext cx="8077200" cy="5105400"/>
          </a:xfrm>
          <a:prstGeom prst="rect">
            <a:avLst/>
          </a:prstGeom>
          <a:noFill/>
          <a:ln>
            <a:miter lim="800000"/>
            <a:headEnd/>
            <a:tailEnd/>
          </a:ln>
        </p:spPr>
        <p:txBody>
          <a:bodyPr/>
          <a:lstStyle/>
          <a:p>
            <a:pPr>
              <a:buFont typeface="Wingdings" pitchFamily="2" charset="2"/>
              <a:buChar char="§"/>
            </a:pPr>
            <a:r>
              <a:rPr lang="en-US" sz="2400" smtClean="0"/>
              <a:t>Governments can use direct intervention by purchasing or selling currencies in the foreign exchange market, thereby affecting demand and supply conditions and, in turn, affecting the equilibrium values of the currencies. When a government purchases a currency in the foreign exchange market, it puts upward pressure on the currency’s equilibrium value. When a government sells a currency in the foreign exchange market, it puts downward pressure on the currency’s equilibrium value.  Governments can use indirect intervention by influencing the economic factors that affect equilibrium exchange rates.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B39983E-2C61-4B06-9E8A-2175EB199C73}" type="slidenum">
              <a:rPr lang="en-US" smtClean="0"/>
              <a:pPr>
                <a:defRPr/>
              </a:pPr>
              <a:t>3</a:t>
            </a:fld>
            <a:endParaRPr lang="en-US" smtClean="0"/>
          </a:p>
        </p:txBody>
      </p:sp>
      <p:sp>
        <p:nvSpPr>
          <p:cNvPr id="9219" name="Title 1"/>
          <p:cNvSpPr>
            <a:spLocks noGrp="1"/>
          </p:cNvSpPr>
          <p:nvPr>
            <p:ph type="ctrTitle"/>
          </p:nvPr>
        </p:nvSpPr>
        <p:spPr bwMode="auto">
          <a:xfrm>
            <a:off x="1447800" y="533400"/>
            <a:ext cx="7696200" cy="609600"/>
          </a:xfrm>
          <a:prstGeom prst="rect">
            <a:avLst/>
          </a:prstGeom>
          <a:solidFill>
            <a:schemeClr val="accent6">
              <a:lumMod val="50000"/>
            </a:schemeClr>
          </a:solidFill>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900" smtClean="0">
                <a:latin typeface="Arial" charset="0"/>
                <a:cs typeface="Arial" charset="0"/>
              </a:rPr>
              <a:t>6</a:t>
            </a:r>
          </a:p>
        </p:txBody>
      </p:sp>
      <p:sp>
        <p:nvSpPr>
          <p:cNvPr id="6148" name="Subtitle 2"/>
          <p:cNvSpPr>
            <a:spLocks noGrp="1"/>
          </p:cNvSpPr>
          <p:nvPr>
            <p:ph type="subTitle" idx="1"/>
          </p:nvPr>
        </p:nvSpPr>
        <p:spPr bwMode="auto">
          <a:xfrm>
            <a:off x="1905000" y="533400"/>
            <a:ext cx="7315200"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3200" smtClean="0"/>
              <a:t>Government Influence on Exchange Rates</a:t>
            </a:r>
          </a:p>
        </p:txBody>
      </p:sp>
      <p:sp>
        <p:nvSpPr>
          <p:cNvPr id="6149" name="Text Placeholder 3"/>
          <p:cNvSpPr>
            <a:spLocks noGrp="1"/>
          </p:cNvSpPr>
          <p:nvPr>
            <p:ph type="body" sz="quarter" idx="10"/>
          </p:nvPr>
        </p:nvSpPr>
        <p:spPr bwMode="auto">
          <a:xfrm>
            <a:off x="1295400" y="2286000"/>
            <a:ext cx="7696200" cy="419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95288" lvl="1" indent="-395288" eaLnBrk="1" hangingPunct="1">
              <a:spcAft>
                <a:spcPts val="1800"/>
              </a:spcAft>
              <a:buClr>
                <a:srgbClr val="0D0D0D"/>
              </a:buClr>
              <a:buFont typeface="Wingdings" pitchFamily="2" charset="2"/>
              <a:buChar char="§"/>
            </a:pPr>
            <a:r>
              <a:rPr lang="en-US" sz="2400" smtClean="0"/>
              <a:t>Describe the exchange rate system used by various governments</a:t>
            </a:r>
          </a:p>
          <a:p>
            <a:pPr marL="395288" lvl="1" indent="-395288" eaLnBrk="1" hangingPunct="1">
              <a:spcAft>
                <a:spcPts val="1800"/>
              </a:spcAft>
              <a:buClr>
                <a:srgbClr val="0D0D0D"/>
              </a:buClr>
              <a:buFont typeface="Wingdings" pitchFamily="2" charset="2"/>
              <a:buChar char="§"/>
            </a:pPr>
            <a:r>
              <a:rPr lang="en-US" sz="2400" smtClean="0"/>
              <a:t>Describe the development and implications of a single European currency</a:t>
            </a:r>
          </a:p>
          <a:p>
            <a:pPr marL="395288" lvl="1" indent="-395288" eaLnBrk="1" hangingPunct="1">
              <a:spcAft>
                <a:spcPts val="1800"/>
              </a:spcAft>
              <a:buClr>
                <a:srgbClr val="0D0D0D"/>
              </a:buClr>
              <a:buFont typeface="Wingdings" pitchFamily="2" charset="2"/>
              <a:buChar char="§"/>
            </a:pPr>
            <a:r>
              <a:rPr lang="en-US" sz="2400" smtClean="0"/>
              <a:t>Explain how governments can use direct intervention to influence  exchange rates</a:t>
            </a:r>
          </a:p>
          <a:p>
            <a:pPr marL="395288" lvl="1" indent="-395288" eaLnBrk="1" hangingPunct="1">
              <a:spcAft>
                <a:spcPts val="1800"/>
              </a:spcAft>
              <a:buClr>
                <a:srgbClr val="0D0D0D"/>
              </a:buClr>
              <a:buFont typeface="Wingdings" pitchFamily="2" charset="2"/>
              <a:buChar char="§"/>
            </a:pPr>
            <a:r>
              <a:rPr lang="en-US" sz="2400" smtClean="0"/>
              <a:t>Explain how government intervention in the foreign exchange market can affect economic conditions</a:t>
            </a:r>
          </a:p>
          <a:p>
            <a:pPr eaLnBrk="1" hangingPunct="1">
              <a:spcAft>
                <a:spcPts val="1800"/>
              </a:spcAft>
              <a:buFont typeface="Wingdings" pitchFamily="2" charset="2"/>
              <a:buChar char="§"/>
            </a:pPr>
            <a:endParaRPr lang="en-US" sz="3200" smtClean="0"/>
          </a:p>
        </p:txBody>
      </p:sp>
      <p:sp>
        <p:nvSpPr>
          <p:cNvPr id="6150"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D030A44C-4DE6-4B81-A72D-D871F8BC6879}" type="slidenum">
              <a:rPr lang="en-US"/>
              <a:pPr/>
              <a:t>3</a:t>
            </a:fld>
            <a:endParaRPr lang="en-US"/>
          </a:p>
        </p:txBody>
      </p:sp>
      <p:sp>
        <p:nvSpPr>
          <p:cNvPr id="6151" name="Text Placeholder 3"/>
          <p:cNvSpPr txBox="1">
            <a:spLocks/>
          </p:cNvSpPr>
          <p:nvPr/>
        </p:nvSpPr>
        <p:spPr bwMode="auto">
          <a:xfrm>
            <a:off x="1524000" y="1295400"/>
            <a:ext cx="7391400" cy="685800"/>
          </a:xfrm>
          <a:prstGeom prst="rect">
            <a:avLst/>
          </a:prstGeom>
          <a:noFill/>
          <a:ln w="9525">
            <a:noFill/>
            <a:miter lim="800000"/>
            <a:headEnd/>
            <a:tailEnd/>
          </a:ln>
        </p:spPr>
        <p:txBody>
          <a:bodyPr/>
          <a:lstStyle/>
          <a:p>
            <a:pPr marL="342900" indent="-342900">
              <a:spcBef>
                <a:spcPct val="20000"/>
              </a:spcBef>
              <a:buClr>
                <a:srgbClr val="0D0D0D"/>
              </a:buClr>
              <a:buSzPct val="100000"/>
              <a:buFont typeface="Wingdings" pitchFamily="2" charset="2"/>
              <a:buNone/>
            </a:pPr>
            <a:r>
              <a:rPr lang="en-US" sz="2800" b="1">
                <a:solidFill>
                  <a:schemeClr val="bg1"/>
                </a:solidFill>
                <a:latin typeface="Times New Roman" pitchFamily="18" charset="0"/>
              </a:rPr>
              <a:t>Chapter Objectives</a:t>
            </a:r>
          </a:p>
          <a:p>
            <a:pPr marL="342900" indent="-342900">
              <a:spcBef>
                <a:spcPct val="20000"/>
              </a:spcBef>
              <a:buClr>
                <a:srgbClr val="0D0D0D"/>
              </a:buClr>
              <a:buSzPct val="100000"/>
              <a:buFont typeface="Wingdings" pitchFamily="2" charset="2"/>
              <a:buNone/>
            </a:pPr>
            <a:endParaRPr lang="en-US" sz="2400" b="1">
              <a:solidFill>
                <a:schemeClr val="bg1"/>
              </a:solidFill>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2E91FA1-0B9D-47F9-AE50-4F2442EFD1E8}" type="slidenum">
              <a:rPr lang="en-US" smtClean="0"/>
              <a:pPr>
                <a:defRPr/>
              </a:pPr>
              <a:t>30</a:t>
            </a:fld>
            <a:endParaRPr lang="en-US" smtClean="0"/>
          </a:p>
        </p:txBody>
      </p:sp>
      <p:sp>
        <p:nvSpPr>
          <p:cNvPr id="32771" name="Rectangle 2"/>
          <p:cNvSpPr>
            <a:spLocks noGrp="1" noChangeArrowheads="1"/>
          </p:cNvSpPr>
          <p:nvPr>
            <p:ph type="title" idx="4294967295"/>
          </p:nvPr>
        </p:nvSpPr>
        <p:spPr bwMode="auto">
          <a:xfrm>
            <a:off x="685800" y="-1588"/>
            <a:ext cx="7315200" cy="839788"/>
          </a:xfrm>
          <a:prstGeom prst="rect">
            <a:avLst/>
          </a:prstGeom>
          <a:noFill/>
          <a:ln>
            <a:miter lim="800000"/>
            <a:headEnd/>
            <a:tailEnd/>
          </a:ln>
        </p:spPr>
        <p:txBody>
          <a:bodyPr anchor="ctr"/>
          <a:lstStyle/>
          <a:p>
            <a:r>
              <a:rPr lang="en-US" sz="2600" smtClean="0">
                <a:solidFill>
                  <a:schemeClr val="bg1"/>
                </a:solidFill>
              </a:rPr>
              <a:t>SUMMARY (Cont.)</a:t>
            </a:r>
          </a:p>
        </p:txBody>
      </p:sp>
      <p:sp>
        <p:nvSpPr>
          <p:cNvPr id="32772" name="Rectangle 3"/>
          <p:cNvSpPr>
            <a:spLocks noGrp="1" noChangeArrowheads="1"/>
          </p:cNvSpPr>
          <p:nvPr>
            <p:ph type="body" idx="4294967295"/>
          </p:nvPr>
        </p:nvSpPr>
        <p:spPr bwMode="auto">
          <a:xfrm>
            <a:off x="914400" y="1371600"/>
            <a:ext cx="8077200" cy="5105400"/>
          </a:xfrm>
          <a:prstGeom prst="rect">
            <a:avLst/>
          </a:prstGeom>
          <a:noFill/>
          <a:ln>
            <a:miter lim="800000"/>
            <a:headEnd/>
            <a:tailEnd/>
          </a:ln>
        </p:spPr>
        <p:txBody>
          <a:bodyPr/>
          <a:lstStyle/>
          <a:p>
            <a:pPr>
              <a:buFont typeface="Wingdings" pitchFamily="2" charset="2"/>
              <a:buChar char="§"/>
            </a:pPr>
            <a:r>
              <a:rPr lang="en-US" sz="2400" smtClean="0"/>
              <a:t>When government intervention is used to weaken the U.S. dollar, the weak dollar can stimulate the U.S. economy by reducing the U.S. demand for imports and increasing the foreign demand for U.S. exports.  Thus, the weak dollar tends to reduce U.S. unemployment, but it can increase U.S. inflation.  When government intervention is used to strengthen the U.S. dollar, the strong dollar can increase the U.S. demand for imports, thereby intensifying foreign competition.  The strong dollar can reduce U.S. inflation but may cause a higher level of U.S. unemployment.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365C474-621D-4B84-8B26-36251FFF2F43}" type="slidenum">
              <a:rPr lang="en-US" smtClean="0"/>
              <a:pPr>
                <a:defRPr/>
              </a:pPr>
              <a:t>4</a:t>
            </a:fld>
            <a:endParaRPr lang="en-US" smtClean="0"/>
          </a:p>
        </p:txBody>
      </p:sp>
      <p:sp>
        <p:nvSpPr>
          <p:cNvPr id="7171" name="Rectangle 2"/>
          <p:cNvSpPr>
            <a:spLocks noGrp="1" noChangeArrowheads="1"/>
          </p:cNvSpPr>
          <p:nvPr>
            <p:ph type="title" idx="4294967295"/>
          </p:nvPr>
        </p:nvSpPr>
        <p:spPr bwMode="auto">
          <a:xfrm>
            <a:off x="685800" y="25400"/>
            <a:ext cx="7315200" cy="812800"/>
          </a:xfrm>
          <a:prstGeom prst="rect">
            <a:avLst/>
          </a:prstGeom>
          <a:noFill/>
          <a:ln>
            <a:miter lim="800000"/>
            <a:headEnd/>
            <a:tailEnd/>
          </a:ln>
        </p:spPr>
        <p:txBody>
          <a:bodyPr anchor="ctr"/>
          <a:lstStyle/>
          <a:p>
            <a:r>
              <a:rPr lang="en-US" sz="2600" smtClean="0">
                <a:solidFill>
                  <a:schemeClr val="bg1"/>
                </a:solidFill>
              </a:rPr>
              <a:t>Exchange Rate Systems</a:t>
            </a:r>
          </a:p>
        </p:txBody>
      </p:sp>
      <p:sp>
        <p:nvSpPr>
          <p:cNvPr id="55299" name="Rectangle 3"/>
          <p:cNvSpPr>
            <a:spLocks noGrp="1" noChangeArrowheads="1"/>
          </p:cNvSpPr>
          <p:nvPr>
            <p:ph type="body" idx="4294967295"/>
          </p:nvPr>
        </p:nvSpPr>
        <p:spPr bwMode="auto">
          <a:xfrm>
            <a:off x="990600" y="1371600"/>
            <a:ext cx="7315200" cy="4038600"/>
          </a:xfrm>
          <a:prstGeom prst="rect">
            <a:avLst/>
          </a:prstGeom>
          <a:extLst>
            <a:ext uri="{909E8E84-426E-40DD-AFC4-6F175D3DCCD1}"/>
            <a:ext uri="{91240B29-F687-4F45-9708-019B960494DF}"/>
          </a:extLst>
        </p:spPr>
        <p:txBody>
          <a:bodyPr/>
          <a:lstStyle/>
          <a:p>
            <a:pPr marL="0" indent="0">
              <a:buFont typeface="Wingdings" pitchFamily="2" charset="2"/>
              <a:buNone/>
              <a:defRPr/>
            </a:pPr>
            <a:r>
              <a:rPr lang="en-US" sz="2800" dirty="0" smtClean="0"/>
              <a:t>Exchange rate systems can be classified according to the degree of government control and fall into the following categories:</a:t>
            </a:r>
          </a:p>
          <a:p>
            <a:pPr marL="495300" indent="-495300">
              <a:defRPr/>
            </a:pPr>
            <a:r>
              <a:rPr lang="en-US" sz="2800" dirty="0" smtClean="0"/>
              <a:t>Fixed</a:t>
            </a:r>
          </a:p>
          <a:p>
            <a:pPr marL="495300" indent="-495300">
              <a:defRPr/>
            </a:pPr>
            <a:r>
              <a:rPr lang="en-US" sz="2800" dirty="0" smtClean="0"/>
              <a:t>Freely floating</a:t>
            </a:r>
          </a:p>
          <a:p>
            <a:pPr marL="495300" indent="-495300">
              <a:defRPr/>
            </a:pPr>
            <a:r>
              <a:rPr lang="en-US" sz="2800" dirty="0" smtClean="0"/>
              <a:t>Managed float</a:t>
            </a:r>
          </a:p>
          <a:p>
            <a:pPr marL="495300" indent="-495300">
              <a:defRPr/>
            </a:pPr>
            <a:r>
              <a:rPr lang="en-US" sz="2800" dirty="0" smtClean="0"/>
              <a:t>Pegged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F7C6E13-6C65-4EFD-BEF2-67A261F4486D}" type="slidenum">
              <a:rPr lang="en-US" smtClean="0"/>
              <a:pPr>
                <a:defRPr/>
              </a:pPr>
              <a:t>5</a:t>
            </a:fld>
            <a:endParaRPr lang="en-US" smtClean="0"/>
          </a:p>
        </p:txBody>
      </p:sp>
      <p:sp>
        <p:nvSpPr>
          <p:cNvPr id="8195" name="Rectangle 2"/>
          <p:cNvSpPr>
            <a:spLocks noGrp="1" noChangeArrowheads="1"/>
          </p:cNvSpPr>
          <p:nvPr>
            <p:ph type="title" idx="4294967295"/>
          </p:nvPr>
        </p:nvSpPr>
        <p:spPr bwMode="auto">
          <a:xfrm>
            <a:off x="685800" y="0"/>
            <a:ext cx="7315200" cy="762000"/>
          </a:xfrm>
          <a:prstGeom prst="rect">
            <a:avLst/>
          </a:prstGeom>
          <a:noFill/>
          <a:ln>
            <a:miter lim="800000"/>
            <a:headEnd/>
            <a:tailEnd/>
          </a:ln>
        </p:spPr>
        <p:txBody>
          <a:bodyPr anchor="ctr"/>
          <a:lstStyle/>
          <a:p>
            <a:r>
              <a:rPr lang="en-US" sz="2600" smtClean="0">
                <a:solidFill>
                  <a:schemeClr val="bg1"/>
                </a:solidFill>
              </a:rPr>
              <a:t>Fixed Exchange Rate System</a:t>
            </a:r>
          </a:p>
        </p:txBody>
      </p:sp>
      <p:sp>
        <p:nvSpPr>
          <p:cNvPr id="8196" name="Rectangle 3"/>
          <p:cNvSpPr>
            <a:spLocks noGrp="1" noChangeArrowheads="1"/>
          </p:cNvSpPr>
          <p:nvPr>
            <p:ph type="body" idx="4294967295"/>
          </p:nvPr>
        </p:nvSpPr>
        <p:spPr bwMode="auto">
          <a:xfrm>
            <a:off x="990600" y="14478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400" smtClean="0"/>
              <a:t>Exchange rates are either held constant or allowed to fluctuate only within very narrow boundaries.</a:t>
            </a:r>
          </a:p>
          <a:p>
            <a:pPr marL="495300" indent="-495300">
              <a:buFont typeface="Wingdings" pitchFamily="2" charset="2"/>
              <a:buAutoNum type="arabicPeriod"/>
            </a:pPr>
            <a:r>
              <a:rPr lang="en-US" sz="2400" smtClean="0"/>
              <a:t>Central bank can reset a fixed exchange rate by </a:t>
            </a:r>
            <a:r>
              <a:rPr lang="en-US" sz="2400" b="1" smtClean="0"/>
              <a:t>devaluing</a:t>
            </a:r>
            <a:r>
              <a:rPr lang="en-US" sz="2400" smtClean="0"/>
              <a:t> or reducing the value of the currency against other currencies.</a:t>
            </a:r>
          </a:p>
          <a:p>
            <a:pPr marL="495300" indent="-495300">
              <a:buFont typeface="Wingdings" pitchFamily="2" charset="2"/>
              <a:buAutoNum type="arabicPeriod"/>
            </a:pPr>
            <a:r>
              <a:rPr lang="en-US" sz="2400" smtClean="0"/>
              <a:t>Central bank can also </a:t>
            </a:r>
            <a:r>
              <a:rPr lang="en-US" sz="2400" b="1" smtClean="0"/>
              <a:t>revalue</a:t>
            </a:r>
            <a:r>
              <a:rPr lang="en-US" sz="2400" smtClean="0"/>
              <a:t> or increase the value of its currency against other currencies.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7089ABB-3FC0-4F06-B238-120CC1BB11B6}" type="slidenum">
              <a:rPr lang="en-US" smtClean="0"/>
              <a:pPr>
                <a:defRPr/>
              </a:pPr>
              <a:t>6</a:t>
            </a:fld>
            <a:endParaRPr lang="en-US" smtClean="0"/>
          </a:p>
        </p:txBody>
      </p:sp>
      <p:sp>
        <p:nvSpPr>
          <p:cNvPr id="9219" name="Rectangle 2"/>
          <p:cNvSpPr>
            <a:spLocks noGrp="1" noChangeArrowheads="1"/>
          </p:cNvSpPr>
          <p:nvPr>
            <p:ph type="title" idx="4294967295"/>
          </p:nvPr>
        </p:nvSpPr>
        <p:spPr bwMode="auto">
          <a:xfrm>
            <a:off x="685800" y="-14288"/>
            <a:ext cx="7315200" cy="852488"/>
          </a:xfrm>
          <a:prstGeom prst="rect">
            <a:avLst/>
          </a:prstGeom>
          <a:noFill/>
          <a:ln>
            <a:miter lim="800000"/>
            <a:headEnd/>
            <a:tailEnd/>
          </a:ln>
        </p:spPr>
        <p:txBody>
          <a:bodyPr anchor="ctr"/>
          <a:lstStyle/>
          <a:p>
            <a:r>
              <a:rPr lang="en-US" sz="2600" smtClean="0">
                <a:solidFill>
                  <a:schemeClr val="bg1"/>
                </a:solidFill>
              </a:rPr>
              <a:t>Fixed Exchange Rate System</a:t>
            </a:r>
          </a:p>
        </p:txBody>
      </p:sp>
      <p:sp>
        <p:nvSpPr>
          <p:cNvPr id="9220" name="Rectangle 3"/>
          <p:cNvSpPr>
            <a:spLocks noGrp="1" noChangeArrowheads="1"/>
          </p:cNvSpPr>
          <p:nvPr>
            <p:ph type="body" idx="4294967295"/>
          </p:nvPr>
        </p:nvSpPr>
        <p:spPr bwMode="auto">
          <a:xfrm>
            <a:off x="1143000" y="1524000"/>
            <a:ext cx="7315200" cy="4038600"/>
          </a:xfrm>
          <a:prstGeom prst="rect">
            <a:avLst/>
          </a:prstGeom>
          <a:noFill/>
          <a:ln>
            <a:miter lim="800000"/>
            <a:headEnd/>
            <a:tailEnd/>
          </a:ln>
        </p:spPr>
        <p:txBody>
          <a:bodyPr/>
          <a:lstStyle/>
          <a:p>
            <a:pPr marL="495300" indent="-495300">
              <a:lnSpc>
                <a:spcPct val="90000"/>
              </a:lnSpc>
            </a:pPr>
            <a:r>
              <a:rPr lang="en-US" sz="2400" smtClean="0"/>
              <a:t>Examples:</a:t>
            </a:r>
          </a:p>
          <a:p>
            <a:pPr marL="869950" lvl="1" indent="-412750">
              <a:lnSpc>
                <a:spcPct val="90000"/>
              </a:lnSpc>
              <a:buFont typeface="Wingdings" pitchFamily="2" charset="2"/>
              <a:buChar char="§"/>
            </a:pPr>
            <a:r>
              <a:rPr lang="en-US" sz="2000" smtClean="0"/>
              <a:t>Bretton Woods Agreement 1944 – 1971 - Each currency was valued in terms of gold.</a:t>
            </a:r>
          </a:p>
          <a:p>
            <a:pPr marL="869950" lvl="1" indent="-412750">
              <a:lnSpc>
                <a:spcPct val="90000"/>
              </a:lnSpc>
              <a:buFont typeface="Wingdings" pitchFamily="2" charset="2"/>
              <a:buChar char="§"/>
            </a:pPr>
            <a:r>
              <a:rPr lang="en-US" sz="2000" smtClean="0"/>
              <a:t>Smithsonian Agreement 1971 – 1973 - called for a devaluation of the U.S. dollar by about 8 percent against other currencies.</a:t>
            </a:r>
          </a:p>
          <a:p>
            <a:pPr marL="495300" indent="-495300">
              <a:lnSpc>
                <a:spcPct val="90000"/>
              </a:lnSpc>
            </a:pPr>
            <a:r>
              <a:rPr lang="en-US" sz="2400" smtClean="0"/>
              <a:t>Advantages of fixed exchange rate system</a:t>
            </a:r>
          </a:p>
          <a:p>
            <a:pPr marL="869950" lvl="1" indent="-412750">
              <a:lnSpc>
                <a:spcPct val="90000"/>
              </a:lnSpc>
              <a:buFont typeface="Wingdings" pitchFamily="2" charset="2"/>
              <a:buChar char="§"/>
            </a:pPr>
            <a:r>
              <a:rPr lang="en-US" sz="2000" smtClean="0"/>
              <a:t>Insulate country from risk of currency appreciation.</a:t>
            </a:r>
          </a:p>
          <a:p>
            <a:pPr marL="869950" lvl="1" indent="-412750">
              <a:lnSpc>
                <a:spcPct val="90000"/>
              </a:lnSpc>
              <a:buFont typeface="Wingdings" pitchFamily="2" charset="2"/>
              <a:buChar char="§"/>
            </a:pPr>
            <a:r>
              <a:rPr lang="en-US" sz="2000" smtClean="0"/>
              <a:t>Allow firms to engage in direct foreign investment without currency risk.</a:t>
            </a:r>
          </a:p>
          <a:p>
            <a:pPr marL="495300" indent="-495300">
              <a:lnSpc>
                <a:spcPct val="90000"/>
              </a:lnSpc>
            </a:pPr>
            <a:r>
              <a:rPr lang="en-US" sz="2400" smtClean="0"/>
              <a:t>Disadvantages of fixed exchange rate system</a:t>
            </a:r>
          </a:p>
          <a:p>
            <a:pPr marL="869950" lvl="1" indent="-412750">
              <a:lnSpc>
                <a:spcPct val="90000"/>
              </a:lnSpc>
              <a:buFont typeface="Wingdings" pitchFamily="2" charset="2"/>
              <a:buChar char="§"/>
            </a:pPr>
            <a:r>
              <a:rPr lang="en-US" sz="2000" smtClean="0"/>
              <a:t>Risk that government will alter value of currency.</a:t>
            </a:r>
          </a:p>
          <a:p>
            <a:pPr marL="869950" lvl="1" indent="-412750">
              <a:lnSpc>
                <a:spcPct val="90000"/>
              </a:lnSpc>
              <a:buFont typeface="Wingdings" pitchFamily="2" charset="2"/>
              <a:buChar char="§"/>
            </a:pPr>
            <a:r>
              <a:rPr lang="en-US" sz="2000" smtClean="0"/>
              <a:t>Country and MNC may be more vulnerable to economic conditions in other countries.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91FA0E3-406E-4FCC-808C-F00AE49FCFA4}" type="slidenum">
              <a:rPr lang="en-US" smtClean="0"/>
              <a:pPr>
                <a:defRPr/>
              </a:pPr>
              <a:t>7</a:t>
            </a:fld>
            <a:endParaRPr lang="en-US" smtClean="0"/>
          </a:p>
        </p:txBody>
      </p:sp>
      <p:sp>
        <p:nvSpPr>
          <p:cNvPr id="1024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Freely Floating Exchange Rate System</a:t>
            </a:r>
          </a:p>
        </p:txBody>
      </p:sp>
      <p:sp>
        <p:nvSpPr>
          <p:cNvPr id="10244" name="Rectangle 3"/>
          <p:cNvSpPr>
            <a:spLocks noGrp="1" noChangeArrowheads="1"/>
          </p:cNvSpPr>
          <p:nvPr>
            <p:ph type="body" idx="4294967295"/>
          </p:nvPr>
        </p:nvSpPr>
        <p:spPr bwMode="auto">
          <a:xfrm>
            <a:off x="1066800" y="1371600"/>
            <a:ext cx="7315200" cy="4648200"/>
          </a:xfrm>
          <a:prstGeom prst="rect">
            <a:avLst/>
          </a:prstGeom>
          <a:noFill/>
          <a:ln>
            <a:miter lim="800000"/>
            <a:headEnd/>
            <a:tailEnd/>
          </a:ln>
        </p:spPr>
        <p:txBody>
          <a:bodyPr/>
          <a:lstStyle/>
          <a:p>
            <a:pPr marL="495300" indent="-495300"/>
            <a:r>
              <a:rPr lang="en-US" sz="2400" smtClean="0"/>
              <a:t>Exchange rates are determined by market forces without government intervention.</a:t>
            </a:r>
          </a:p>
          <a:p>
            <a:pPr marL="495300" indent="-495300"/>
            <a:r>
              <a:rPr lang="en-US" sz="2400" smtClean="0"/>
              <a:t>Advantages of freely floating system:</a:t>
            </a:r>
          </a:p>
          <a:p>
            <a:pPr marL="869950" lvl="1" indent="-412750">
              <a:buFont typeface="Wingdings" pitchFamily="2" charset="2"/>
              <a:buChar char="§"/>
            </a:pPr>
            <a:r>
              <a:rPr lang="en-US" sz="2000" smtClean="0"/>
              <a:t>Country is more insulated from inflation of other countries.</a:t>
            </a:r>
          </a:p>
          <a:p>
            <a:pPr marL="869950" lvl="1" indent="-412750">
              <a:buFont typeface="Wingdings" pitchFamily="2" charset="2"/>
              <a:buChar char="§"/>
            </a:pPr>
            <a:r>
              <a:rPr lang="en-US" sz="2000" smtClean="0"/>
              <a:t>Country is more insulated from unemployment of other countries.</a:t>
            </a:r>
          </a:p>
          <a:p>
            <a:pPr marL="869950" lvl="1" indent="-412750">
              <a:buFont typeface="Wingdings" pitchFamily="2" charset="2"/>
              <a:buChar char="§"/>
            </a:pPr>
            <a:r>
              <a:rPr lang="en-US" sz="2000" smtClean="0"/>
              <a:t>Does not require central bank to maintain exchange rates within specified boundaries.</a:t>
            </a:r>
          </a:p>
          <a:p>
            <a:pPr marL="495300" indent="-495300"/>
            <a:r>
              <a:rPr lang="en-US" sz="2400" smtClean="0"/>
              <a:t>Disadvantages of freely floating system:</a:t>
            </a:r>
          </a:p>
          <a:p>
            <a:pPr marL="869950" lvl="1" indent="-412750">
              <a:buFont typeface="Wingdings" pitchFamily="2" charset="2"/>
              <a:buChar char="§"/>
            </a:pPr>
            <a:r>
              <a:rPr lang="en-US" sz="2000" smtClean="0"/>
              <a:t>Can adversely affect a country that has high unemployment.</a:t>
            </a:r>
          </a:p>
          <a:p>
            <a:pPr marL="869950" lvl="1" indent="-412750">
              <a:buFont typeface="Wingdings" pitchFamily="2" charset="2"/>
              <a:buChar char="§"/>
            </a:pPr>
            <a:r>
              <a:rPr lang="en-US" sz="2000" smtClean="0"/>
              <a:t>Can adversely affect a country with high inflation.</a:t>
            </a:r>
          </a:p>
          <a:p>
            <a:pPr marL="869950" lvl="1" indent="-412750">
              <a:buFont typeface="Wingdings" pitchFamily="2" charset="2"/>
              <a:buAutoNum type="alphaLcPeriod"/>
            </a:pPr>
            <a:endParaRPr lang="en-US" sz="20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14B1927-F360-4F78-9C66-AED265C891F3}" type="slidenum">
              <a:rPr lang="en-US" smtClean="0"/>
              <a:pPr>
                <a:defRPr/>
              </a:pPr>
              <a:t>8</a:t>
            </a:fld>
            <a:endParaRPr lang="en-US" smtClean="0"/>
          </a:p>
        </p:txBody>
      </p:sp>
      <p:sp>
        <p:nvSpPr>
          <p:cNvPr id="1126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Managed Float Exchange Rate System</a:t>
            </a:r>
          </a:p>
        </p:txBody>
      </p:sp>
      <p:sp>
        <p:nvSpPr>
          <p:cNvPr id="11268" name="Rectangle 3"/>
          <p:cNvSpPr>
            <a:spLocks noGrp="1" noChangeArrowheads="1"/>
          </p:cNvSpPr>
          <p:nvPr>
            <p:ph type="body" idx="4294967295"/>
          </p:nvPr>
        </p:nvSpPr>
        <p:spPr bwMode="auto">
          <a:xfrm>
            <a:off x="1066800" y="1371600"/>
            <a:ext cx="7315200" cy="4038600"/>
          </a:xfrm>
          <a:prstGeom prst="rect">
            <a:avLst/>
          </a:prstGeom>
          <a:noFill/>
          <a:ln>
            <a:miter lim="800000"/>
            <a:headEnd/>
            <a:tailEnd/>
          </a:ln>
        </p:spPr>
        <p:txBody>
          <a:bodyPr/>
          <a:lstStyle/>
          <a:p>
            <a:pPr marL="495300" indent="-495300"/>
            <a:r>
              <a:rPr lang="en-US" sz="2400" smtClean="0"/>
              <a:t>Governments sometimes intervene to prevent their currencies from moving too far in a certain direction.</a:t>
            </a:r>
          </a:p>
          <a:p>
            <a:pPr marL="495300" indent="-495300"/>
            <a:r>
              <a:rPr lang="en-US" sz="2400" smtClean="0"/>
              <a:t>Critics suggest that managed float allows a government to manipulate exchange rates to benefit its own country at the expense of others.</a:t>
            </a:r>
          </a:p>
          <a:p>
            <a:pPr marL="495300" indent="-495300"/>
            <a:r>
              <a:rPr lang="en-US" sz="2400" smtClean="0"/>
              <a:t>Currencies of most large developed countries are allowed to float, although they may be periodically managed by their respective central banks.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C3FDCA0-268C-499F-9710-04B05CED4104}" type="slidenum">
              <a:rPr lang="en-US" smtClean="0"/>
              <a:pPr>
                <a:defRPr/>
              </a:pPr>
              <a:t>9</a:t>
            </a:fld>
            <a:endParaRPr lang="en-US" smtClean="0"/>
          </a:p>
        </p:txBody>
      </p:sp>
      <p:sp>
        <p:nvSpPr>
          <p:cNvPr id="1229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Exhibit 6.1 </a:t>
            </a:r>
            <a:r>
              <a:rPr lang="en-US" sz="2600" b="0" smtClean="0">
                <a:solidFill>
                  <a:schemeClr val="bg1"/>
                </a:solidFill>
              </a:rPr>
              <a:t>Exchange Rate Arrangements</a:t>
            </a:r>
          </a:p>
        </p:txBody>
      </p:sp>
      <p:pic>
        <p:nvPicPr>
          <p:cNvPr id="12292" name="Picture 1"/>
          <p:cNvPicPr>
            <a:picLocks noChangeAspect="1"/>
          </p:cNvPicPr>
          <p:nvPr/>
        </p:nvPicPr>
        <p:blipFill>
          <a:blip r:embed="rId2" cstate="print"/>
          <a:srcRect/>
          <a:stretch>
            <a:fillRect/>
          </a:stretch>
        </p:blipFill>
        <p:spPr bwMode="auto">
          <a:xfrm>
            <a:off x="1066800" y="1219200"/>
            <a:ext cx="7696200" cy="522605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 Template - IFM 10th</Template>
  <TotalTime>628</TotalTime>
  <Words>1784</Words>
  <Application>Microsoft Office PowerPoint</Application>
  <PresentationFormat>On-screen Show (4:3)</PresentationFormat>
  <Paragraphs>147</Paragraphs>
  <Slides>30</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Times New Roman</vt:lpstr>
      <vt:lpstr>Wingdings</vt:lpstr>
      <vt:lpstr>10_FMI 9th</vt:lpstr>
      <vt:lpstr>Microsoft Equation 3.0</vt:lpstr>
      <vt:lpstr>Slide 1</vt:lpstr>
      <vt:lpstr>Part 2 Exchange Rate Behavior</vt:lpstr>
      <vt:lpstr>6</vt:lpstr>
      <vt:lpstr>Exchange Rate Systems</vt:lpstr>
      <vt:lpstr>Fixed Exchange Rate System</vt:lpstr>
      <vt:lpstr>Fixed Exchange Rate System</vt:lpstr>
      <vt:lpstr>Freely Floating Exchange Rate System</vt:lpstr>
      <vt:lpstr>Managed Float Exchange Rate System</vt:lpstr>
      <vt:lpstr>Exhibit 6.1 Exchange Rate Arrangements</vt:lpstr>
      <vt:lpstr>Pegged Exchange Rate System</vt:lpstr>
      <vt:lpstr>Pegged Exchange Rate Systems</vt:lpstr>
      <vt:lpstr>Pegged Exchange Rate Systems (Cont.)</vt:lpstr>
      <vt:lpstr>Exhibit 6.2 Pegged Exchange Rates</vt:lpstr>
      <vt:lpstr>Dollarization</vt:lpstr>
      <vt:lpstr>A Single European Currency</vt:lpstr>
      <vt:lpstr>A Single European Currency</vt:lpstr>
      <vt:lpstr>Reasons for Government Intervention</vt:lpstr>
      <vt:lpstr>Direct Intervention</vt:lpstr>
      <vt:lpstr>Exhibit 6.3 Effects of Direct Central Bank Intervention in the Foreign Exchange Market</vt:lpstr>
      <vt:lpstr>Direct Intervention</vt:lpstr>
      <vt:lpstr>Exhibit 6.4 Forms of Central Bank Intervention in the Foreign Exchange Market</vt:lpstr>
      <vt:lpstr>Indirect Intervention</vt:lpstr>
      <vt:lpstr>Indirect Intervention</vt:lpstr>
      <vt:lpstr>Intervention as a Policy Tool</vt:lpstr>
      <vt:lpstr>Exhibit 6.5 How Central Bank Intervention Can Stimulate the U.S. Economy</vt:lpstr>
      <vt:lpstr>Exhibit 6.6 How Central Bank Intervention Can Reduce Inflation</vt:lpstr>
      <vt:lpstr>SUMMARY</vt:lpstr>
      <vt:lpstr>SUMMARY (Cont.)</vt:lpstr>
      <vt:lpstr>SUMMARY (Cont.)</vt:lpstr>
      <vt:lpstr>SUMMARY (Cont.)</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Nivine Richie</cp:lastModifiedBy>
  <cp:revision>69</cp:revision>
  <dcterms:created xsi:type="dcterms:W3CDTF">2009-07-28T18:00:00Z</dcterms:created>
  <dcterms:modified xsi:type="dcterms:W3CDTF">2011-08-01T16:51:48Z</dcterms:modified>
</cp:coreProperties>
</file>