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427" r:id="rId3"/>
    <p:sldId id="256" r:id="rId4"/>
    <p:sldId id="420" r:id="rId5"/>
    <p:sldId id="405" r:id="rId6"/>
    <p:sldId id="407" r:id="rId7"/>
    <p:sldId id="425" r:id="rId8"/>
    <p:sldId id="426" r:id="rId9"/>
    <p:sldId id="408" r:id="rId10"/>
    <p:sldId id="410" r:id="rId11"/>
    <p:sldId id="409" r:id="rId12"/>
    <p:sldId id="414" r:id="rId13"/>
    <p:sldId id="421" r:id="rId14"/>
    <p:sldId id="413" r:id="rId15"/>
    <p:sldId id="415" r:id="rId16"/>
    <p:sldId id="416" r:id="rId17"/>
    <p:sldId id="417" r:id="rId18"/>
    <p:sldId id="418" r:id="rId19"/>
    <p:sldId id="419" r:id="rId20"/>
    <p:sldId id="406" r:id="rId21"/>
    <p:sldId id="423" r:id="rId22"/>
    <p:sldId id="4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258" autoAdjust="0"/>
  </p:normalViewPr>
  <p:slideViewPr>
    <p:cSldViewPr>
      <p:cViewPr varScale="1">
        <p:scale>
          <a:sx n="92" d="100"/>
          <a:sy n="92" d="100"/>
        </p:scale>
        <p:origin x="13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9A602D-F71C-4736-A423-E3E8C76BA40C}" type="datetimeFigureOut">
              <a:rPr lang="en-US" smtClean="0"/>
              <a:pPr/>
              <a:t>12/9/2020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58328A-88D0-4E2D-AAE1-549EA8CE994B}" type="slidenum">
              <a:rPr lang="en-US" smtClean="0"/>
              <a:pPr/>
              <a:t>‹#›</a:t>
            </a:fld>
            <a:endParaRPr lang="en-US"/>
          </a:p>
        </p:txBody>
      </p:sp>
    </p:spTree>
    <p:extLst>
      <p:ext uri="{BB962C8B-B14F-4D97-AF65-F5344CB8AC3E}">
        <p14:creationId xmlns:p14="http://schemas.microsoft.com/office/powerpoint/2010/main" val="17127507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E6F21-D93D-473A-BC2E-1AD730E20094}" type="datetimeFigureOut">
              <a:rPr lang="en-US" smtClean="0"/>
              <a:pPr/>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32A4E-1213-4F19-BE36-1FA14E9E6B1E}" type="slidenum">
              <a:rPr lang="en-US" smtClean="0"/>
              <a:pPr/>
              <a:t>‹#›</a:t>
            </a:fld>
            <a:endParaRPr lang="en-US"/>
          </a:p>
        </p:txBody>
      </p:sp>
    </p:spTree>
    <p:extLst>
      <p:ext uri="{BB962C8B-B14F-4D97-AF65-F5344CB8AC3E}">
        <p14:creationId xmlns:p14="http://schemas.microsoft.com/office/powerpoint/2010/main" val="2062766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9376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5BB315-14F3-4442-84FF-FC79207323EA}"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27403-2BD3-49A8-9910-2D239FA0FC90}"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EE3EF-D072-4A2B-8DA6-9903D084DD15}"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1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7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76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2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16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799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44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A1D93-04EF-4ECC-9918-F0D409BE0555}"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132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185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7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8AAF1-B46E-4796-B7AA-6DCFFE2F0936}" type="datetime1">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94F7C-6128-4B60-AA6B-1F0D86E6B1D0}" type="datetime1">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65930-19B5-4C64-85EB-A91B19B1FF08}" type="datetime1">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9A8FB-10D1-4215-B8AF-4E8838711A3B}" type="datetime1">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CB282-1238-4834-B7EF-3F871EB92B29}" type="datetime1">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CCBBD-2DF5-459C-BEBB-9E67594CD0BA}" type="datetime1">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98043-663E-4D19-806F-78A84AC63867}" type="datetime1">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899B1-A665-4A2E-A5F7-94EE0D1BCB01}" type="datetime1">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89DE2B-809A-466D-963D-6216A6F706C9}"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55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itannica.com/science/history-of-science" TargetMode="External"/><Relationship Id="rId2" Type="http://schemas.openxmlformats.org/officeDocument/2006/relationships/hyperlink" Target="https://www.britannica.com/topic/logic" TargetMode="External"/><Relationship Id="rId1" Type="http://schemas.openxmlformats.org/officeDocument/2006/relationships/slideLayout" Target="../slideLayouts/slideLayout2.xml"/><Relationship Id="rId6" Type="http://schemas.openxmlformats.org/officeDocument/2006/relationships/hyperlink" Target="https://www.britannica.com/event/World-War-II" TargetMode="External"/><Relationship Id="rId5" Type="http://schemas.openxmlformats.org/officeDocument/2006/relationships/hyperlink" Target="https://www.merriam-webster.com/dictionary/enlightened" TargetMode="External"/><Relationship Id="rId4" Type="http://schemas.openxmlformats.org/officeDocument/2006/relationships/hyperlink" Target="https://www.britannica.com/technology/history-of-technolog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en.wikipedia.org/wiki/Mind" TargetMode="External"/><Relationship Id="rId7" Type="http://schemas.openxmlformats.org/officeDocument/2006/relationships/hyperlink" Target="https://en.wikipedia.org/wiki/Potentiality_and_actuality" TargetMode="External"/><Relationship Id="rId2" Type="http://schemas.openxmlformats.org/officeDocument/2006/relationships/hyperlink" Target="https://en.wikipedia.org/wiki/Philosophy" TargetMode="External"/><Relationship Id="rId1" Type="http://schemas.openxmlformats.org/officeDocument/2006/relationships/slideLayout" Target="../slideLayouts/slideLayout2.xml"/><Relationship Id="rId6" Type="http://schemas.openxmlformats.org/officeDocument/2006/relationships/hyperlink" Target="https://en.wikipedia.org/wiki/Property_(philosophy)" TargetMode="External"/><Relationship Id="rId5" Type="http://schemas.openxmlformats.org/officeDocument/2006/relationships/hyperlink" Target="https://en.wikipedia.org/wiki/Substance_theory" TargetMode="External"/><Relationship Id="rId4" Type="http://schemas.openxmlformats.org/officeDocument/2006/relationships/hyperlink" Target="https://en.wikipedia.org/wiki/Matt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quote.org/wiki/Francis_Bacon" TargetMode="External"/><Relationship Id="rId3" Type="http://schemas.openxmlformats.org/officeDocument/2006/relationships/hyperlink" Target="https://en.wikipedia.org/wiki/Postmodern_philosophy" TargetMode="External"/><Relationship Id="rId7" Type="http://schemas.openxmlformats.org/officeDocument/2006/relationships/hyperlink" Target="http://www.slideshare.com/" TargetMode="External"/><Relationship Id="rId2" Type="http://schemas.openxmlformats.org/officeDocument/2006/relationships/hyperlink" Target="https://www.britannica.com/topic/metaphysics" TargetMode="External"/><Relationship Id="rId1" Type="http://schemas.openxmlformats.org/officeDocument/2006/relationships/slideLayout" Target="../slideLayouts/slideLayout2.xml"/><Relationship Id="rId6" Type="http://schemas.openxmlformats.org/officeDocument/2006/relationships/hyperlink" Target="https://scholar.google.com/scholar_lookup?title=Education%20in%20postmodern%20view,%20curriculum,%20viewpoints%20and%20landscapes&amp;publication_year=1996&amp;author=Bagheri" TargetMode="External"/><Relationship Id="rId5" Type="http://schemas.openxmlformats.org/officeDocument/2006/relationships/hyperlink" Target="https://scholar.google.com/scholar_lookup?title=The%20social%20psychology%20of%20creativity&amp;publication_year=1990&amp;author=T.M.%20Amabile" TargetMode="External"/><Relationship Id="rId4" Type="http://schemas.openxmlformats.org/officeDocument/2006/relationships/hyperlink" Target="https://www.sciencedirect.com/science/article/pii/S187704281100462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philosophy_of_language" TargetMode="External"/><Relationship Id="rId3" Type="http://schemas.openxmlformats.org/officeDocument/2006/relationships/hyperlink" Target="https://en.wikiquote.org/wiki/Ontology" TargetMode="External"/><Relationship Id="rId7" Type="http://schemas.openxmlformats.org/officeDocument/2006/relationships/hyperlink" Target="https://en.wikipedia.org/wiki/Philosophy_of_mind" TargetMode="External"/><Relationship Id="rId12" Type="http://schemas.openxmlformats.org/officeDocument/2006/relationships/image" Target="../media/image4.png"/><Relationship Id="rId2" Type="http://schemas.openxmlformats.org/officeDocument/2006/relationships/hyperlink" Target="https://en.wikiquote.org/wiki/Reality" TargetMode="External"/><Relationship Id="rId1" Type="http://schemas.openxmlformats.org/officeDocument/2006/relationships/slideLayout" Target="../slideLayouts/slideLayout2.xml"/><Relationship Id="rId6" Type="http://schemas.openxmlformats.org/officeDocument/2006/relationships/hyperlink" Target="https://en.wikiquote.org/wiki/Logic" TargetMode="External"/><Relationship Id="rId11" Type="http://schemas.openxmlformats.org/officeDocument/2006/relationships/hyperlink" Target="https://en.wikipedia.org/wiki/Ancient_Greek" TargetMode="External"/><Relationship Id="rId5" Type="http://schemas.openxmlformats.org/officeDocument/2006/relationships/hyperlink" Target="https://en.wikipedia.org/wiki/Axiology" TargetMode="External"/><Relationship Id="rId10" Type="http://schemas.openxmlformats.org/officeDocument/2006/relationships/hyperlink" Target="https://en.wikiquote.org/wiki/Francis_Bacon" TargetMode="External"/><Relationship Id="rId4" Type="http://schemas.openxmlformats.org/officeDocument/2006/relationships/hyperlink" Target="https://en.wikiquote.org/wiki/Epistemology" TargetMode="External"/><Relationship Id="rId9" Type="http://schemas.openxmlformats.org/officeDocument/2006/relationships/hyperlink" Target="https://en.wikiquote.org/wiki/Dialectic"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Heideggerian_terminology" TargetMode="External"/><Relationship Id="rId3" Type="http://schemas.openxmlformats.org/officeDocument/2006/relationships/hyperlink" Target="https://en.wikipedia.org/wiki/Deconstruction" TargetMode="External"/><Relationship Id="rId7" Type="http://schemas.openxmlformats.org/officeDocument/2006/relationships/hyperlink" Target="https://en.wikipedia.org/wiki/Metaphysics" TargetMode="External"/><Relationship Id="rId2" Type="http://schemas.openxmlformats.org/officeDocument/2006/relationships/hyperlink" Target="https://en.wikipedia.org/wiki/Semiotics" TargetMode="External"/><Relationship Id="rId1" Type="http://schemas.openxmlformats.org/officeDocument/2006/relationships/slideLayout" Target="../slideLayouts/slideLayout2.xml"/><Relationship Id="rId6" Type="http://schemas.openxmlformats.org/officeDocument/2006/relationships/hyperlink" Target="https://en.wikipedia.org/wiki/Postmodern_philosophy" TargetMode="External"/><Relationship Id="rId5" Type="http://schemas.openxmlformats.org/officeDocument/2006/relationships/hyperlink" Target="https://en.wikipedia.org/wiki/Post-structuralism" TargetMode="External"/><Relationship Id="rId4" Type="http://schemas.openxmlformats.org/officeDocument/2006/relationships/hyperlink" Target="https://en.wikipedia.org/wiki/Phenomenology_(philosophy)" TargetMode="Externa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French_theory" TargetMode="External"/><Relationship Id="rId13" Type="http://schemas.openxmlformats.org/officeDocument/2006/relationships/hyperlink" Target="https://en.wikipedia.org/wiki/The_Order_of_Things" TargetMode="External"/><Relationship Id="rId3" Type="http://schemas.openxmlformats.org/officeDocument/2006/relationships/hyperlink" Target="https://en.wikipedia.org/wiki/History_of_ideas" TargetMode="External"/><Relationship Id="rId7" Type="http://schemas.openxmlformats.org/officeDocument/2006/relationships/hyperlink" Target="https://en.wikipedia.org/wiki/Post-structuralism" TargetMode="External"/><Relationship Id="rId12" Type="http://schemas.openxmlformats.org/officeDocument/2006/relationships/hyperlink" Target="https://en.wikipedia.org/wiki/On_the_Genealogy_of_Morality" TargetMode="External"/><Relationship Id="rId2" Type="http://schemas.openxmlformats.org/officeDocument/2006/relationships/hyperlink" Target="https://en.wikipedia.org/wiki/French_philosophy" TargetMode="Externa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en.wikipedia.org/wiki/Structuralism" TargetMode="External"/><Relationship Id="rId11" Type="http://schemas.openxmlformats.org/officeDocument/2006/relationships/hyperlink" Target="https://en.wikipedia.org/wiki/Episteme" TargetMode="External"/><Relationship Id="rId5" Type="http://schemas.openxmlformats.org/officeDocument/2006/relationships/hyperlink" Target="https://en.wikipedia.org/wiki/Literary_criticism" TargetMode="External"/><Relationship Id="rId15" Type="http://schemas.openxmlformats.org/officeDocument/2006/relationships/hyperlink" Target="https://en.wikipedia.org/wiki/Discipline_and_Punish" TargetMode="External"/><Relationship Id="rId10" Type="http://schemas.openxmlformats.org/officeDocument/2006/relationships/hyperlink" Target="https://en.wikipedia.org/wiki/Discourse" TargetMode="External"/><Relationship Id="rId4" Type="http://schemas.openxmlformats.org/officeDocument/2006/relationships/hyperlink" Target="https://en.wikipedia.org/wiki/Social_theorist" TargetMode="External"/><Relationship Id="rId9" Type="http://schemas.openxmlformats.org/officeDocument/2006/relationships/hyperlink" Target="https://en.wikipedia.org/wiki/Times_Higher_Education" TargetMode="External"/><Relationship Id="rId14" Type="http://schemas.openxmlformats.org/officeDocument/2006/relationships/hyperlink" Target="https://en.wikipedia.org/wiki/The_Archaeology_of_Knowledg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topic/history" TargetMode="External"/><Relationship Id="rId7" Type="http://schemas.openxmlformats.org/officeDocument/2006/relationships/hyperlink" Target="https://www.britannica.com/topic/language" TargetMode="External"/><Relationship Id="rId2" Type="http://schemas.openxmlformats.org/officeDocument/2006/relationships/hyperlink" Target="https://www.merriam-webster.com/dictionary/intellectual" TargetMode="External"/><Relationship Id="rId1" Type="http://schemas.openxmlformats.org/officeDocument/2006/relationships/slideLayout" Target="../slideLayouts/slideLayout2.xml"/><Relationship Id="rId6" Type="http://schemas.openxmlformats.org/officeDocument/2006/relationships/hyperlink" Target="https://www.merriam-webster.com/dictionary/artifact" TargetMode="External"/><Relationship Id="rId5" Type="http://schemas.openxmlformats.org/officeDocument/2006/relationships/hyperlink" Target="https://www.merriam-webster.com/dictionary/conceptual" TargetMode="External"/><Relationship Id="rId4" Type="http://schemas.openxmlformats.org/officeDocument/2006/relationships/hyperlink" Target="https://www.britannica.com/topic/realism-philosop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1191275"/>
            <a:ext cx="6858000" cy="1790700"/>
          </a:xfrm>
        </p:spPr>
        <p:txBody>
          <a:bodyPr>
            <a:normAutofit/>
          </a:bodyPr>
          <a:lstStyle/>
          <a:p>
            <a:r>
              <a:rPr lang="en-US" sz="3000" b="1" dirty="0">
                <a:latin typeface="Times New Roman" panose="02020603050405020304" pitchFamily="18" charset="0"/>
                <a:cs typeface="Times New Roman" panose="02020603050405020304" pitchFamily="18" charset="0"/>
              </a:rPr>
              <a:t>Postmodernism</a:t>
            </a:r>
            <a:br>
              <a:rPr lang="en-US" sz="30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BS Education-III</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Philosophy </a:t>
            </a:r>
            <a:r>
              <a:rPr lang="en-US" sz="2400" dirty="0">
                <a:latin typeface="Times New Roman" panose="02020603050405020304" pitchFamily="18" charset="0"/>
                <a:cs typeface="Times New Roman" panose="02020603050405020304" pitchFamily="18" charset="0"/>
              </a:rPr>
              <a:t>of Education (EDU-203</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2999" y="5065567"/>
            <a:ext cx="6858000" cy="701387"/>
          </a:xfrm>
        </p:spPr>
        <p:txBody>
          <a:bodyPr>
            <a:normAutofit/>
          </a:bodyPr>
          <a:lstStyle/>
          <a:p>
            <a:r>
              <a:rPr lang="en-US" sz="2100" dirty="0">
                <a:latin typeface="Times New Roman" panose="02020603050405020304" pitchFamily="18" charset="0"/>
                <a:cs typeface="Times New Roman" panose="02020603050405020304" pitchFamily="18" charset="0"/>
              </a:rPr>
              <a:t>Department of Education</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University of </a:t>
            </a:r>
            <a:r>
              <a:rPr lang="en-US" sz="2100" dirty="0">
                <a:latin typeface="Times New Roman" panose="02020603050405020304" pitchFamily="18" charset="0"/>
                <a:cs typeface="Times New Roman" panose="02020603050405020304" pitchFamily="18" charset="0"/>
              </a:rPr>
              <a:t>Sargodha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4875" y="3143194"/>
            <a:ext cx="1774247" cy="1761153"/>
          </a:xfrm>
          <a:prstGeom prst="rect">
            <a:avLst/>
          </a:prstGeom>
        </p:spPr>
      </p:pic>
    </p:spTree>
    <p:extLst>
      <p:ext uri="{BB962C8B-B14F-4D97-AF65-F5344CB8AC3E}">
        <p14:creationId xmlns:p14="http://schemas.microsoft.com/office/powerpoint/2010/main" val="307928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sz="1800" dirty="0" smtClean="0"/>
          </a:p>
          <a:p>
            <a:endParaRPr lang="en-GB" sz="1800" dirty="0" smtClean="0"/>
          </a:p>
          <a:p>
            <a:pPr>
              <a:buNone/>
            </a:pPr>
            <a:r>
              <a:rPr lang="en-GB" sz="1800" dirty="0" smtClean="0"/>
              <a:t>       Use of reason and </a:t>
            </a:r>
            <a:r>
              <a:rPr lang="en-GB" sz="1800" dirty="0" smtClean="0">
                <a:hlinkClick r:id="rId2"/>
              </a:rPr>
              <a:t>logic</a:t>
            </a:r>
            <a:r>
              <a:rPr lang="en-GB" sz="1800" dirty="0" smtClean="0"/>
              <a:t>, and with the more specialized tools provided </a:t>
            </a:r>
          </a:p>
          <a:p>
            <a:r>
              <a:rPr lang="en-GB" sz="1800" dirty="0" smtClean="0"/>
              <a:t>by </a:t>
            </a:r>
            <a:r>
              <a:rPr lang="en-GB" sz="1800" dirty="0" smtClean="0">
                <a:hlinkClick r:id="rId3"/>
              </a:rPr>
              <a:t>science</a:t>
            </a:r>
            <a:r>
              <a:rPr lang="en-GB" sz="1800" dirty="0" smtClean="0"/>
              <a:t> and </a:t>
            </a:r>
            <a:r>
              <a:rPr lang="en-GB" sz="1800" dirty="0" smtClean="0">
                <a:hlinkClick r:id="rId4"/>
              </a:rPr>
              <a:t>technology</a:t>
            </a:r>
            <a:r>
              <a:rPr lang="en-GB" sz="1800" dirty="0" smtClean="0"/>
              <a:t>, human beings are likely to change themselves and their societies for the better. It is reasonable to expect that future societies will be more humane, more just, more </a:t>
            </a:r>
            <a:r>
              <a:rPr lang="en-GB" sz="1800" dirty="0" smtClean="0">
                <a:hlinkClick r:id="rId5"/>
              </a:rPr>
              <a:t>enlightened</a:t>
            </a:r>
            <a:r>
              <a:rPr lang="en-GB" sz="1800" dirty="0" smtClean="0"/>
              <a:t>, and more prosperous than they are now. Postmodernists deny this Enlightenment faith in science and technology as instruments of human progress. </a:t>
            </a:r>
          </a:p>
          <a:p>
            <a:endParaRPr lang="en-GB" sz="1800" dirty="0" smtClean="0"/>
          </a:p>
          <a:p>
            <a:r>
              <a:rPr lang="en-GB" sz="1800" dirty="0" smtClean="0"/>
              <a:t>Indeed, many postmodernists hold that the misguided (or unguided) pursuit of scientific and technological knowledge led to the development of technologies for killing on a massive scale in </a:t>
            </a:r>
            <a:r>
              <a:rPr lang="en-GB" sz="1800" dirty="0" smtClean="0">
                <a:hlinkClick r:id="rId6"/>
              </a:rPr>
              <a:t>World War II</a:t>
            </a:r>
            <a:r>
              <a:rPr lang="en-GB" sz="1800" dirty="0" smtClean="0"/>
              <a:t>. Some go so far as to say that science and technology—and even reason and logic—are inherently destructive and oppressive, because they have been used by evil people, especially during the 20th century, to destroy and oppress others</a:t>
            </a:r>
          </a:p>
          <a:p>
            <a:endParaRPr lang="en-GB" sz="1800" dirty="0" smtClean="0"/>
          </a:p>
          <a:p>
            <a:r>
              <a:rPr lang="en-GB" sz="1800" dirty="0" smtClean="0"/>
              <a:t>Reason and logic are universally valid  </a:t>
            </a:r>
          </a:p>
          <a:p>
            <a:r>
              <a:rPr lang="en-GB" sz="1800" dirty="0" smtClean="0"/>
              <a:t>i.e. their laws are the same for, or apply equally to, any thinker and any domain of knowledge. For postmodernists, reason and logic too are merely conceptual constructs and are therefore valid only within the established intellectual traditions in which they are used.</a:t>
            </a:r>
            <a:endParaRPr lang="en-GB"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sz="1800" dirty="0" smtClean="0"/>
          </a:p>
          <a:p>
            <a:endParaRPr lang="en-GB" sz="1800" dirty="0" smtClean="0"/>
          </a:p>
          <a:p>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r>
              <a:rPr lang="en-GB" sz="1800" b="1" dirty="0" smtClean="0"/>
              <a:t>1)   METAPHYSICS </a:t>
            </a:r>
          </a:p>
          <a:p>
            <a:endParaRPr lang="en-GB" sz="1800" b="1" dirty="0" smtClean="0"/>
          </a:p>
          <a:p>
            <a:r>
              <a:rPr lang="en-GB" sz="1800" dirty="0" smtClean="0"/>
              <a:t>Metaphysics is the branch of </a:t>
            </a:r>
            <a:r>
              <a:rPr lang="en-GB" sz="1800" b="1" u="sng" dirty="0" smtClean="0">
                <a:hlinkClick r:id="rId2"/>
              </a:rPr>
              <a:t>philosophy</a:t>
            </a:r>
            <a:r>
              <a:rPr lang="en-GB" sz="1800" dirty="0" smtClean="0"/>
              <a:t> that examines  </a:t>
            </a:r>
            <a:r>
              <a:rPr lang="en-GB" sz="1800" b="1" dirty="0" smtClean="0"/>
              <a:t>the fundamental nature of reality,</a:t>
            </a:r>
          </a:p>
          <a:p>
            <a:r>
              <a:rPr lang="en-GB" sz="1800" b="1" dirty="0" smtClean="0"/>
              <a:t> including the relationship between </a:t>
            </a:r>
            <a:r>
              <a:rPr lang="en-GB" sz="1800" b="1" dirty="0" smtClean="0">
                <a:hlinkClick r:id="rId3" tooltip="Mind"/>
              </a:rPr>
              <a:t>mind</a:t>
            </a:r>
            <a:r>
              <a:rPr lang="en-GB" sz="1800" b="1" dirty="0" smtClean="0"/>
              <a:t> and </a:t>
            </a:r>
            <a:r>
              <a:rPr lang="en-GB" sz="1800" b="1" dirty="0" smtClean="0">
                <a:hlinkClick r:id="rId4" tooltip="Matter"/>
              </a:rPr>
              <a:t>matter</a:t>
            </a:r>
            <a:r>
              <a:rPr lang="en-GB" sz="1800" b="1" dirty="0" smtClean="0"/>
              <a:t>, between </a:t>
            </a:r>
            <a:r>
              <a:rPr lang="en-GB" sz="1800" b="1" dirty="0" smtClean="0">
                <a:hlinkClick r:id="rId5" tooltip="Substance theory"/>
              </a:rPr>
              <a:t>substance</a:t>
            </a:r>
            <a:r>
              <a:rPr lang="en-GB" sz="1800" b="1" dirty="0" smtClean="0"/>
              <a:t> </a:t>
            </a:r>
            <a:r>
              <a:rPr lang="en-GB" sz="1800" dirty="0" smtClean="0"/>
              <a:t>and </a:t>
            </a:r>
            <a:r>
              <a:rPr lang="en-GB" sz="1800" dirty="0" smtClean="0">
                <a:hlinkClick r:id="rId6" tooltip="Property (philosophy)"/>
              </a:rPr>
              <a:t>attribute</a:t>
            </a:r>
            <a:r>
              <a:rPr lang="en-GB" sz="1800" dirty="0" smtClean="0"/>
              <a:t>, and  between </a:t>
            </a:r>
            <a:r>
              <a:rPr lang="en-GB" sz="1800" dirty="0" smtClean="0">
                <a:hlinkClick r:id="rId7" tooltip="Potentiality and actuality"/>
              </a:rPr>
              <a:t>potentiality and actuality</a:t>
            </a:r>
            <a:r>
              <a:rPr lang="en-GB" sz="1800" dirty="0" smtClean="0"/>
              <a:t>. The word "metaphysics" comes from </a:t>
            </a:r>
            <a:r>
              <a:rPr lang="en-GB" sz="1800" b="1" dirty="0" smtClean="0"/>
              <a:t>two Greek words that, together, literally mean "</a:t>
            </a:r>
            <a:r>
              <a:rPr lang="en-GB" sz="1800" dirty="0" smtClean="0"/>
              <a:t>after or behind or among [the study of] the natural". </a:t>
            </a:r>
          </a:p>
          <a:p>
            <a:endParaRPr lang="en-GB" sz="1800" dirty="0" smtClean="0"/>
          </a:p>
          <a:p>
            <a:r>
              <a:rPr lang="en-GB" sz="1800" b="1" dirty="0" smtClean="0"/>
              <a:t>Post modernists reject the grant philosophical systems supported to explain reality as an architecture of the universe and the metaphysical assumption that an ultimate ground of being a transcendent cosmic reality exists above and beyond the physical world.  </a:t>
            </a:r>
            <a:endParaRPr lang="en-GB" dirty="0" smtClean="0"/>
          </a:p>
          <a:p>
            <a:endParaRPr lang="en-GB" dirty="0" smtClean="0"/>
          </a:p>
          <a:p>
            <a:endParaRPr lang="en-GB" dirty="0" smtClean="0"/>
          </a:p>
          <a:p>
            <a:endParaRPr lang="en-GB" sz="1800" dirty="0" smtClean="0"/>
          </a:p>
        </p:txBody>
      </p:sp>
      <p:pic>
        <p:nvPicPr>
          <p:cNvPr id="7" name="Picture 3"/>
          <p:cNvPicPr>
            <a:picLocks noChangeAspect="1" noChangeArrowheads="1"/>
          </p:cNvPicPr>
          <p:nvPr/>
        </p:nvPicPr>
        <p:blipFill>
          <a:blip r:embed="rId8"/>
          <a:srcRect/>
          <a:stretch>
            <a:fillRect/>
          </a:stretch>
        </p:blipFill>
        <p:spPr bwMode="auto">
          <a:xfrm>
            <a:off x="3352800" y="762000"/>
            <a:ext cx="1905000" cy="1267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sz="1800" b="1" dirty="0" smtClean="0"/>
          </a:p>
          <a:p>
            <a:endParaRPr lang="en-GB" sz="1800" b="1" dirty="0" smtClean="0"/>
          </a:p>
          <a:p>
            <a:endParaRPr lang="en-GB" sz="1800" b="1" dirty="0" smtClean="0"/>
          </a:p>
          <a:p>
            <a:endParaRPr lang="en-GB" sz="1800" b="1" dirty="0" smtClean="0"/>
          </a:p>
          <a:p>
            <a:endParaRPr lang="en-GB" sz="1800" b="1" dirty="0" smtClean="0"/>
          </a:p>
          <a:p>
            <a:pPr>
              <a:buNone/>
            </a:pPr>
            <a:r>
              <a:rPr lang="en-GB" sz="1800" b="1" dirty="0" smtClean="0"/>
              <a:t>2)   Axiology</a:t>
            </a:r>
          </a:p>
          <a:p>
            <a:r>
              <a:rPr lang="en-GB" sz="1800" dirty="0" smtClean="0"/>
              <a:t>Axiology is the come about in a </a:t>
            </a:r>
            <a:r>
              <a:rPr lang="en-GB" sz="1800" b="1" dirty="0" smtClean="0"/>
              <a:t>study of values and how those values societ</a:t>
            </a:r>
            <a:r>
              <a:rPr lang="en-GB" sz="1800" dirty="0" smtClean="0"/>
              <a:t>y. </a:t>
            </a:r>
          </a:p>
          <a:p>
            <a:r>
              <a:rPr lang="en-GB" sz="1800" dirty="0" smtClean="0"/>
              <a:t>Axiology seeks </a:t>
            </a:r>
            <a:r>
              <a:rPr lang="en-GB" sz="1800" b="1" dirty="0" smtClean="0"/>
              <a:t>to understand the nature of values and value judgments</a:t>
            </a:r>
            <a:r>
              <a:rPr lang="en-GB" sz="1800" dirty="0" smtClean="0"/>
              <a:t>. It is closely related to two other realms of philosophy: ethics and aesthetics</a:t>
            </a:r>
          </a:p>
          <a:p>
            <a:r>
              <a:rPr lang="en-GB" sz="1800" dirty="0" smtClean="0"/>
              <a:t>Aesthetics is concerned with beauty and harmony, trying to understand beauty and what it means or how it is defined. Axiology is a necessary component of both ethics and aesthetics, because one must use concepts of worth to define “</a:t>
            </a:r>
            <a:r>
              <a:rPr lang="en-GB" sz="1800" b="1" dirty="0" smtClean="0"/>
              <a:t>goodness” or “beauty</a:t>
            </a:r>
            <a:r>
              <a:rPr lang="en-GB" sz="1800" dirty="0" smtClean="0"/>
              <a:t>,” and therefore one must understand what is valuable and why. Understanding values helps us to determine motive</a:t>
            </a:r>
          </a:p>
          <a:p>
            <a:r>
              <a:rPr lang="en-GB" sz="1900" b="1" dirty="0" smtClean="0"/>
              <a:t>The postmodernism rejection of metaphysical systems and the analytical tools they examine the language of dominant and suppressed groups reveal much about their views of ethics and aesthetics</a:t>
            </a:r>
          </a:p>
          <a:p>
            <a:r>
              <a:rPr lang="en-GB" sz="1900" b="1" dirty="0" smtClean="0"/>
              <a:t>Postmodernists rejects the idealists, realist  and </a:t>
            </a:r>
            <a:r>
              <a:rPr lang="en-GB" sz="1900" b="1" dirty="0" err="1" smtClean="0"/>
              <a:t>thomist</a:t>
            </a:r>
            <a:r>
              <a:rPr lang="en-GB" sz="1900" b="1" dirty="0" smtClean="0"/>
              <a:t> metaphysical claims that there are universal and eternal values that prescribe ethical and more actions</a:t>
            </a:r>
          </a:p>
          <a:p>
            <a:endParaRPr lang="en-GB" dirty="0"/>
          </a:p>
        </p:txBody>
      </p:sp>
      <p:pic>
        <p:nvPicPr>
          <p:cNvPr id="4" name="Picture 2"/>
          <p:cNvPicPr>
            <a:picLocks noChangeAspect="1" noChangeArrowheads="1"/>
          </p:cNvPicPr>
          <p:nvPr/>
        </p:nvPicPr>
        <p:blipFill>
          <a:blip r:embed="rId2"/>
          <a:srcRect/>
          <a:stretch>
            <a:fillRect/>
          </a:stretch>
        </p:blipFill>
        <p:spPr bwMode="auto">
          <a:xfrm>
            <a:off x="3429000" y="457200"/>
            <a:ext cx="1676400" cy="1201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sz="1800" dirty="0" smtClean="0"/>
          </a:p>
          <a:p>
            <a:endParaRPr lang="en-GB" sz="1800" b="1" dirty="0" smtClean="0"/>
          </a:p>
          <a:p>
            <a:endParaRPr lang="en-GB" sz="1800" b="1" dirty="0" smtClean="0"/>
          </a:p>
          <a:p>
            <a:endParaRPr lang="en-GB" sz="1800" b="1" dirty="0" smtClean="0"/>
          </a:p>
          <a:p>
            <a:endParaRPr lang="en-GB" sz="1800" b="1" dirty="0" smtClean="0"/>
          </a:p>
          <a:p>
            <a:endParaRPr lang="en-GB" sz="1800" b="1" dirty="0" smtClean="0"/>
          </a:p>
          <a:p>
            <a:pPr>
              <a:buNone/>
            </a:pPr>
            <a:r>
              <a:rPr lang="en-GB" sz="1800" b="1" dirty="0" smtClean="0"/>
              <a:t>3)   Epistemology</a:t>
            </a:r>
          </a:p>
          <a:p>
            <a:r>
              <a:rPr lang="en-GB" sz="1800" dirty="0" smtClean="0"/>
              <a:t>Epistemology deals with the branch of philosophy concerned </a:t>
            </a:r>
            <a:r>
              <a:rPr lang="en-GB" sz="1800" b="1" dirty="0" smtClean="0"/>
              <a:t>with the nature and scope </a:t>
            </a:r>
            <a:r>
              <a:rPr lang="en-GB" sz="1800" dirty="0" smtClean="0"/>
              <a:t>of </a:t>
            </a:r>
            <a:r>
              <a:rPr lang="en-GB" sz="1800" b="1" dirty="0" smtClean="0"/>
              <a:t>knowledge. </a:t>
            </a:r>
            <a:r>
              <a:rPr lang="en-GB" sz="1800" dirty="0" smtClean="0"/>
              <a:t>It addresses the questions, "What is knowledge?" “</a:t>
            </a:r>
          </a:p>
          <a:p>
            <a:r>
              <a:rPr lang="en-GB" sz="1800" dirty="0" smtClean="0"/>
              <a:t>Epistemology also deals with statements of belief.  Knowledge entails belief, and so one’s statement of belief cannot conflict with one’s knowledge. Conversely, knowledge about a belief does not necessarily entail an endorsement of its truth</a:t>
            </a:r>
          </a:p>
          <a:p>
            <a:r>
              <a:rPr lang="en-GB" sz="1800" dirty="0" smtClean="0"/>
              <a:t>.</a:t>
            </a:r>
            <a:r>
              <a:rPr lang="en-GB" sz="1800" dirty="0" err="1" smtClean="0"/>
              <a:t>E.g</a:t>
            </a:r>
            <a:r>
              <a:rPr lang="en-GB" sz="1800" dirty="0" smtClean="0"/>
              <a:t> "I know about the religion of Islam, but I do not believe in it," is a coherent statement.</a:t>
            </a:r>
            <a:endParaRPr lang="en-GB" sz="1800" b="1" dirty="0" smtClean="0"/>
          </a:p>
          <a:p>
            <a:r>
              <a:rPr lang="en-GB" sz="1800" b="1" dirty="0" smtClean="0"/>
              <a:t> Postmodernism argues against traditional philosophies epistemological  claims that we know objects as they correspond to reality </a:t>
            </a:r>
          </a:p>
          <a:p>
            <a:r>
              <a:rPr lang="en-GB" sz="1800" b="1" dirty="0" smtClean="0"/>
              <a:t>Postmodernists suggest that rather than looking outside of the human experience and history  for truth , they advice us to look with in the human past and present to see how claims to truth have originated , been constructed and expressed</a:t>
            </a:r>
            <a:r>
              <a:rPr lang="en-GB" sz="1800" dirty="0" smtClean="0"/>
              <a:t/>
            </a:r>
            <a:br>
              <a:rPr lang="en-GB" sz="1800" dirty="0" smtClean="0"/>
            </a:br>
            <a:endParaRPr lang="en-GB" sz="1800" dirty="0"/>
          </a:p>
        </p:txBody>
      </p:sp>
      <p:pic>
        <p:nvPicPr>
          <p:cNvPr id="6" name="Picture 3"/>
          <p:cNvPicPr>
            <a:picLocks noChangeAspect="1" noChangeArrowheads="1"/>
          </p:cNvPicPr>
          <p:nvPr/>
        </p:nvPicPr>
        <p:blipFill>
          <a:blip r:embed="rId2"/>
          <a:srcRect/>
          <a:stretch>
            <a:fillRect/>
          </a:stretch>
        </p:blipFill>
        <p:spPr bwMode="auto">
          <a:xfrm>
            <a:off x="2971800" y="457200"/>
            <a:ext cx="2286000"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endParaRPr lang="en-GB" dirty="0" smtClean="0"/>
          </a:p>
          <a:p>
            <a:endParaRPr lang="en-GB" dirty="0" smtClean="0"/>
          </a:p>
          <a:p>
            <a:endParaRPr lang="en-GB" dirty="0" smtClean="0"/>
          </a:p>
          <a:p>
            <a:r>
              <a:rPr lang="en-GB" sz="1800" b="1" dirty="0" smtClean="0"/>
              <a:t>Educational Implication As Post-Modernism</a:t>
            </a:r>
          </a:p>
          <a:p>
            <a:r>
              <a:rPr lang="en-GB" sz="1800" dirty="0" smtClean="0"/>
              <a:t>Postmodern philosophers emphasize on creative thinking, individual differences and teacher's role as a guide. there is diversity, democracy, awareness and freedom in educational process. Learning is not a stable program indeed there an opportunity to discuss and share ideas. Postmodern philosophers believe that instead of transferring and reproducing steady fact in educational process, it should be considered invention, innovation and change. In this atmosphere, </a:t>
            </a:r>
            <a:r>
              <a:rPr lang="en-GB" sz="1800" dirty="0" err="1" smtClean="0"/>
              <a:t>th</a:t>
            </a:r>
            <a:r>
              <a:rPr lang="en-GB" sz="1800" dirty="0" smtClean="0"/>
              <a:t> teacher's role from transmitter changes to participant in changing process</a:t>
            </a:r>
          </a:p>
          <a:p>
            <a:r>
              <a:rPr lang="en-GB" sz="1800" dirty="0" smtClean="0"/>
              <a:t>Creative education is tried to have opportunity for making new ideas. If we want to motivate students, instead introducing a theory, we should talk about it as a problem. In this way students try to solve this problem and they ca discover the theory. Learners should know that famous theories weren't complete at the beginning. They became perfect after continuous experiments. Learners should pay attention to deficiency of present knowledge and know the most of things that today are accepted, in the past was denied</a:t>
            </a:r>
            <a:endParaRPr lang="en-GB" sz="1800" dirty="0"/>
          </a:p>
        </p:txBody>
      </p:sp>
      <p:pic>
        <p:nvPicPr>
          <p:cNvPr id="5" name="Picture 2"/>
          <p:cNvPicPr>
            <a:picLocks noChangeAspect="1" noChangeArrowheads="1"/>
          </p:cNvPicPr>
          <p:nvPr/>
        </p:nvPicPr>
        <p:blipFill>
          <a:blip r:embed="rId2"/>
          <a:srcRect/>
          <a:stretch>
            <a:fillRect/>
          </a:stretch>
        </p:blipFill>
        <p:spPr bwMode="auto">
          <a:xfrm>
            <a:off x="3276600" y="304800"/>
            <a:ext cx="24384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sz="1800" b="1" dirty="0" smtClean="0"/>
          </a:p>
          <a:p>
            <a:pPr>
              <a:buNone/>
            </a:pPr>
            <a:endParaRPr lang="en-GB" sz="1800" b="1" dirty="0" smtClean="0"/>
          </a:p>
          <a:p>
            <a:pPr>
              <a:buNone/>
            </a:pPr>
            <a:endParaRPr lang="en-GB" sz="1800" b="1" dirty="0" smtClean="0"/>
          </a:p>
          <a:p>
            <a:pPr>
              <a:buNone/>
            </a:pPr>
            <a:r>
              <a:rPr lang="en-GB" sz="1800" b="1" dirty="0" smtClean="0"/>
              <a:t>            </a:t>
            </a:r>
            <a:r>
              <a:rPr lang="en-GB" sz="2000" b="1" dirty="0" smtClean="0"/>
              <a:t>Post-Modernism Educational Aims And Their Relationships With Creativity</a:t>
            </a:r>
            <a:r>
              <a:rPr lang="en-GB" sz="2000" dirty="0" smtClean="0"/>
              <a:t>.</a:t>
            </a:r>
          </a:p>
          <a:p>
            <a:pPr>
              <a:buNone/>
            </a:pPr>
            <a:endParaRPr lang="en-GB" sz="1800" dirty="0" smtClean="0"/>
          </a:p>
          <a:p>
            <a:pPr>
              <a:buNone/>
            </a:pPr>
            <a:r>
              <a:rPr lang="en-GB" sz="1800" b="1" dirty="0" smtClean="0"/>
              <a:t>      These aims rise fro learning environment and are formed step by step.</a:t>
            </a:r>
            <a:endParaRPr lang="en-GB" b="1" dirty="0" smtClean="0"/>
          </a:p>
          <a:p>
            <a:pPr>
              <a:buFont typeface="+mj-lt"/>
              <a:buAutoNum type="arabicParenR"/>
            </a:pPr>
            <a:r>
              <a:rPr lang="en-GB" sz="1800" b="1" dirty="0" smtClean="0"/>
              <a:t>Teaching critical thinking </a:t>
            </a:r>
          </a:p>
          <a:p>
            <a:pPr>
              <a:buNone/>
            </a:pPr>
            <a:r>
              <a:rPr lang="en-GB" sz="1800" dirty="0" smtClean="0"/>
              <a:t>       Teaching thinking has been one of the most important educational aim from Plato</a:t>
            </a:r>
          </a:p>
          <a:p>
            <a:r>
              <a:rPr lang="en-GB" sz="1800" dirty="0" smtClean="0"/>
              <a:t>Critical thinking means a process of asking and answering the analyzes and justifies. </a:t>
            </a:r>
          </a:p>
          <a:p>
            <a:r>
              <a:rPr lang="en-GB" sz="1800" dirty="0" smtClean="0"/>
              <a:t>In this way it can challenge with traditions and public thinking</a:t>
            </a:r>
          </a:p>
          <a:p>
            <a:pPr>
              <a:buNone/>
            </a:pPr>
            <a:endParaRPr lang="en-GB" sz="1800" b="1" dirty="0" smtClean="0"/>
          </a:p>
          <a:p>
            <a:pPr>
              <a:buNone/>
            </a:pPr>
            <a:r>
              <a:rPr lang="en-GB" sz="1800" b="1" dirty="0" smtClean="0"/>
              <a:t> 2) Production Of Knowledge</a:t>
            </a:r>
          </a:p>
          <a:p>
            <a:r>
              <a:rPr lang="en-GB" sz="1800" dirty="0" smtClean="0"/>
              <a:t>This criticizes modern institutes and believes that for progress of science and knowledge, we should use ne discourses and fresh discussions to discover new rules</a:t>
            </a:r>
          </a:p>
          <a:p>
            <a:r>
              <a:rPr lang="en-GB" sz="1800" dirty="0" smtClean="0"/>
              <a:t>       The nature of language games and  special rules demands that people themselves try to produce knowledge and discover new things. </a:t>
            </a:r>
          </a:p>
          <a:p>
            <a:r>
              <a:rPr lang="en-GB" sz="1800" dirty="0" smtClean="0"/>
              <a:t>It believes that  role was only reproduction of knowledge. </a:t>
            </a:r>
          </a:p>
          <a:p>
            <a:r>
              <a:rPr lang="en-GB" sz="1800" dirty="0" smtClean="0"/>
              <a:t>It emphasizes on production knowledge and new thought</a:t>
            </a:r>
          </a:p>
          <a:p>
            <a:endParaRPr lang="en-GB" sz="1800" dirty="0" smtClean="0"/>
          </a:p>
          <a:p>
            <a:endParaRPr lang="en-GB" sz="1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endParaRPr lang="en-GB" sz="1800" b="1" dirty="0" smtClean="0"/>
          </a:p>
          <a:p>
            <a:endParaRPr lang="en-GB" sz="1800" b="1" dirty="0" smtClean="0"/>
          </a:p>
          <a:p>
            <a:r>
              <a:rPr lang="en-GB" sz="2100" b="1" dirty="0" smtClean="0"/>
              <a:t>Teacher's role in process of teaching- learning and accession</a:t>
            </a:r>
          </a:p>
          <a:p>
            <a:r>
              <a:rPr lang="en-GB" sz="1800" dirty="0" smtClean="0"/>
              <a:t> </a:t>
            </a:r>
            <a:r>
              <a:rPr lang="en-GB" sz="2100" dirty="0" smtClean="0"/>
              <a:t>Teaching-learning process is one of the most important functions in educational systems. Postmodernism has special view to this process.</a:t>
            </a:r>
          </a:p>
          <a:p>
            <a:r>
              <a:rPr lang="en-GB" sz="2100" dirty="0" smtClean="0"/>
              <a:t> Giroux (2003) believe that concerning increase in students' cognizance from information banks, teachers' role should be "how to learn emphasizes on interaction between teachers and students in teaching process. The main condition improving relation between teachers and students </a:t>
            </a:r>
            <a:r>
              <a:rPr lang="en-GB" sz="2100" b="1" dirty="0" smtClean="0"/>
              <a:t>is critical discourses </a:t>
            </a:r>
            <a:r>
              <a:rPr lang="en-GB" sz="2100" dirty="0" smtClean="0"/>
              <a:t>with students. </a:t>
            </a:r>
            <a:r>
              <a:rPr lang="en-GB" sz="2100" b="1" dirty="0" smtClean="0"/>
              <a:t>Instead of transmission knowledge</a:t>
            </a:r>
            <a:r>
              <a:rPr lang="en-GB" sz="2100" dirty="0" smtClean="0"/>
              <a:t>, teachers emphasize of analysis and justification</a:t>
            </a:r>
          </a:p>
          <a:p>
            <a:pPr>
              <a:buNone/>
            </a:pPr>
            <a:endParaRPr lang="en-GB" sz="1800" dirty="0" smtClean="0"/>
          </a:p>
          <a:p>
            <a:r>
              <a:rPr lang="en-GB" sz="2100" b="1" dirty="0" smtClean="0"/>
              <a:t>Teaching Methods</a:t>
            </a:r>
          </a:p>
          <a:p>
            <a:endParaRPr lang="en-GB" sz="2100" b="1" dirty="0" smtClean="0"/>
          </a:p>
          <a:p>
            <a:pPr>
              <a:buFont typeface="+mj-lt"/>
              <a:buAutoNum type="arabicParenR"/>
            </a:pPr>
            <a:r>
              <a:rPr lang="en-GB" sz="1800" b="1" dirty="0" smtClean="0"/>
              <a:t>Corporative learning Method </a:t>
            </a:r>
          </a:p>
          <a:p>
            <a:r>
              <a:rPr lang="en-GB" sz="2100" dirty="0" smtClean="0"/>
              <a:t>In this method which is done in group, students helping each other learn to choose and decide. Listening to each other, increasing the power of hearing opposite opinions, reinforcement of the ability of criticism are the results of the method</a:t>
            </a:r>
          </a:p>
          <a:p>
            <a:pPr>
              <a:buNone/>
            </a:pPr>
            <a:endParaRPr lang="en-GB" sz="2100" dirty="0" smtClean="0"/>
          </a:p>
          <a:p>
            <a:pPr>
              <a:buNone/>
            </a:pPr>
            <a:r>
              <a:rPr lang="en-GB" sz="2100" b="1" dirty="0" smtClean="0"/>
              <a:t> 2)</a:t>
            </a:r>
            <a:r>
              <a:rPr lang="en-GB" sz="2100" dirty="0" smtClean="0"/>
              <a:t>   </a:t>
            </a:r>
            <a:r>
              <a:rPr lang="en-GB" sz="2100" b="1" dirty="0" smtClean="0"/>
              <a:t>Independent learning Method </a:t>
            </a:r>
          </a:p>
          <a:p>
            <a:r>
              <a:rPr lang="en-GB" sz="2100" dirty="0" smtClean="0"/>
              <a:t>In postmodernism the importance of corporative methods, individual conditions are considered too.</a:t>
            </a:r>
          </a:p>
          <a:p>
            <a:r>
              <a:rPr lang="en-GB" sz="2100" dirty="0" smtClean="0"/>
              <a:t> Derrida (2001) thinks that there isn't the best method of thinking and education. So always the situation and conditions indicate the best method. According to these points, we can assert that equilibrium between independent and corporative learning is very important in teaching-learning process. </a:t>
            </a:r>
          </a:p>
          <a:p>
            <a:endParaRPr lang="en-GB" sz="2100" dirty="0" smtClean="0"/>
          </a:p>
          <a:p>
            <a:pPr marL="457200" indent="-457200">
              <a:buAutoNum type="arabicParenR" startAt="3"/>
            </a:pPr>
            <a:r>
              <a:rPr lang="en-GB" sz="2100" b="1" dirty="0" smtClean="0"/>
              <a:t>Dialectic Method </a:t>
            </a:r>
          </a:p>
          <a:p>
            <a:r>
              <a:rPr lang="en-GB" sz="2100" dirty="0" smtClean="0"/>
              <a:t>This method is one of the interactional methods which pay attention to different elements about learning. teacher and student should refer information resources and have enough cognizance for discourse In this way they will have positive evaluation from themselves. </a:t>
            </a:r>
            <a:endParaRPr lang="en-GB" sz="21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sz="1800" dirty="0" smtClean="0"/>
          </a:p>
          <a:p>
            <a:endParaRPr lang="en-GB" sz="1800" dirty="0" smtClean="0"/>
          </a:p>
          <a:p>
            <a:endParaRPr lang="en-GB" sz="1800" dirty="0" smtClean="0"/>
          </a:p>
          <a:p>
            <a:endParaRPr lang="en-GB" sz="1800" b="1" dirty="0" smtClean="0"/>
          </a:p>
          <a:p>
            <a:endParaRPr lang="en-GB" sz="1800" b="1" dirty="0" smtClean="0"/>
          </a:p>
          <a:p>
            <a:endParaRPr lang="en-GB" sz="1800" b="1" dirty="0" smtClean="0"/>
          </a:p>
          <a:p>
            <a:r>
              <a:rPr lang="en-GB" sz="1800" b="1" dirty="0" smtClean="0"/>
              <a:t>Curriculum </a:t>
            </a:r>
          </a:p>
          <a:p>
            <a:r>
              <a:rPr lang="en-GB" sz="1800" dirty="0" smtClean="0"/>
              <a:t>Educational curriculum and content should be on the </a:t>
            </a:r>
            <a:r>
              <a:rPr lang="en-GB" sz="1800" b="1" dirty="0" smtClean="0"/>
              <a:t>base of problem-solving</a:t>
            </a:r>
            <a:r>
              <a:rPr lang="en-GB" sz="1800" dirty="0" smtClean="0"/>
              <a:t>. Because in the present world the main need of learners is having ability to solve problems. </a:t>
            </a:r>
          </a:p>
          <a:p>
            <a:r>
              <a:rPr lang="en-GB" sz="1800" dirty="0" smtClean="0"/>
              <a:t>In postmodern curriculum is tried to put students in the process of becoming. In this process teachers and students take part in a discovery journey to investigate things.</a:t>
            </a:r>
          </a:p>
          <a:p>
            <a:r>
              <a:rPr lang="en-GB" sz="1800" dirty="0" smtClean="0"/>
              <a:t> </a:t>
            </a:r>
            <a:r>
              <a:rPr lang="en-GB" sz="1800" b="1" dirty="0" smtClean="0"/>
              <a:t>As regarding environmental, social and moral problems are suggestions of postmodern curriculum (Pinar, 1996,)</a:t>
            </a:r>
          </a:p>
          <a:p>
            <a:r>
              <a:rPr lang="en-GB" sz="1800" dirty="0" smtClean="0"/>
              <a:t>Postmodern education and curriculum with annulling structure and specific frameworks, try to </a:t>
            </a:r>
            <a:r>
              <a:rPr lang="en-GB" sz="1800" b="1" dirty="0" smtClean="0"/>
              <a:t>find new possibilities for production of knowledge which rise from everyday experiences an memories. Palmer (2000)</a:t>
            </a:r>
          </a:p>
          <a:p>
            <a:r>
              <a:rPr lang="en-GB" sz="1800" dirty="0" smtClean="0"/>
              <a:t> Finally we believe postmodern curriculum which is </a:t>
            </a:r>
            <a:r>
              <a:rPr lang="en-GB" sz="1800" b="1" dirty="0" smtClean="0"/>
              <a:t>flexible, variable and plural and is related with fact problems </a:t>
            </a:r>
            <a:r>
              <a:rPr lang="en-GB" sz="1800" dirty="0" smtClean="0"/>
              <a:t>in life can be the suitable opportunity for creativity and innovation. </a:t>
            </a:r>
            <a:endParaRPr lang="en-GB" sz="1800" dirty="0"/>
          </a:p>
        </p:txBody>
      </p:sp>
      <p:pic>
        <p:nvPicPr>
          <p:cNvPr id="5" name="Picture 2"/>
          <p:cNvPicPr>
            <a:picLocks noChangeAspect="1" noChangeArrowheads="1"/>
          </p:cNvPicPr>
          <p:nvPr/>
        </p:nvPicPr>
        <p:blipFill>
          <a:blip r:embed="rId2" cstate="print"/>
          <a:srcRect/>
          <a:stretch>
            <a:fillRect/>
          </a:stretch>
        </p:blipFill>
        <p:spPr bwMode="auto">
          <a:xfrm>
            <a:off x="3200400" y="457200"/>
            <a:ext cx="1905000" cy="142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sz="1800" b="1" dirty="0" smtClean="0"/>
          </a:p>
          <a:p>
            <a:endParaRPr lang="en-GB" sz="1800" b="1" dirty="0" smtClean="0"/>
          </a:p>
          <a:p>
            <a:endParaRPr lang="en-GB" sz="1800" b="1" dirty="0" smtClean="0"/>
          </a:p>
          <a:p>
            <a:r>
              <a:rPr lang="en-GB" sz="1800" b="1" smtClean="0"/>
              <a:t>REFRENCE</a:t>
            </a:r>
            <a:endParaRPr lang="en-GB" sz="1800" b="1" dirty="0" smtClean="0"/>
          </a:p>
          <a:p>
            <a:pPr>
              <a:buNone/>
            </a:pPr>
            <a:endParaRPr lang="en-GB" sz="1800" b="1" dirty="0" smtClean="0"/>
          </a:p>
          <a:p>
            <a:r>
              <a:rPr lang="en-GB" sz="1800" dirty="0" smtClean="0">
                <a:hlinkClick r:id="rId2"/>
              </a:rPr>
              <a:t>https://www.britannica.com/topic/metaphysics#ref344380</a:t>
            </a:r>
            <a:endParaRPr lang="en-GB" sz="1800" dirty="0" smtClean="0"/>
          </a:p>
          <a:p>
            <a:r>
              <a:rPr lang="en-GB" sz="1800" dirty="0" smtClean="0">
                <a:hlinkClick r:id="rId3"/>
              </a:rPr>
              <a:t>https://en.wikipedia.org/wiki/Postmodern_philosophy</a:t>
            </a:r>
            <a:endParaRPr lang="en-GB" sz="1800" dirty="0" smtClean="0"/>
          </a:p>
          <a:p>
            <a:r>
              <a:rPr lang="en-GB" sz="1800" dirty="0" err="1" smtClean="0">
                <a:hlinkClick r:id="rId4"/>
              </a:rPr>
              <a:t>Amabile</a:t>
            </a:r>
            <a:r>
              <a:rPr lang="en-GB" sz="1800" dirty="0" smtClean="0">
                <a:hlinkClick r:id="rId4"/>
              </a:rPr>
              <a:t>, 1990</a:t>
            </a:r>
            <a:r>
              <a:rPr lang="en-GB" sz="1800" dirty="0" smtClean="0"/>
              <a:t>T.M. </a:t>
            </a:r>
            <a:r>
              <a:rPr lang="en-GB" sz="1800" dirty="0" err="1" smtClean="0"/>
              <a:t>Amabile</a:t>
            </a:r>
            <a:r>
              <a:rPr lang="en-GB" sz="1800" b="1" dirty="0" err="1" smtClean="0"/>
              <a:t>The</a:t>
            </a:r>
            <a:r>
              <a:rPr lang="en-GB" sz="1800" b="1" dirty="0" smtClean="0"/>
              <a:t> social psychology of creativity</a:t>
            </a:r>
            <a:endParaRPr lang="en-GB" sz="1800" dirty="0" smtClean="0"/>
          </a:p>
          <a:p>
            <a:r>
              <a:rPr lang="en-GB" sz="1800" dirty="0" err="1" smtClean="0"/>
              <a:t>Verlarg</a:t>
            </a:r>
            <a:r>
              <a:rPr lang="en-GB" sz="1800" dirty="0" smtClean="0"/>
              <a:t>, New York (1990)</a:t>
            </a:r>
          </a:p>
          <a:p>
            <a:r>
              <a:rPr lang="en-GB" sz="1800" dirty="0" smtClean="0">
                <a:hlinkClick r:id="rId5"/>
              </a:rPr>
              <a:t>Google Scholar</a:t>
            </a:r>
            <a:endParaRPr lang="en-GB" sz="1800" dirty="0" smtClean="0"/>
          </a:p>
          <a:p>
            <a:r>
              <a:rPr lang="en-GB" sz="1800" dirty="0" err="1" smtClean="0">
                <a:hlinkClick r:id="rId4"/>
              </a:rPr>
              <a:t>Bagheri</a:t>
            </a:r>
            <a:r>
              <a:rPr lang="en-GB" sz="1800" dirty="0" smtClean="0">
                <a:hlinkClick r:id="rId4"/>
              </a:rPr>
              <a:t>, 1996</a:t>
            </a:r>
            <a:r>
              <a:rPr lang="en-GB" sz="1800" dirty="0" smtClean="0"/>
              <a:t>Bagheri</a:t>
            </a:r>
            <a:r>
              <a:rPr lang="en-GB" sz="1800" b="1" dirty="0" smtClean="0"/>
              <a:t>Education in postmodern view, curriculum, viewpoints and landscapes</a:t>
            </a:r>
            <a:endParaRPr lang="en-GB" sz="1800" dirty="0" smtClean="0"/>
          </a:p>
          <a:p>
            <a:r>
              <a:rPr lang="en-GB" sz="1800" dirty="0" smtClean="0"/>
              <a:t>writer: </a:t>
            </a:r>
            <a:r>
              <a:rPr lang="en-GB" sz="1800" dirty="0" err="1" smtClean="0"/>
              <a:t>Mahmoud</a:t>
            </a:r>
            <a:r>
              <a:rPr lang="en-GB" sz="1800" dirty="0" smtClean="0"/>
              <a:t> </a:t>
            </a:r>
            <a:r>
              <a:rPr lang="en-GB" sz="1800" dirty="0" err="1" smtClean="0"/>
              <a:t>Mehmohammadi</a:t>
            </a:r>
            <a:r>
              <a:rPr lang="en-GB" sz="1800" dirty="0" smtClean="0"/>
              <a:t>, </a:t>
            </a:r>
            <a:r>
              <a:rPr lang="en-GB" sz="1800" dirty="0" err="1" smtClean="0"/>
              <a:t>Astan</a:t>
            </a:r>
            <a:r>
              <a:rPr lang="en-GB" sz="1800" dirty="0" smtClean="0"/>
              <a:t> </a:t>
            </a:r>
            <a:r>
              <a:rPr lang="en-GB" sz="1800" dirty="0" err="1" smtClean="0"/>
              <a:t>Ghod</a:t>
            </a:r>
            <a:r>
              <a:rPr lang="en-GB" sz="1800" dirty="0" smtClean="0"/>
              <a:t> </a:t>
            </a:r>
            <a:r>
              <a:rPr lang="en-GB" sz="1800" dirty="0" err="1" smtClean="0"/>
              <a:t>Razavi</a:t>
            </a:r>
            <a:r>
              <a:rPr lang="en-GB" sz="1800" dirty="0" smtClean="0"/>
              <a:t>, Iran (1996)</a:t>
            </a:r>
          </a:p>
          <a:p>
            <a:r>
              <a:rPr lang="en-GB" sz="1800" dirty="0" smtClean="0">
                <a:hlinkClick r:id="rId6"/>
              </a:rPr>
              <a:t>Google Scholar</a:t>
            </a:r>
            <a:endParaRPr lang="en-GB" sz="1800" dirty="0" smtClean="0"/>
          </a:p>
          <a:p>
            <a:r>
              <a:rPr lang="en-GB" sz="1800" dirty="0" smtClean="0">
                <a:hlinkClick r:id="rId7"/>
              </a:rPr>
              <a:t>WWW.SLIDESHARE.COM</a:t>
            </a:r>
            <a:endParaRPr lang="en-GB" sz="1800" dirty="0" smtClean="0"/>
          </a:p>
          <a:p>
            <a:r>
              <a:rPr lang="en-GB" sz="1800" b="1" dirty="0" smtClean="0"/>
              <a:t>(Peter A. Angeles 1981</a:t>
            </a:r>
          </a:p>
          <a:p>
            <a:r>
              <a:rPr lang="en-GB" sz="1800" dirty="0" smtClean="0"/>
              <a:t>.(</a:t>
            </a:r>
            <a:r>
              <a:rPr lang="en-GB" sz="1800" u="sng" dirty="0" smtClean="0">
                <a:hlinkClick r:id="rId8" tooltip="Francis Bacon"/>
              </a:rPr>
              <a:t> Francis Bacon</a:t>
            </a:r>
            <a:endParaRPr lang="en-GB"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752600" y="1600201"/>
            <a:ext cx="5791200" cy="3352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mso8B663"/>
          <p:cNvPicPr>
            <a:picLocks noChangeAspect="1" noChangeArrowheads="1"/>
          </p:cNvPicPr>
          <p:nvPr/>
        </p:nvPicPr>
        <p:blipFill>
          <a:blip r:embed="rId3" cstate="print"/>
          <a:srcRect/>
          <a:stretch>
            <a:fillRect/>
          </a:stretch>
        </p:blipFill>
        <p:spPr bwMode="auto">
          <a:xfrm rot="2400000">
            <a:off x="1807767" y="1089006"/>
            <a:ext cx="4859671" cy="46937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Oval 2"/>
          <p:cNvSpPr>
            <a:spLocks noChangeArrowheads="1"/>
          </p:cNvSpPr>
          <p:nvPr/>
        </p:nvSpPr>
        <p:spPr bwMode="auto">
          <a:xfrm>
            <a:off x="533400" y="1371600"/>
            <a:ext cx="7924800" cy="3733800"/>
          </a:xfrm>
          <a:prstGeom prst="ellipse">
            <a:avLst/>
          </a:prstGeom>
          <a:noFill/>
          <a:ln w="57150">
            <a:solidFill>
              <a:schemeClr val="folHlink"/>
            </a:solidFill>
            <a:round/>
            <a:headEnd/>
            <a:tailEnd/>
          </a:ln>
        </p:spPr>
        <p:txBody>
          <a:bodyPr wrap="none" lIns="91408" tIns="45705" rIns="91408" bIns="45705" anchor="ctr"/>
          <a:lstStyle/>
          <a:p>
            <a:pPr algn="ctr"/>
            <a:endParaRPr lang="en-US" sz="4000">
              <a:solidFill>
                <a:schemeClr val="hlink"/>
              </a:solidFill>
              <a:latin typeface="Times New Roman" pitchFamily="18" charset="0"/>
            </a:endParaRPr>
          </a:p>
        </p:txBody>
      </p:sp>
      <p:sp>
        <p:nvSpPr>
          <p:cNvPr id="4101" name="WordArt 3"/>
          <p:cNvSpPr>
            <a:spLocks noChangeArrowheads="1" noChangeShapeType="1" noTextEdit="1"/>
          </p:cNvSpPr>
          <p:nvPr/>
        </p:nvSpPr>
        <p:spPr bwMode="auto">
          <a:xfrm>
            <a:off x="2286000" y="1981200"/>
            <a:ext cx="3962400" cy="2643188"/>
          </a:xfrm>
          <a:prstGeom prst="rect">
            <a:avLst/>
          </a:prstGeom>
        </p:spPr>
        <p:txBody>
          <a:bodyPr wrap="none" fromWordArt="1">
            <a:prstTxWarp prst="textCascadeUp">
              <a:avLst>
                <a:gd name="adj" fmla="val 69838"/>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THANK YOU</a:t>
            </a: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buNone/>
            </a:pPr>
            <a:r>
              <a:rPr lang="en-US" sz="2400" dirty="0" smtClean="0">
                <a:solidFill>
                  <a:srgbClr val="FF0000"/>
                </a:solidFill>
              </a:rPr>
              <a:t>				 POSTMODERNISM</a:t>
            </a:r>
          </a:p>
          <a:p>
            <a:pPr>
              <a:buNone/>
            </a:pPr>
            <a:endParaRPr lang="en-US" sz="800" b="1" dirty="0" smtClean="0">
              <a:solidFill>
                <a:srgbClr val="FF0000"/>
              </a:solidFill>
            </a:endParaRPr>
          </a:p>
          <a:p>
            <a:pPr algn="ctr">
              <a:buNone/>
            </a:pPr>
            <a:r>
              <a:rPr lang="en-US" sz="1800" b="1" dirty="0" smtClean="0">
                <a:solidFill>
                  <a:srgbClr val="7030A0"/>
                </a:solidFill>
              </a:rPr>
              <a:t>PRESENTED  BY</a:t>
            </a:r>
          </a:p>
          <a:p>
            <a:pPr algn="ctr">
              <a:buNone/>
            </a:pPr>
            <a:endParaRPr lang="en-US" sz="500" b="1" dirty="0" smtClean="0">
              <a:solidFill>
                <a:srgbClr val="7030A0"/>
              </a:solidFill>
            </a:endParaRPr>
          </a:p>
          <a:p>
            <a:pPr algn="ctr">
              <a:buNone/>
            </a:pPr>
            <a:endParaRPr lang="en-US" sz="500" b="1" dirty="0" smtClean="0">
              <a:solidFill>
                <a:srgbClr val="7030A0"/>
              </a:solidFill>
            </a:endParaRPr>
          </a:p>
          <a:p>
            <a:pPr algn="ctr">
              <a:buNone/>
            </a:pPr>
            <a:r>
              <a:rPr lang="en-US" sz="1400" dirty="0" err="1" smtClean="0">
                <a:solidFill>
                  <a:srgbClr val="00B0F0"/>
                </a:solidFill>
              </a:rPr>
              <a:t>Khush</a:t>
            </a:r>
            <a:r>
              <a:rPr lang="en-US" sz="1400" dirty="0" smtClean="0">
                <a:solidFill>
                  <a:srgbClr val="00B0F0"/>
                </a:solidFill>
              </a:rPr>
              <a:t>  </a:t>
            </a:r>
            <a:r>
              <a:rPr lang="en-US" sz="1400" dirty="0" err="1" smtClean="0">
                <a:solidFill>
                  <a:srgbClr val="00B0F0"/>
                </a:solidFill>
              </a:rPr>
              <a:t>Malka</a:t>
            </a:r>
            <a:r>
              <a:rPr lang="en-US" sz="1400" dirty="0" smtClean="0">
                <a:solidFill>
                  <a:srgbClr val="00B0F0"/>
                </a:solidFill>
              </a:rPr>
              <a:t>, Roll No.31</a:t>
            </a:r>
          </a:p>
          <a:p>
            <a:pPr algn="ctr">
              <a:buNone/>
            </a:pPr>
            <a:r>
              <a:rPr lang="en-US" sz="1400" dirty="0" err="1" smtClean="0">
                <a:solidFill>
                  <a:srgbClr val="00B0F0"/>
                </a:solidFill>
              </a:rPr>
              <a:t>Fiza</a:t>
            </a:r>
            <a:r>
              <a:rPr lang="en-US" sz="1400" dirty="0" smtClean="0">
                <a:solidFill>
                  <a:srgbClr val="00B0F0"/>
                </a:solidFill>
              </a:rPr>
              <a:t>  </a:t>
            </a:r>
            <a:r>
              <a:rPr lang="en-US" sz="1400" dirty="0" err="1" smtClean="0">
                <a:solidFill>
                  <a:srgbClr val="00B0F0"/>
                </a:solidFill>
              </a:rPr>
              <a:t>Ejaz</a:t>
            </a:r>
            <a:r>
              <a:rPr lang="en-US" sz="1400" dirty="0" smtClean="0">
                <a:solidFill>
                  <a:srgbClr val="00B0F0"/>
                </a:solidFill>
              </a:rPr>
              <a:t>,  Roll No. 18</a:t>
            </a:r>
            <a:endParaRPr lang="en-US" sz="1400" b="1" dirty="0" smtClean="0">
              <a:solidFill>
                <a:srgbClr val="7030A0"/>
              </a:solidFill>
            </a:endParaRPr>
          </a:p>
          <a:p>
            <a:pPr algn="ctr">
              <a:buNone/>
            </a:pPr>
            <a:r>
              <a:rPr lang="en-US" sz="1400" dirty="0" smtClean="0">
                <a:solidFill>
                  <a:srgbClr val="00B0F0"/>
                </a:solidFill>
              </a:rPr>
              <a:t>Maria Tariq, Roll No.49</a:t>
            </a:r>
          </a:p>
          <a:p>
            <a:pPr algn="ctr">
              <a:buNone/>
            </a:pPr>
            <a:r>
              <a:rPr lang="en-US" sz="1400" dirty="0" err="1" smtClean="0">
                <a:solidFill>
                  <a:srgbClr val="00B0F0"/>
                </a:solidFill>
              </a:rPr>
              <a:t>Muqadas</a:t>
            </a:r>
            <a:r>
              <a:rPr lang="en-US" sz="1400" dirty="0" smtClean="0">
                <a:solidFill>
                  <a:srgbClr val="00B0F0"/>
                </a:solidFill>
              </a:rPr>
              <a:t> </a:t>
            </a:r>
            <a:r>
              <a:rPr lang="en-US" sz="1400" dirty="0" err="1" smtClean="0">
                <a:solidFill>
                  <a:srgbClr val="00B0F0"/>
                </a:solidFill>
              </a:rPr>
              <a:t>Aslam</a:t>
            </a:r>
            <a:r>
              <a:rPr lang="en-US" sz="1400" dirty="0" smtClean="0">
                <a:solidFill>
                  <a:srgbClr val="00B0F0"/>
                </a:solidFill>
              </a:rPr>
              <a:t> </a:t>
            </a:r>
            <a:r>
              <a:rPr lang="en-US" sz="1400" dirty="0" err="1" smtClean="0">
                <a:solidFill>
                  <a:srgbClr val="00B0F0"/>
                </a:solidFill>
              </a:rPr>
              <a:t>Rana</a:t>
            </a:r>
            <a:r>
              <a:rPr lang="en-US" sz="1400" dirty="0" smtClean="0">
                <a:solidFill>
                  <a:srgbClr val="00B0F0"/>
                </a:solidFill>
              </a:rPr>
              <a:t>, Roll No.32</a:t>
            </a:r>
          </a:p>
          <a:p>
            <a:pPr algn="ctr">
              <a:buNone/>
            </a:pPr>
            <a:endParaRPr lang="en-US" sz="800" dirty="0" smtClean="0">
              <a:solidFill>
                <a:srgbClr val="00B0F0"/>
              </a:solidFill>
            </a:endParaRPr>
          </a:p>
          <a:p>
            <a:pPr algn="ctr">
              <a:buNone/>
            </a:pPr>
            <a:endParaRPr lang="en-US" sz="800" dirty="0" smtClean="0">
              <a:solidFill>
                <a:srgbClr val="00B0F0"/>
              </a:solidFill>
            </a:endParaRPr>
          </a:p>
          <a:p>
            <a:pPr algn="ctr">
              <a:buNone/>
            </a:pPr>
            <a:endParaRPr lang="en-US" sz="800" dirty="0" smtClean="0">
              <a:solidFill>
                <a:srgbClr val="00B0F0"/>
              </a:solidFill>
            </a:endParaRPr>
          </a:p>
          <a:p>
            <a:pPr algn="ctr">
              <a:buNone/>
            </a:pPr>
            <a:r>
              <a:rPr lang="en-US" sz="1800" dirty="0" smtClean="0">
                <a:solidFill>
                  <a:schemeClr val="accent6">
                    <a:lumMod val="50000"/>
                  </a:schemeClr>
                </a:solidFill>
              </a:rPr>
              <a:t>Philosophy of Education</a:t>
            </a:r>
          </a:p>
          <a:p>
            <a:pPr algn="ctr">
              <a:buNone/>
            </a:pPr>
            <a:r>
              <a:rPr lang="en-US" sz="1800" dirty="0" smtClean="0">
                <a:solidFill>
                  <a:schemeClr val="accent6">
                    <a:lumMod val="50000"/>
                  </a:schemeClr>
                </a:solidFill>
              </a:rPr>
              <a:t>BS Education (3</a:t>
            </a:r>
            <a:r>
              <a:rPr lang="en-US" sz="1800" baseline="30000" dirty="0" smtClean="0">
                <a:solidFill>
                  <a:schemeClr val="accent6">
                    <a:lumMod val="50000"/>
                  </a:schemeClr>
                </a:solidFill>
              </a:rPr>
              <a:t>rd</a:t>
            </a:r>
            <a:r>
              <a:rPr lang="en-US" sz="1800" dirty="0" smtClean="0">
                <a:solidFill>
                  <a:schemeClr val="accent6">
                    <a:lumMod val="50000"/>
                  </a:schemeClr>
                </a:solidFill>
              </a:rPr>
              <a:t>)</a:t>
            </a:r>
            <a:r>
              <a:rPr lang="en-GB" sz="2000" dirty="0" smtClean="0">
                <a:solidFill>
                  <a:schemeClr val="accent6">
                    <a:lumMod val="50000"/>
                  </a:schemeClr>
                </a:solidFill>
              </a:rPr>
              <a:t> Self Support</a:t>
            </a:r>
            <a:endParaRPr lang="en-US" sz="2800" dirty="0" smtClean="0">
              <a:solidFill>
                <a:schemeClr val="accent6">
                  <a:lumMod val="50000"/>
                </a:schemeClr>
              </a:solidFill>
            </a:endParaRPr>
          </a:p>
        </p:txBody>
      </p:sp>
      <p:pic>
        <p:nvPicPr>
          <p:cNvPr id="4" name="Content Placeholder 3" descr="C:\Users\Rao Tariq\Downloads\LOGO.jpg"/>
          <p:cNvPicPr>
            <a:picLocks/>
          </p:cNvPicPr>
          <p:nvPr/>
        </p:nvPicPr>
        <p:blipFill>
          <a:blip r:embed="rId2" cstate="print"/>
          <a:srcRect/>
          <a:stretch>
            <a:fillRect/>
          </a:stretch>
        </p:blipFill>
        <p:spPr bwMode="auto">
          <a:xfrm>
            <a:off x="3581400" y="609600"/>
            <a:ext cx="1828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buNone/>
            </a:pPr>
            <a:r>
              <a:rPr lang="en-US" sz="2400" dirty="0" smtClean="0">
                <a:solidFill>
                  <a:srgbClr val="FF0000"/>
                </a:solidFill>
              </a:rPr>
              <a:t>				 POSTMODERNISM</a:t>
            </a:r>
          </a:p>
          <a:p>
            <a:pPr>
              <a:buNone/>
            </a:pPr>
            <a:endParaRPr lang="en-US" sz="800" b="1" dirty="0" smtClean="0">
              <a:solidFill>
                <a:srgbClr val="FF0000"/>
              </a:solidFill>
            </a:endParaRPr>
          </a:p>
          <a:p>
            <a:pPr algn="ctr">
              <a:buNone/>
            </a:pPr>
            <a:r>
              <a:rPr lang="en-US" sz="1800" b="1" dirty="0" smtClean="0">
                <a:solidFill>
                  <a:srgbClr val="7030A0"/>
                </a:solidFill>
              </a:rPr>
              <a:t>PRESENTED  BY</a:t>
            </a:r>
          </a:p>
          <a:p>
            <a:pPr algn="ctr">
              <a:buNone/>
            </a:pPr>
            <a:endParaRPr lang="en-US" sz="500" b="1" dirty="0" smtClean="0">
              <a:solidFill>
                <a:srgbClr val="7030A0"/>
              </a:solidFill>
            </a:endParaRPr>
          </a:p>
          <a:p>
            <a:pPr algn="ctr">
              <a:buNone/>
            </a:pPr>
            <a:endParaRPr lang="en-US" sz="500" b="1" dirty="0" smtClean="0">
              <a:solidFill>
                <a:srgbClr val="7030A0"/>
              </a:solidFill>
            </a:endParaRPr>
          </a:p>
          <a:p>
            <a:pPr algn="ctr">
              <a:buNone/>
            </a:pPr>
            <a:r>
              <a:rPr lang="en-US" sz="1400" dirty="0" err="1" smtClean="0">
                <a:solidFill>
                  <a:srgbClr val="00B0F0"/>
                </a:solidFill>
              </a:rPr>
              <a:t>Khush</a:t>
            </a:r>
            <a:r>
              <a:rPr lang="en-US" sz="1400" dirty="0" smtClean="0">
                <a:solidFill>
                  <a:srgbClr val="00B0F0"/>
                </a:solidFill>
              </a:rPr>
              <a:t> </a:t>
            </a:r>
            <a:r>
              <a:rPr lang="en-US" sz="1400" dirty="0" err="1" smtClean="0">
                <a:solidFill>
                  <a:srgbClr val="00B0F0"/>
                </a:solidFill>
              </a:rPr>
              <a:t>Malka</a:t>
            </a:r>
            <a:r>
              <a:rPr lang="en-US" sz="1400" dirty="0" smtClean="0">
                <a:solidFill>
                  <a:srgbClr val="00B0F0"/>
                </a:solidFill>
              </a:rPr>
              <a:t>, Roll No.31</a:t>
            </a:r>
          </a:p>
          <a:p>
            <a:pPr algn="ctr">
              <a:buNone/>
            </a:pPr>
            <a:r>
              <a:rPr lang="en-US" sz="1400" dirty="0" err="1" smtClean="0">
                <a:solidFill>
                  <a:srgbClr val="00B0F0"/>
                </a:solidFill>
              </a:rPr>
              <a:t>Fizza</a:t>
            </a:r>
            <a:r>
              <a:rPr lang="en-US" sz="1400" dirty="0" smtClean="0">
                <a:solidFill>
                  <a:srgbClr val="00B0F0"/>
                </a:solidFill>
              </a:rPr>
              <a:t> </a:t>
            </a:r>
            <a:r>
              <a:rPr lang="en-US" sz="1400" dirty="0" err="1" smtClean="0">
                <a:solidFill>
                  <a:srgbClr val="00B0F0"/>
                </a:solidFill>
              </a:rPr>
              <a:t>Ejaz</a:t>
            </a:r>
            <a:r>
              <a:rPr lang="en-US" sz="1400" dirty="0" smtClean="0">
                <a:solidFill>
                  <a:srgbClr val="00B0F0"/>
                </a:solidFill>
              </a:rPr>
              <a:t>,  Roll No. 18</a:t>
            </a:r>
            <a:endParaRPr lang="en-US" sz="1400" b="1" dirty="0" smtClean="0">
              <a:solidFill>
                <a:srgbClr val="7030A0"/>
              </a:solidFill>
            </a:endParaRPr>
          </a:p>
          <a:p>
            <a:pPr algn="ctr">
              <a:buNone/>
            </a:pPr>
            <a:r>
              <a:rPr lang="en-US" sz="1400" dirty="0" smtClean="0">
                <a:solidFill>
                  <a:srgbClr val="00B0F0"/>
                </a:solidFill>
              </a:rPr>
              <a:t>Maria Tariq, Roll No.49</a:t>
            </a:r>
          </a:p>
          <a:p>
            <a:pPr algn="ctr">
              <a:buNone/>
            </a:pPr>
            <a:r>
              <a:rPr lang="en-US" sz="1400" dirty="0" err="1" smtClean="0">
                <a:solidFill>
                  <a:srgbClr val="00B0F0"/>
                </a:solidFill>
              </a:rPr>
              <a:t>Muqadas</a:t>
            </a:r>
            <a:r>
              <a:rPr lang="en-US" sz="1400" dirty="0" smtClean="0">
                <a:solidFill>
                  <a:srgbClr val="00B0F0"/>
                </a:solidFill>
              </a:rPr>
              <a:t> </a:t>
            </a:r>
            <a:r>
              <a:rPr lang="en-US" sz="1400" dirty="0" err="1" smtClean="0">
                <a:solidFill>
                  <a:srgbClr val="00B0F0"/>
                </a:solidFill>
              </a:rPr>
              <a:t>Aslam</a:t>
            </a:r>
            <a:r>
              <a:rPr lang="en-US" sz="1400" dirty="0" smtClean="0">
                <a:solidFill>
                  <a:srgbClr val="00B0F0"/>
                </a:solidFill>
              </a:rPr>
              <a:t> </a:t>
            </a:r>
            <a:r>
              <a:rPr lang="en-US" sz="1400" dirty="0" err="1" smtClean="0">
                <a:solidFill>
                  <a:srgbClr val="00B0F0"/>
                </a:solidFill>
              </a:rPr>
              <a:t>Rana</a:t>
            </a:r>
            <a:r>
              <a:rPr lang="en-US" sz="1400" dirty="0" smtClean="0">
                <a:solidFill>
                  <a:srgbClr val="00B0F0"/>
                </a:solidFill>
              </a:rPr>
              <a:t>, Roll No.32</a:t>
            </a:r>
          </a:p>
          <a:p>
            <a:pPr algn="ctr">
              <a:buNone/>
            </a:pPr>
            <a:endParaRPr lang="en-US" sz="800" dirty="0" smtClean="0">
              <a:solidFill>
                <a:srgbClr val="00B0F0"/>
              </a:solidFill>
            </a:endParaRPr>
          </a:p>
          <a:p>
            <a:pPr algn="ctr">
              <a:buNone/>
            </a:pPr>
            <a:endParaRPr lang="en-US" sz="800" dirty="0" smtClean="0">
              <a:solidFill>
                <a:srgbClr val="00B0F0"/>
              </a:solidFill>
            </a:endParaRPr>
          </a:p>
          <a:p>
            <a:pPr algn="ctr">
              <a:buNone/>
            </a:pPr>
            <a:endParaRPr lang="en-US" sz="800" dirty="0" smtClean="0">
              <a:solidFill>
                <a:srgbClr val="00B0F0"/>
              </a:solidFill>
            </a:endParaRPr>
          </a:p>
          <a:p>
            <a:pPr algn="ctr">
              <a:buNone/>
            </a:pPr>
            <a:r>
              <a:rPr lang="en-US" sz="1800" dirty="0" smtClean="0">
                <a:solidFill>
                  <a:schemeClr val="accent6">
                    <a:lumMod val="50000"/>
                  </a:schemeClr>
                </a:solidFill>
              </a:rPr>
              <a:t>Philosophy of Education</a:t>
            </a:r>
          </a:p>
          <a:p>
            <a:pPr algn="ctr">
              <a:buNone/>
            </a:pPr>
            <a:r>
              <a:rPr lang="en-US" sz="1800" dirty="0" smtClean="0">
                <a:solidFill>
                  <a:schemeClr val="accent6">
                    <a:lumMod val="50000"/>
                  </a:schemeClr>
                </a:solidFill>
              </a:rPr>
              <a:t>BS Education (3</a:t>
            </a:r>
            <a:r>
              <a:rPr lang="en-US" sz="1800" baseline="30000" dirty="0" smtClean="0">
                <a:solidFill>
                  <a:schemeClr val="accent6">
                    <a:lumMod val="50000"/>
                  </a:schemeClr>
                </a:solidFill>
              </a:rPr>
              <a:t>rd</a:t>
            </a:r>
            <a:r>
              <a:rPr lang="en-US" sz="1800" dirty="0" smtClean="0">
                <a:solidFill>
                  <a:schemeClr val="accent6">
                    <a:lumMod val="50000"/>
                  </a:schemeClr>
                </a:solidFill>
              </a:rPr>
              <a:t>)</a:t>
            </a:r>
            <a:r>
              <a:rPr lang="en-GB" sz="2000" dirty="0" smtClean="0">
                <a:solidFill>
                  <a:schemeClr val="accent6">
                    <a:lumMod val="50000"/>
                  </a:schemeClr>
                </a:solidFill>
              </a:rPr>
              <a:t> Self Support</a:t>
            </a:r>
            <a:endParaRPr lang="en-US" sz="2800" dirty="0" smtClean="0">
              <a:solidFill>
                <a:schemeClr val="accent6">
                  <a:lumMod val="50000"/>
                </a:schemeClr>
              </a:solidFill>
            </a:endParaRPr>
          </a:p>
        </p:txBody>
      </p:sp>
      <p:pic>
        <p:nvPicPr>
          <p:cNvPr id="4" name="Content Placeholder 3" descr="C:\Users\Rao Tariq\Downloads\LOGO.jpg"/>
          <p:cNvPicPr>
            <a:picLocks/>
          </p:cNvPicPr>
          <p:nvPr/>
        </p:nvPicPr>
        <p:blipFill>
          <a:blip r:embed="rId2" cstate="print"/>
          <a:srcRect/>
          <a:stretch>
            <a:fillRect/>
          </a:stretch>
        </p:blipFill>
        <p:spPr bwMode="auto">
          <a:xfrm>
            <a:off x="3581400" y="609600"/>
            <a:ext cx="1828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endParaRPr lang="en-GB" sz="2800" b="1" dirty="0" smtClean="0"/>
          </a:p>
          <a:p>
            <a:pPr>
              <a:buNone/>
            </a:pPr>
            <a:r>
              <a:rPr lang="en-GB" sz="2400" b="1" dirty="0" smtClean="0"/>
              <a:t>Content list</a:t>
            </a:r>
          </a:p>
          <a:p>
            <a:pPr>
              <a:buNone/>
            </a:pPr>
            <a:endParaRPr lang="en-GB" sz="2800" b="1" dirty="0" smtClean="0"/>
          </a:p>
          <a:p>
            <a:pPr>
              <a:buFont typeface="Wingdings" pitchFamily="2" charset="2"/>
              <a:buChar char="Ø"/>
            </a:pPr>
            <a:r>
              <a:rPr lang="en-GB" sz="1800" dirty="0" smtClean="0"/>
              <a:t>What is philosophy</a:t>
            </a:r>
          </a:p>
          <a:p>
            <a:pPr>
              <a:buFont typeface="Wingdings" pitchFamily="2" charset="2"/>
              <a:buChar char="Ø"/>
            </a:pPr>
            <a:r>
              <a:rPr lang="en-GB" sz="1800" dirty="0" smtClean="0"/>
              <a:t>Origin of post-modernism</a:t>
            </a:r>
          </a:p>
          <a:p>
            <a:pPr>
              <a:buFont typeface="Wingdings" pitchFamily="2" charset="2"/>
              <a:buChar char="Ø"/>
            </a:pPr>
            <a:r>
              <a:rPr lang="en-GB" sz="1800" dirty="0" smtClean="0"/>
              <a:t>What is postmodernism</a:t>
            </a:r>
          </a:p>
          <a:p>
            <a:pPr>
              <a:buFont typeface="Wingdings" pitchFamily="2" charset="2"/>
              <a:buChar char="Ø"/>
            </a:pPr>
            <a:r>
              <a:rPr lang="en-GB" sz="1800" dirty="0" smtClean="0"/>
              <a:t>Proponents</a:t>
            </a:r>
          </a:p>
          <a:p>
            <a:pPr>
              <a:buFont typeface="Wingdings" pitchFamily="2" charset="2"/>
              <a:buChar char="Ø"/>
            </a:pPr>
            <a:r>
              <a:rPr lang="en-GB" sz="1800" dirty="0" smtClean="0"/>
              <a:t>Metaphysics of postmodernism</a:t>
            </a:r>
          </a:p>
          <a:p>
            <a:pPr>
              <a:buFont typeface="Wingdings" pitchFamily="2" charset="2"/>
              <a:buChar char="Ø"/>
            </a:pPr>
            <a:r>
              <a:rPr lang="en-GB" sz="1800" dirty="0" smtClean="0"/>
              <a:t>Axiology of postmodernism</a:t>
            </a:r>
          </a:p>
          <a:p>
            <a:pPr>
              <a:buFont typeface="Wingdings" pitchFamily="2" charset="2"/>
              <a:buChar char="Ø"/>
            </a:pPr>
            <a:r>
              <a:rPr lang="en-GB" sz="1800" dirty="0" smtClean="0"/>
              <a:t>Epistemology of postmodernism</a:t>
            </a:r>
          </a:p>
          <a:p>
            <a:pPr>
              <a:buFont typeface="Wingdings" pitchFamily="2" charset="2"/>
              <a:buChar char="Ø"/>
            </a:pPr>
            <a:r>
              <a:rPr lang="en-GB" sz="1800" dirty="0" smtClean="0"/>
              <a:t>Education implication </a:t>
            </a:r>
          </a:p>
          <a:p>
            <a:pPr>
              <a:buFont typeface="Wingdings" pitchFamily="2" charset="2"/>
              <a:buChar char="Ø"/>
            </a:pPr>
            <a:r>
              <a:rPr lang="en-GB" sz="1800" dirty="0" smtClean="0"/>
              <a:t>Aims of postmodernism</a:t>
            </a:r>
          </a:p>
          <a:p>
            <a:pPr>
              <a:buFont typeface="Wingdings" pitchFamily="2" charset="2"/>
              <a:buChar char="Ø"/>
            </a:pPr>
            <a:r>
              <a:rPr lang="en-GB" sz="1800" dirty="0" smtClean="0"/>
              <a:t>Methods of teaching</a:t>
            </a:r>
          </a:p>
          <a:p>
            <a:pPr>
              <a:buFont typeface="Wingdings" pitchFamily="2" charset="2"/>
              <a:buChar char="Ø"/>
            </a:pPr>
            <a:r>
              <a:rPr lang="en-GB" sz="1800" dirty="0" smtClean="0"/>
              <a:t>Curriculum</a:t>
            </a:r>
          </a:p>
          <a:p>
            <a:pPr>
              <a:buFont typeface="Wingdings" pitchFamily="2" charset="2"/>
              <a:buChar char="Ø"/>
            </a:pPr>
            <a:r>
              <a:rPr lang="en-GB" sz="1800" dirty="0" smtClean="0"/>
              <a:t>Reference</a:t>
            </a:r>
            <a:endParaRPr lang="en-GB" sz="2800" dirty="0" smtClean="0"/>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668963"/>
          </a:xfrm>
          <a:solidFill>
            <a:schemeClr val="bg1"/>
          </a:solidFill>
          <a:ln>
            <a:solidFill>
              <a:schemeClr val="tx1"/>
            </a:solidFill>
          </a:ln>
        </p:spPr>
        <p:txBody>
          <a:bodyPr>
            <a:normAutofit lnSpcReduction="10000"/>
          </a:bodyPr>
          <a:lstStyle/>
          <a:p>
            <a:pPr>
              <a:buNone/>
            </a:pPr>
            <a:endParaRPr lang="en-GB" sz="1800" b="1" dirty="0" smtClean="0"/>
          </a:p>
          <a:p>
            <a:pPr>
              <a:buNone/>
            </a:pPr>
            <a:endParaRPr lang="en-GB" sz="1800" b="1" dirty="0" smtClean="0"/>
          </a:p>
          <a:p>
            <a:pPr>
              <a:buNone/>
            </a:pPr>
            <a:endParaRPr lang="en-GB" sz="1800" b="1" dirty="0" smtClean="0"/>
          </a:p>
          <a:p>
            <a:pPr>
              <a:buNone/>
            </a:pPr>
            <a:endParaRPr lang="en-GB" sz="1800" b="1" dirty="0" smtClean="0"/>
          </a:p>
          <a:p>
            <a:pPr>
              <a:buNone/>
            </a:pPr>
            <a:endParaRPr lang="en-GB" sz="1800" b="1" dirty="0" smtClean="0"/>
          </a:p>
          <a:p>
            <a:pPr>
              <a:buNone/>
            </a:pPr>
            <a:r>
              <a:rPr lang="en-GB" sz="1800" b="1" dirty="0" smtClean="0"/>
              <a:t>Philosophy</a:t>
            </a:r>
            <a:r>
              <a:rPr lang="en-GB" sz="1800" dirty="0" smtClean="0"/>
              <a:t> is the study of general and fundamental problems, such as those connected with </a:t>
            </a:r>
            <a:r>
              <a:rPr lang="en-GB" sz="1800" dirty="0" smtClean="0">
                <a:hlinkClick r:id="rId2" tooltip="Reality"/>
              </a:rPr>
              <a:t>reality</a:t>
            </a:r>
            <a:r>
              <a:rPr lang="en-GB" sz="1800" dirty="0" smtClean="0"/>
              <a:t>, </a:t>
            </a:r>
            <a:r>
              <a:rPr lang="en-GB" sz="1800" dirty="0" smtClean="0">
                <a:hlinkClick r:id="rId3" tooltip="Ontology"/>
              </a:rPr>
              <a:t>existence</a:t>
            </a:r>
            <a:r>
              <a:rPr lang="en-GB" sz="1800" dirty="0" smtClean="0"/>
              <a:t>, </a:t>
            </a:r>
            <a:r>
              <a:rPr lang="en-GB" sz="1800" dirty="0" smtClean="0">
                <a:hlinkClick r:id="rId4" tooltip="Epistemology"/>
              </a:rPr>
              <a:t>knowledge</a:t>
            </a:r>
            <a:r>
              <a:rPr lang="en-GB" sz="1800" dirty="0" smtClean="0"/>
              <a:t>, </a:t>
            </a:r>
            <a:r>
              <a:rPr lang="en-GB" sz="1800" dirty="0" smtClean="0">
                <a:hlinkClick r:id="rId5" tooltip="w:Axiology"/>
              </a:rPr>
              <a:t>values</a:t>
            </a:r>
            <a:r>
              <a:rPr lang="en-GB" sz="1800" dirty="0" smtClean="0"/>
              <a:t>, </a:t>
            </a:r>
            <a:r>
              <a:rPr lang="en-GB" sz="1800" dirty="0" smtClean="0">
                <a:hlinkClick r:id="rId6" tooltip="Logic"/>
              </a:rPr>
              <a:t>reason</a:t>
            </a:r>
            <a:r>
              <a:rPr lang="en-GB" sz="1800" dirty="0" smtClean="0"/>
              <a:t>, </a:t>
            </a:r>
            <a:r>
              <a:rPr lang="en-GB" sz="1800" dirty="0" smtClean="0">
                <a:hlinkClick r:id="rId7" tooltip="w:Philosophy of mind"/>
              </a:rPr>
              <a:t>mind</a:t>
            </a:r>
            <a:r>
              <a:rPr lang="en-GB" sz="1800" dirty="0" smtClean="0"/>
              <a:t>, and </a:t>
            </a:r>
            <a:r>
              <a:rPr lang="en-GB" sz="1800" dirty="0" smtClean="0">
                <a:hlinkClick r:id="rId8" tooltip="w:philosophy of language"/>
              </a:rPr>
              <a:t>language</a:t>
            </a:r>
            <a:r>
              <a:rPr lang="en-GB" sz="1800" dirty="0" smtClean="0"/>
              <a:t>. </a:t>
            </a:r>
          </a:p>
          <a:p>
            <a:pPr>
              <a:buNone/>
            </a:pPr>
            <a:endParaRPr lang="en-GB" sz="1800" dirty="0" smtClean="0"/>
          </a:p>
          <a:p>
            <a:pPr>
              <a:buNone/>
            </a:pPr>
            <a:r>
              <a:rPr lang="en-GB" sz="1800" dirty="0" smtClean="0"/>
              <a:t>  Philosophy is distinguished from other ways of addressing such problems by its critical, generally systematic approach and its reliance on </a:t>
            </a:r>
            <a:r>
              <a:rPr lang="en-GB" sz="1800" dirty="0" smtClean="0">
                <a:hlinkClick r:id="rId9" tooltip="Dialectic"/>
              </a:rPr>
              <a:t>rational argument</a:t>
            </a:r>
            <a:r>
              <a:rPr lang="en-GB" sz="1800" dirty="0" smtClean="0"/>
              <a:t>.</a:t>
            </a:r>
          </a:p>
          <a:p>
            <a:pPr>
              <a:buNone/>
            </a:pPr>
            <a:endParaRPr lang="en-GB" sz="1800" dirty="0" smtClean="0"/>
          </a:p>
          <a:p>
            <a:pPr>
              <a:buNone/>
            </a:pPr>
            <a:r>
              <a:rPr lang="en-GB" sz="1800" dirty="0" smtClean="0"/>
              <a:t>      </a:t>
            </a:r>
            <a:r>
              <a:rPr lang="en-GB" sz="1800" b="1" dirty="0" smtClean="0"/>
              <a:t>Philosophy, being nothing but the study of wisdom and truth</a:t>
            </a:r>
            <a:r>
              <a:rPr lang="en-GB" sz="1800" dirty="0" smtClean="0"/>
              <a:t>.(</a:t>
            </a:r>
            <a:r>
              <a:rPr lang="en-GB" sz="1800" u="sng" dirty="0" smtClean="0">
                <a:hlinkClick r:id="rId10" tooltip="Francis Bacon"/>
              </a:rPr>
              <a:t> Francis Bacon</a:t>
            </a:r>
            <a:r>
              <a:rPr lang="en-GB" sz="1800" u="sng" dirty="0" smtClean="0"/>
              <a:t>)</a:t>
            </a:r>
          </a:p>
          <a:p>
            <a:pPr>
              <a:buNone/>
            </a:pPr>
            <a:endParaRPr lang="en-GB" sz="1800" dirty="0" smtClean="0"/>
          </a:p>
          <a:p>
            <a:pPr>
              <a:buNone/>
            </a:pPr>
            <a:r>
              <a:rPr lang="en-GB" sz="1800" dirty="0" smtClean="0"/>
              <a:t>     The word "philosophy" comes from the </a:t>
            </a:r>
            <a:r>
              <a:rPr lang="en-GB" sz="1800" dirty="0" smtClean="0">
                <a:hlinkClick r:id="rId11" tooltip="w:Ancient Greek"/>
              </a:rPr>
              <a:t>Ancient Greek</a:t>
            </a:r>
            <a:r>
              <a:rPr lang="en-GB" sz="1800" dirty="0" smtClean="0"/>
              <a:t> </a:t>
            </a:r>
          </a:p>
          <a:p>
            <a:pPr>
              <a:buNone/>
            </a:pPr>
            <a:r>
              <a:rPr lang="en-GB" sz="1800" dirty="0" smtClean="0"/>
              <a:t>      (</a:t>
            </a:r>
            <a:r>
              <a:rPr lang="en-GB" sz="1800" i="1" dirty="0" err="1" smtClean="0"/>
              <a:t>philosophia</a:t>
            </a:r>
            <a:r>
              <a:rPr lang="en-GB" sz="1800" dirty="0" smtClean="0"/>
              <a:t>), which literally means "</a:t>
            </a:r>
            <a:r>
              <a:rPr lang="en-GB" sz="1800" b="1" dirty="0" smtClean="0"/>
              <a:t>love of wisdom</a:t>
            </a:r>
            <a:r>
              <a:rPr lang="en-GB" sz="1800" dirty="0" smtClean="0"/>
              <a:t>".</a:t>
            </a:r>
          </a:p>
          <a:p>
            <a:pPr>
              <a:buNone/>
            </a:pPr>
            <a:endParaRPr lang="en-GB" sz="1800" b="1" dirty="0" smtClean="0"/>
          </a:p>
          <a:p>
            <a:pPr>
              <a:buNone/>
            </a:pPr>
            <a:r>
              <a:rPr lang="en-GB" sz="1800" b="1" dirty="0" smtClean="0"/>
              <a:t>      An art, which has an aim to achieve the beauty, is called a philosophy or in the absolute sense it is named wisdom  (Peter A. Angeles 1981)</a:t>
            </a:r>
          </a:p>
        </p:txBody>
      </p:sp>
      <p:pic>
        <p:nvPicPr>
          <p:cNvPr id="8" name="Picture 4"/>
          <p:cNvPicPr>
            <a:picLocks noChangeAspect="1" noChangeArrowheads="1"/>
          </p:cNvPicPr>
          <p:nvPr/>
        </p:nvPicPr>
        <p:blipFill>
          <a:blip r:embed="rId12"/>
          <a:srcRect/>
          <a:stretch>
            <a:fillRect/>
          </a:stretch>
        </p:blipFill>
        <p:spPr bwMode="auto">
          <a:xfrm>
            <a:off x="3124200" y="609600"/>
            <a:ext cx="2032158"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endParaRPr lang="en-GB" sz="1900" b="1" dirty="0" smtClean="0"/>
          </a:p>
          <a:p>
            <a:endParaRPr lang="en-GB" sz="1900" b="1" dirty="0" smtClean="0"/>
          </a:p>
          <a:p>
            <a:endParaRPr lang="en-GB" sz="1900" b="1" dirty="0" smtClean="0"/>
          </a:p>
          <a:p>
            <a:pPr>
              <a:buNone/>
            </a:pPr>
            <a:endParaRPr lang="en-GB" sz="1900" b="1" dirty="0" smtClean="0"/>
          </a:p>
          <a:p>
            <a:pPr>
              <a:buNone/>
            </a:pPr>
            <a:endParaRPr lang="en-GB" sz="1900" b="1" dirty="0" smtClean="0"/>
          </a:p>
          <a:p>
            <a:pPr>
              <a:buNone/>
            </a:pPr>
            <a:endParaRPr lang="en-GB" sz="1900" b="1" dirty="0" smtClean="0"/>
          </a:p>
          <a:p>
            <a:pPr>
              <a:buNone/>
            </a:pPr>
            <a:r>
              <a:rPr lang="en-GB" sz="2000" b="1" dirty="0" smtClean="0"/>
              <a:t>					</a:t>
            </a:r>
            <a:r>
              <a:rPr lang="en-GB" sz="1200" b="1" dirty="0" smtClean="0"/>
              <a:t>Jacques Derrida</a:t>
            </a:r>
            <a:endParaRPr lang="en-GB" sz="1900" b="1" dirty="0" smtClean="0"/>
          </a:p>
          <a:p>
            <a:endParaRPr lang="en-GB" sz="1900" b="1" dirty="0" smtClean="0"/>
          </a:p>
          <a:p>
            <a:r>
              <a:rPr lang="en-GB" sz="1800" b="1" dirty="0" smtClean="0"/>
              <a:t>Jacques Derrida</a:t>
            </a:r>
            <a:endParaRPr lang="en-GB" sz="1800" i="1" dirty="0" smtClean="0"/>
          </a:p>
          <a:p>
            <a:r>
              <a:rPr lang="en-GB" sz="1800" dirty="0" smtClean="0"/>
              <a:t>Jacques Derrida was a French philosopher best known for developing a form of </a:t>
            </a:r>
            <a:r>
              <a:rPr lang="en-GB" sz="1800" dirty="0" smtClean="0">
                <a:hlinkClick r:id="rId2" tooltip="Semiotics"/>
              </a:rPr>
              <a:t>semiotic</a:t>
            </a:r>
            <a:r>
              <a:rPr lang="en-GB" sz="1800" dirty="0" smtClean="0"/>
              <a:t> analysis known as </a:t>
            </a:r>
            <a:r>
              <a:rPr lang="en-GB" sz="1800" u="sng" dirty="0" smtClean="0">
                <a:hlinkClick r:id="rId3"/>
              </a:rPr>
              <a:t>deconstruction</a:t>
            </a:r>
            <a:r>
              <a:rPr lang="en-GB" sz="1800" dirty="0" smtClean="0"/>
              <a:t>, which he discussed in numerous texts, and developed in the context of </a:t>
            </a:r>
            <a:r>
              <a:rPr lang="en-GB" sz="1800" dirty="0" smtClean="0">
                <a:hlinkClick r:id="rId4" tooltip="Phenomenology (philosophy)"/>
              </a:rPr>
              <a:t>phenomenology</a:t>
            </a:r>
            <a:endParaRPr lang="en-GB" sz="1800" dirty="0" smtClean="0"/>
          </a:p>
          <a:p>
            <a:r>
              <a:rPr lang="en-GB" sz="1800" dirty="0" smtClean="0"/>
              <a:t> He is one of the major figures associated with </a:t>
            </a:r>
            <a:r>
              <a:rPr lang="en-GB" sz="1800" dirty="0" smtClean="0">
                <a:hlinkClick r:id="rId5" tooltip="Post-structuralism"/>
              </a:rPr>
              <a:t>post-structuralism</a:t>
            </a:r>
            <a:r>
              <a:rPr lang="en-GB" sz="1800" dirty="0" smtClean="0"/>
              <a:t> and </a:t>
            </a:r>
            <a:r>
              <a:rPr lang="en-GB" sz="1800" dirty="0" smtClean="0">
                <a:hlinkClick r:id="rId6" tooltip="Postmodern philosophy"/>
              </a:rPr>
              <a:t>postmodern philosophy</a:t>
            </a:r>
            <a:r>
              <a:rPr lang="en-GB" sz="1800" dirty="0" smtClean="0"/>
              <a:t> .</a:t>
            </a:r>
            <a:endParaRPr lang="en-GB" sz="1800" baseline="30000" dirty="0" smtClean="0"/>
          </a:p>
          <a:p>
            <a:r>
              <a:rPr lang="en-GB" sz="1800" dirty="0" smtClean="0"/>
              <a:t>Derrida re-examined the fundamentals of writing and its consequences on philosophy in general; sought to undermine the language of "presence" or </a:t>
            </a:r>
            <a:r>
              <a:rPr lang="en-GB" sz="1800" dirty="0" smtClean="0">
                <a:hlinkClick r:id="rId7" tooltip="Metaphysics"/>
              </a:rPr>
              <a:t>metaphysics</a:t>
            </a:r>
            <a:r>
              <a:rPr lang="en-GB" sz="1800" dirty="0" smtClean="0"/>
              <a:t> in an analytical technique which, beginning as a point of departure from Heidegger's notion of </a:t>
            </a:r>
            <a:r>
              <a:rPr lang="en-GB" sz="1800" i="1" dirty="0" smtClean="0">
                <a:hlinkClick r:id="rId8" tooltip="Heideggerian terminology"/>
              </a:rPr>
              <a:t>Destruction</a:t>
            </a:r>
            <a:r>
              <a:rPr lang="en-GB" sz="1800" dirty="0" smtClean="0"/>
              <a:t>, came to be known as </a:t>
            </a:r>
            <a:r>
              <a:rPr lang="en-GB" sz="1800" dirty="0" smtClean="0">
                <a:hlinkClick r:id="rId3" tooltip="Deconstruction"/>
              </a:rPr>
              <a:t>Deconstruction</a:t>
            </a:r>
            <a:endParaRPr lang="en-GB" sz="1800" dirty="0" smtClean="0"/>
          </a:p>
          <a:p>
            <a:endParaRPr lang="en-GB" sz="1800" dirty="0"/>
          </a:p>
        </p:txBody>
      </p:sp>
      <p:pic>
        <p:nvPicPr>
          <p:cNvPr id="8" name="Picture 4"/>
          <p:cNvPicPr>
            <a:picLocks noChangeAspect="1" noChangeArrowheads="1"/>
          </p:cNvPicPr>
          <p:nvPr/>
        </p:nvPicPr>
        <p:blipFill>
          <a:blip r:embed="rId9" cstate="print"/>
          <a:srcRect/>
          <a:stretch>
            <a:fillRect/>
          </a:stretch>
        </p:blipFill>
        <p:spPr bwMode="auto">
          <a:xfrm>
            <a:off x="3657600" y="609600"/>
            <a:ext cx="1323442"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b="1" dirty="0" smtClean="0"/>
          </a:p>
          <a:p>
            <a:endParaRPr lang="en-GB" b="1" dirty="0" smtClean="0"/>
          </a:p>
          <a:p>
            <a:endParaRPr lang="en-GB" sz="1800" b="1" dirty="0" smtClean="0"/>
          </a:p>
          <a:p>
            <a:pPr>
              <a:buNone/>
            </a:pPr>
            <a:r>
              <a:rPr lang="en-GB" sz="1800" b="1" dirty="0" smtClean="0"/>
              <a:t>	</a:t>
            </a:r>
          </a:p>
          <a:p>
            <a:pPr lvl="8"/>
            <a:r>
              <a:rPr lang="en-GB" sz="1200" b="1" dirty="0" smtClean="0"/>
              <a:t>Michel Foucault</a:t>
            </a:r>
            <a:endParaRPr lang="en-GB" sz="1200" i="1" dirty="0" smtClean="0"/>
          </a:p>
          <a:p>
            <a:r>
              <a:rPr lang="en-GB" sz="1800" b="1" dirty="0" smtClean="0"/>
              <a:t>Michel Foucault	</a:t>
            </a:r>
            <a:endParaRPr lang="en-GB" sz="1800" i="1" dirty="0" smtClean="0"/>
          </a:p>
          <a:p>
            <a:pPr>
              <a:buNone/>
            </a:pPr>
            <a:r>
              <a:rPr lang="en-GB" sz="1800" dirty="0" smtClean="0"/>
              <a:t>      Michel Foucault was a </a:t>
            </a:r>
            <a:r>
              <a:rPr lang="en-GB" sz="1800" dirty="0" smtClean="0">
                <a:hlinkClick r:id="rId2" tooltip="French philosophy"/>
              </a:rPr>
              <a:t>French philosopher</a:t>
            </a:r>
            <a:r>
              <a:rPr lang="en-GB" sz="1800" dirty="0" smtClean="0"/>
              <a:t>, </a:t>
            </a:r>
            <a:r>
              <a:rPr lang="en-GB" sz="1800" dirty="0" smtClean="0">
                <a:hlinkClick r:id="rId3" tooltip="History of ideas"/>
              </a:rPr>
              <a:t>historian of ideas</a:t>
            </a:r>
            <a:r>
              <a:rPr lang="en-GB" sz="1800" dirty="0" smtClean="0"/>
              <a:t>, </a:t>
            </a:r>
            <a:r>
              <a:rPr lang="en-GB" sz="1800" dirty="0" smtClean="0">
                <a:hlinkClick r:id="rId4" tooltip="Social theorist"/>
              </a:rPr>
              <a:t>social theorist</a:t>
            </a:r>
            <a:r>
              <a:rPr lang="en-GB" sz="1800" dirty="0" smtClean="0"/>
              <a:t>, and</a:t>
            </a:r>
          </a:p>
          <a:p>
            <a:pPr>
              <a:buNone/>
            </a:pPr>
            <a:r>
              <a:rPr lang="en-GB" sz="1800" dirty="0" smtClean="0"/>
              <a:t>      </a:t>
            </a:r>
            <a:r>
              <a:rPr lang="en-GB" sz="1800" dirty="0" smtClean="0">
                <a:hlinkClick r:id="rId5" tooltip="Literary criticism"/>
              </a:rPr>
              <a:t>literary critic</a:t>
            </a:r>
            <a:r>
              <a:rPr lang="en-GB" sz="1800" dirty="0" smtClean="0"/>
              <a:t>. First associated with </a:t>
            </a:r>
            <a:r>
              <a:rPr lang="en-GB" sz="1800" dirty="0" smtClean="0">
                <a:hlinkClick r:id="rId6" tooltip="Structuralism"/>
              </a:rPr>
              <a:t>structuralism</a:t>
            </a:r>
            <a:r>
              <a:rPr lang="en-GB" sz="1800" dirty="0" smtClean="0"/>
              <a:t>, Foucault created an oeuvre that today is seen as belonging to </a:t>
            </a:r>
            <a:r>
              <a:rPr lang="en-GB" sz="1800" dirty="0" smtClean="0">
                <a:hlinkClick r:id="rId7" tooltip="Post-structuralism"/>
              </a:rPr>
              <a:t>post-structuralism</a:t>
            </a:r>
            <a:r>
              <a:rPr lang="en-GB" sz="1800" dirty="0" smtClean="0"/>
              <a:t> and to postmodern philosophy.</a:t>
            </a:r>
          </a:p>
          <a:p>
            <a:r>
              <a:rPr lang="en-GB" sz="1800" dirty="0" smtClean="0"/>
              <a:t> Considered a leading figure of </a:t>
            </a:r>
            <a:r>
              <a:rPr lang="en-GB" sz="1800" dirty="0" smtClean="0">
                <a:hlinkClick r:id="rId8" tooltip="French theory"/>
              </a:rPr>
              <a:t>French theory</a:t>
            </a:r>
            <a:r>
              <a:rPr lang="en-GB" sz="1800" baseline="30000" dirty="0" smtClean="0"/>
              <a:t>  </a:t>
            </a:r>
          </a:p>
          <a:p>
            <a:r>
              <a:rPr lang="en-GB" sz="1800" dirty="0" smtClean="0"/>
              <a:t>His work remains fruitful in the English-speaking academic world in a large number of sub-disciplines.</a:t>
            </a:r>
          </a:p>
          <a:p>
            <a:r>
              <a:rPr lang="en-GB" sz="1800" dirty="0" smtClean="0"/>
              <a:t> The </a:t>
            </a:r>
            <a:r>
              <a:rPr lang="en-GB" sz="1800" dirty="0" smtClean="0">
                <a:hlinkClick r:id="rId9" tooltip="Times Higher Education"/>
              </a:rPr>
              <a:t>Times Higher Education</a:t>
            </a:r>
            <a:r>
              <a:rPr lang="en-GB" sz="1800" dirty="0" smtClean="0"/>
              <a:t> Guide described him in 2009 as the most cited author in the humanities.</a:t>
            </a:r>
          </a:p>
          <a:p>
            <a:r>
              <a:rPr lang="en-GB" sz="1800" dirty="0" smtClean="0"/>
              <a:t>Michel Foucault introduced concepts such as '</a:t>
            </a:r>
            <a:r>
              <a:rPr lang="en-GB" sz="1800" dirty="0" smtClean="0">
                <a:hlinkClick r:id="rId10" tooltip="Discourse"/>
              </a:rPr>
              <a:t>discursive regime</a:t>
            </a:r>
            <a:r>
              <a:rPr lang="en-GB" sz="1800" dirty="0" smtClean="0"/>
              <a:t>', or</a:t>
            </a:r>
          </a:p>
          <a:p>
            <a:r>
              <a:rPr lang="en-GB" sz="1800" dirty="0" smtClean="0"/>
              <a:t> re-invoked those of older philosophers like '</a:t>
            </a:r>
            <a:r>
              <a:rPr lang="en-GB" sz="1800" dirty="0" smtClean="0">
                <a:hlinkClick r:id="rId11" tooltip="Episteme"/>
              </a:rPr>
              <a:t>episteme</a:t>
            </a:r>
            <a:r>
              <a:rPr lang="en-GB" sz="1800" dirty="0" smtClean="0"/>
              <a:t>' and '</a:t>
            </a:r>
            <a:r>
              <a:rPr lang="en-GB" sz="1800" dirty="0" smtClean="0">
                <a:hlinkClick r:id="rId12" tooltip="On the Genealogy of Morality"/>
              </a:rPr>
              <a:t>genealogy</a:t>
            </a:r>
            <a:r>
              <a:rPr lang="en-GB" sz="1800" dirty="0" smtClean="0"/>
              <a:t>' in order to explain the relationship between meaning, power, and social </a:t>
            </a:r>
            <a:r>
              <a:rPr lang="en-GB" sz="1800" dirty="0" err="1" smtClean="0"/>
              <a:t>behavior</a:t>
            </a:r>
            <a:r>
              <a:rPr lang="en-GB" sz="1800" dirty="0" smtClean="0"/>
              <a:t> within social orders</a:t>
            </a:r>
          </a:p>
          <a:p>
            <a:r>
              <a:rPr lang="en-GB" sz="1800" dirty="0" smtClean="0"/>
              <a:t> </a:t>
            </a:r>
            <a:r>
              <a:rPr lang="en-GB" sz="1800" i="1" dirty="0" smtClean="0">
                <a:hlinkClick r:id="rId13" tooltip="The Order of Things"/>
              </a:rPr>
              <a:t>The Order of Things</a:t>
            </a:r>
            <a:r>
              <a:rPr lang="en-GB" sz="1800" dirty="0" smtClean="0"/>
              <a:t>, </a:t>
            </a:r>
            <a:r>
              <a:rPr lang="en-GB" sz="1800" i="1" dirty="0" smtClean="0">
                <a:hlinkClick r:id="rId14" tooltip="The Archaeology of Knowledge"/>
              </a:rPr>
              <a:t>The Archaeology of Knowledge</a:t>
            </a:r>
            <a:r>
              <a:rPr lang="en-GB" sz="1800" dirty="0" smtClean="0"/>
              <a:t>, </a:t>
            </a:r>
            <a:r>
              <a:rPr lang="en-GB" sz="1800" i="1" dirty="0" smtClean="0">
                <a:hlinkClick r:id="rId15" tooltip="Discipline and Punish"/>
              </a:rPr>
              <a:t>Discipline</a:t>
            </a:r>
            <a:r>
              <a:rPr lang="en-GB" sz="2300" i="1" dirty="0" smtClean="0">
                <a:hlinkClick r:id="rId15" tooltip="Discipline and Punish"/>
              </a:rPr>
              <a:t> </a:t>
            </a:r>
            <a:r>
              <a:rPr lang="en-GB" sz="1800" i="1" dirty="0" smtClean="0">
                <a:hlinkClick r:id="rId15" tooltip="Discipline and Punish"/>
              </a:rPr>
              <a:t>and Punish</a:t>
            </a:r>
            <a:endParaRPr lang="en-GB" sz="1800" dirty="0" smtClean="0"/>
          </a:p>
          <a:p>
            <a:endParaRPr lang="en-GB" dirty="0"/>
          </a:p>
        </p:txBody>
      </p:sp>
      <p:pic>
        <p:nvPicPr>
          <p:cNvPr id="10242" name="Picture 2"/>
          <p:cNvPicPr>
            <a:picLocks noChangeAspect="1" noChangeArrowheads="1"/>
          </p:cNvPicPr>
          <p:nvPr/>
        </p:nvPicPr>
        <p:blipFill>
          <a:blip r:embed="rId16"/>
          <a:srcRect/>
          <a:stretch>
            <a:fillRect/>
          </a:stretch>
        </p:blipFill>
        <p:spPr bwMode="auto">
          <a:xfrm>
            <a:off x="3505200" y="381000"/>
            <a:ext cx="192569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r>
              <a:rPr lang="en-GB" sz="1800" b="1" dirty="0" smtClean="0"/>
              <a:t>    What is Postmodernism</a:t>
            </a:r>
            <a:endParaRPr lang="en-GB" sz="1800" dirty="0" smtClean="0"/>
          </a:p>
          <a:p>
            <a:pPr>
              <a:buNone/>
            </a:pPr>
            <a:endParaRPr lang="en-GB" sz="1800" dirty="0" smtClean="0"/>
          </a:p>
          <a:p>
            <a:pPr>
              <a:buNone/>
            </a:pPr>
            <a:r>
              <a:rPr lang="en-GB" sz="1800" dirty="0" smtClean="0"/>
              <a:t>     Before the concept of Post-modernism there was another so-called the Modernism</a:t>
            </a:r>
          </a:p>
          <a:p>
            <a:pPr>
              <a:buNone/>
            </a:pPr>
            <a:r>
              <a:rPr lang="en-GB" sz="1800" dirty="0" smtClean="0"/>
              <a:t>     It came into existence to the modern period  combined with industrialisation, new social</a:t>
            </a:r>
          </a:p>
          <a:p>
            <a:pPr>
              <a:buNone/>
            </a:pPr>
            <a:r>
              <a:rPr lang="en-GB" sz="1800" dirty="0" smtClean="0"/>
              <a:t>     classes, democracy and Enlightenment </a:t>
            </a:r>
            <a:r>
              <a:rPr lang="en-GB" sz="1800" dirty="0" err="1" smtClean="0"/>
              <a:t>valuest</a:t>
            </a:r>
            <a:r>
              <a:rPr lang="en-GB" sz="1800" dirty="0" smtClean="0"/>
              <a:t>   “</a:t>
            </a:r>
            <a:r>
              <a:rPr lang="en-GB" sz="1800" b="1" dirty="0" smtClean="0"/>
              <a:t> reason and progress”</a:t>
            </a:r>
          </a:p>
          <a:p>
            <a:pPr>
              <a:buNone/>
            </a:pPr>
            <a:endParaRPr lang="en-GB" sz="1800" b="1" dirty="0" smtClean="0"/>
          </a:p>
          <a:p>
            <a:pPr>
              <a:buNone/>
            </a:pPr>
            <a:r>
              <a:rPr lang="en-GB" sz="1800" b="1" dirty="0" smtClean="0"/>
              <a:t>    This controversial philosophy, he philosophy of  the enlightenment, it is possible that</a:t>
            </a:r>
          </a:p>
          <a:p>
            <a:pPr>
              <a:buNone/>
            </a:pPr>
            <a:r>
              <a:rPr lang="en-GB" sz="1800" b="1" dirty="0" smtClean="0"/>
              <a:t> “ the establishment of objective  facts and universal vales” (Heywood, 2012)</a:t>
            </a:r>
          </a:p>
          <a:p>
            <a:pPr>
              <a:buNone/>
            </a:pPr>
            <a:r>
              <a:rPr lang="en-GB" sz="1800" b="1" dirty="0" smtClean="0"/>
              <a:t>    Origin of post-modernism</a:t>
            </a:r>
          </a:p>
          <a:p>
            <a:pPr>
              <a:buNone/>
            </a:pPr>
            <a:r>
              <a:rPr lang="en-GB" sz="1800" dirty="0" smtClean="0"/>
              <a:t>    The term post-modernism was used in the </a:t>
            </a:r>
            <a:r>
              <a:rPr lang="en-GB" sz="1800" b="1" dirty="0" smtClean="0"/>
              <a:t>Latin-American literary criticism </a:t>
            </a:r>
            <a:r>
              <a:rPr lang="en-GB" sz="1800" dirty="0" smtClean="0"/>
              <a:t>in 1930s and 1970s  </a:t>
            </a:r>
          </a:p>
          <a:p>
            <a:pPr>
              <a:buNone/>
            </a:pPr>
            <a:r>
              <a:rPr lang="en-GB" sz="1800" dirty="0" smtClean="0"/>
              <a:t>     Post-modernism cannot be understood by ignoring modernism</a:t>
            </a:r>
          </a:p>
          <a:p>
            <a:pPr>
              <a:buNone/>
            </a:pPr>
            <a:r>
              <a:rPr lang="en-GB" sz="1800" b="1" dirty="0" smtClean="0"/>
              <a:t>   Modernism originated from the thought of “European Enlightenment”  </a:t>
            </a:r>
            <a:r>
              <a:rPr lang="en-GB" sz="1800" dirty="0" smtClean="0"/>
              <a:t>that roughly  began in the middle of 18</a:t>
            </a:r>
            <a:r>
              <a:rPr lang="en-GB" sz="1800" baseline="30000" dirty="0" smtClean="0"/>
              <a:t>th</a:t>
            </a:r>
            <a:r>
              <a:rPr lang="en-GB" sz="1800" dirty="0" smtClean="0"/>
              <a:t> century   </a:t>
            </a:r>
          </a:p>
          <a:p>
            <a:pPr>
              <a:buNone/>
            </a:pPr>
            <a:r>
              <a:rPr lang="en-GB" sz="1800" dirty="0" smtClean="0"/>
              <a:t>   The term modernity is used to donate the type of society that arose in the west during the </a:t>
            </a:r>
            <a:r>
              <a:rPr lang="en-GB" sz="1800" dirty="0" err="1" smtClean="0"/>
              <a:t>Enlightment</a:t>
            </a:r>
            <a:endParaRPr lang="en-GB" sz="1800" dirty="0" smtClean="0"/>
          </a:p>
          <a:p>
            <a:pPr>
              <a:buNone/>
            </a:pPr>
            <a:r>
              <a:rPr lang="en-GB" sz="1800" b="1" dirty="0" smtClean="0"/>
              <a:t>   Modernism appreciates human intellect as the significant strength </a:t>
            </a:r>
            <a:r>
              <a:rPr lang="en-GB" sz="1800" dirty="0" smtClean="0"/>
              <a:t>and identifies this strength as the basis of a </a:t>
            </a:r>
            <a:r>
              <a:rPr lang="en-GB" sz="1800" b="1" dirty="0" smtClean="0"/>
              <a:t>scientific mentality                </a:t>
            </a:r>
            <a:endParaRPr lang="en-GB" sz="1800" b="1" dirty="0"/>
          </a:p>
        </p:txBody>
      </p:sp>
      <p:pic>
        <p:nvPicPr>
          <p:cNvPr id="2058" name="Picture 10"/>
          <p:cNvPicPr>
            <a:picLocks noChangeAspect="1" noChangeArrowheads="1"/>
          </p:cNvPicPr>
          <p:nvPr/>
        </p:nvPicPr>
        <p:blipFill>
          <a:blip r:embed="rId2"/>
          <a:srcRect/>
          <a:stretch>
            <a:fillRect/>
          </a:stretch>
        </p:blipFill>
        <p:spPr bwMode="auto">
          <a:xfrm>
            <a:off x="2895600" y="533400"/>
            <a:ext cx="2819400" cy="1472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sz="1800" dirty="0" smtClean="0"/>
          </a:p>
          <a:p>
            <a:endParaRPr lang="en-GB" sz="1800" dirty="0" smtClean="0"/>
          </a:p>
          <a:p>
            <a:endParaRPr lang="en-GB" sz="1800" dirty="0" smtClean="0"/>
          </a:p>
          <a:p>
            <a:endParaRPr lang="en-GB" sz="1800" dirty="0" smtClean="0"/>
          </a:p>
          <a:p>
            <a:r>
              <a:rPr lang="en-GB" sz="1800" dirty="0" smtClean="0"/>
              <a:t>Postmodernism is largely a reaction against the </a:t>
            </a:r>
            <a:r>
              <a:rPr lang="en-GB" sz="1800" dirty="0" smtClean="0">
                <a:hlinkClick r:id="rId2"/>
              </a:rPr>
              <a:t>intellectual</a:t>
            </a:r>
            <a:r>
              <a:rPr lang="en-GB" sz="1800" dirty="0" smtClean="0"/>
              <a:t> assumptions and values of the modern period in the </a:t>
            </a:r>
            <a:r>
              <a:rPr lang="en-GB" sz="1800" dirty="0" smtClean="0">
                <a:hlinkClick r:id="rId3"/>
              </a:rPr>
              <a:t>history</a:t>
            </a:r>
            <a:r>
              <a:rPr lang="en-GB" sz="1800" dirty="0" smtClean="0"/>
              <a:t> of Western philosophy</a:t>
            </a:r>
            <a:r>
              <a:rPr lang="en-GB" dirty="0" smtClean="0"/>
              <a:t> </a:t>
            </a:r>
          </a:p>
          <a:p>
            <a:r>
              <a:rPr lang="en-GB" sz="1800" dirty="0" smtClean="0"/>
              <a:t>There is an objective natural reality, a reality whose existence and properties are logically independent of human beings—of their minds, their societies, their social practices, or their investigative techniques. Postmodernists dismiss this idea as a kind of naive </a:t>
            </a:r>
            <a:r>
              <a:rPr lang="en-GB" sz="1800" dirty="0" smtClean="0">
                <a:hlinkClick r:id="rId4"/>
              </a:rPr>
              <a:t>realism</a:t>
            </a:r>
            <a:r>
              <a:rPr lang="en-GB" sz="1800" dirty="0" smtClean="0"/>
              <a:t>. Such reality as there is, according to postmodernists, is a </a:t>
            </a:r>
            <a:r>
              <a:rPr lang="en-GB" sz="1800" dirty="0" smtClean="0">
                <a:hlinkClick r:id="rId5"/>
              </a:rPr>
              <a:t>conceptual</a:t>
            </a:r>
            <a:r>
              <a:rPr lang="en-GB" sz="1800" dirty="0" smtClean="0"/>
              <a:t> construct, an </a:t>
            </a:r>
            <a:r>
              <a:rPr lang="en-GB" sz="1800" dirty="0" err="1" smtClean="0">
                <a:hlinkClick r:id="rId6"/>
              </a:rPr>
              <a:t>artifact</a:t>
            </a:r>
            <a:r>
              <a:rPr lang="en-GB" sz="1800" dirty="0" smtClean="0"/>
              <a:t> of scientific practice and </a:t>
            </a:r>
            <a:r>
              <a:rPr lang="en-GB" sz="1800" dirty="0" smtClean="0">
                <a:hlinkClick r:id="rId7"/>
              </a:rPr>
              <a:t>language</a:t>
            </a:r>
            <a:r>
              <a:rPr lang="en-GB" sz="1800" dirty="0" smtClean="0"/>
              <a:t>. This point also applies to the investigation of past events by</a:t>
            </a:r>
          </a:p>
          <a:p>
            <a:r>
              <a:rPr lang="en-GB" sz="1800" dirty="0" smtClean="0"/>
              <a:t> historians and to the description of social institutions, structures, or practices by  social scientists</a:t>
            </a:r>
            <a:r>
              <a:rPr lang="en-GB" dirty="0" smtClean="0"/>
              <a:t>.</a:t>
            </a:r>
          </a:p>
          <a:p>
            <a:r>
              <a:rPr lang="en-GB" sz="1800" dirty="0" smtClean="0"/>
              <a:t>The descriptive and explanatory statements of scientists and historians can, in principle, be objectively true or false. The postmodern denial of this viewpoint which follows from the rejection of an objective natural reality is sometimes expressed by saying that there is no such thing as Truth.</a:t>
            </a:r>
          </a:p>
          <a:p>
            <a:endParaRPr lang="en-GB"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3239</TotalTime>
  <Words>1258</Words>
  <Application>Microsoft Office PowerPoint</Application>
  <PresentationFormat>On-screen Show (4:3)</PresentationFormat>
  <Paragraphs>237</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Impact</vt:lpstr>
      <vt:lpstr>Times New Roman</vt:lpstr>
      <vt:lpstr>Wingdings</vt:lpstr>
      <vt:lpstr>Office Theme</vt:lpstr>
      <vt:lpstr>1_Office Theme</vt:lpstr>
      <vt:lpstr>Postmodernism  BS Education-III Philosophy of Education (EDU-203)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ABC</cp:lastModifiedBy>
  <cp:revision>419</cp:revision>
  <dcterms:created xsi:type="dcterms:W3CDTF">2006-08-16T00:00:00Z</dcterms:created>
  <dcterms:modified xsi:type="dcterms:W3CDTF">2020-12-10T01:44:53Z</dcterms:modified>
</cp:coreProperties>
</file>