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7" r:id="rId3"/>
    <p:sldId id="259" r:id="rId4"/>
    <p:sldId id="261" r:id="rId5"/>
    <p:sldId id="263" r:id="rId6"/>
    <p:sldId id="264" r:id="rId7"/>
    <p:sldId id="265" r:id="rId8"/>
    <p:sldId id="266" r:id="rId9"/>
    <p:sldId id="267" r:id="rId10"/>
    <p:sldId id="268" r:id="rId11"/>
    <p:sldId id="269" r:id="rId12"/>
    <p:sldId id="270" r:id="rId13"/>
    <p:sldId id="271" r:id="rId14"/>
    <p:sldId id="272" r:id="rId15"/>
    <p:sldId id="273" r:id="rId16"/>
    <p:sldId id="277" r:id="rId17"/>
    <p:sldId id="278" r:id="rId18"/>
    <p:sldId id="279" r:id="rId19"/>
    <p:sldId id="280" r:id="rId20"/>
    <p:sldId id="281" r:id="rId21"/>
    <p:sldId id="282" r:id="rId22"/>
    <p:sldId id="274"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3D1A73A-F88F-400C-9410-0B1425A71CD9}">
          <p14:sldIdLst>
            <p14:sldId id="276"/>
            <p14:sldId id="257"/>
            <p14:sldId id="259"/>
            <p14:sldId id="261"/>
          </p14:sldIdLst>
        </p14:section>
        <p14:section name="Untitled Section" id="{0BEF17A5-2DDF-4C97-BA5C-5F2F12B90A47}">
          <p14:sldIdLst>
            <p14:sldId id="263"/>
            <p14:sldId id="264"/>
            <p14:sldId id="265"/>
            <p14:sldId id="266"/>
            <p14:sldId id="267"/>
            <p14:sldId id="268"/>
            <p14:sldId id="269"/>
            <p14:sldId id="270"/>
            <p14:sldId id="271"/>
            <p14:sldId id="272"/>
            <p14:sldId id="273"/>
            <p14:sldId id="277"/>
            <p14:sldId id="278"/>
            <p14:sldId id="279"/>
            <p14:sldId id="280"/>
            <p14:sldId id="281"/>
            <p14:sldId id="282"/>
            <p14:sldId id="274"/>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image" Target="../media/image2.jpg"/></Relationships>
</file>

<file path=ppt/diagrams/_rels/drawing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image" Target="../media/image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396B68-8923-48F8-9128-7E2641CA70AF}" type="doc">
      <dgm:prSet loTypeId="urn:microsoft.com/office/officeart/2005/8/layout/vList3" loCatId="list" qsTypeId="urn:microsoft.com/office/officeart/2005/8/quickstyle/simple1" qsCatId="simple" csTypeId="urn:microsoft.com/office/officeart/2005/8/colors/accent1_2" csCatId="accent1" phldr="1"/>
      <dgm:spPr/>
    </dgm:pt>
    <dgm:pt modelId="{03B6427E-76EC-4F03-B5A6-20A2E00381BD}">
      <dgm:prSet phldrT="[Text]"/>
      <dgm:spPr/>
      <dgm:t>
        <a:bodyPr/>
        <a:lstStyle/>
        <a:p>
          <a:r>
            <a:rPr lang="en-US" dirty="0"/>
            <a:t>Topic: Greenhouse Effect</a:t>
          </a:r>
        </a:p>
      </dgm:t>
    </dgm:pt>
    <dgm:pt modelId="{8B4D795E-49EE-4727-BCD0-F8987A37AB22}" type="parTrans" cxnId="{FB0B6955-9A1C-4868-AB26-EC406E673319}">
      <dgm:prSet/>
      <dgm:spPr/>
      <dgm:t>
        <a:bodyPr/>
        <a:lstStyle/>
        <a:p>
          <a:endParaRPr lang="en-US"/>
        </a:p>
      </dgm:t>
    </dgm:pt>
    <dgm:pt modelId="{295B2A1D-724D-4684-811C-28CCFF46EA16}" type="sibTrans" cxnId="{FB0B6955-9A1C-4868-AB26-EC406E673319}">
      <dgm:prSet/>
      <dgm:spPr/>
      <dgm:t>
        <a:bodyPr/>
        <a:lstStyle/>
        <a:p>
          <a:endParaRPr lang="en-US"/>
        </a:p>
      </dgm:t>
    </dgm:pt>
    <dgm:pt modelId="{44F9B32A-4100-4FC2-8C91-72BB1FF996E1}">
      <dgm:prSet phldrT="[Text]"/>
      <dgm:spPr/>
      <dgm:t>
        <a:bodyPr/>
        <a:lstStyle/>
        <a:p>
          <a:r>
            <a:rPr lang="en-US" dirty="0"/>
            <a:t>Presenter: </a:t>
          </a:r>
        </a:p>
        <a:p>
          <a:r>
            <a:rPr lang="en-US" dirty="0"/>
            <a:t>TALHA AKHTAR (ROLL.NO.BAGF17E306)</a:t>
          </a:r>
        </a:p>
      </dgm:t>
    </dgm:pt>
    <dgm:pt modelId="{3F91B4F8-C488-4B29-8FB4-2F63DDD081E4}" type="parTrans" cxnId="{2DEE9589-DD7A-432E-8C9F-56365870E14D}">
      <dgm:prSet/>
      <dgm:spPr/>
      <dgm:t>
        <a:bodyPr/>
        <a:lstStyle/>
        <a:p>
          <a:endParaRPr lang="en-US"/>
        </a:p>
      </dgm:t>
    </dgm:pt>
    <dgm:pt modelId="{626F24F7-E8E8-485A-9D49-44621F907684}" type="sibTrans" cxnId="{2DEE9589-DD7A-432E-8C9F-56365870E14D}">
      <dgm:prSet/>
      <dgm:spPr/>
      <dgm:t>
        <a:bodyPr/>
        <a:lstStyle/>
        <a:p>
          <a:endParaRPr lang="en-US"/>
        </a:p>
      </dgm:t>
    </dgm:pt>
    <dgm:pt modelId="{8508F0F0-2905-4921-BDFA-5E09840EA63F}">
      <dgm:prSet phldrT="[Text]"/>
      <dgm:spPr/>
      <dgm:t>
        <a:bodyPr/>
        <a:lstStyle/>
        <a:p>
          <a:r>
            <a:rPr lang="en-US" dirty="0"/>
            <a:t>Collage of Agriculture UOS</a:t>
          </a:r>
        </a:p>
      </dgm:t>
    </dgm:pt>
    <dgm:pt modelId="{152CCB3B-5ED3-46FA-8659-D7A3609CD437}" type="parTrans" cxnId="{6AEF634B-9821-44CE-9314-5F3E047556B9}">
      <dgm:prSet/>
      <dgm:spPr/>
      <dgm:t>
        <a:bodyPr/>
        <a:lstStyle/>
        <a:p>
          <a:endParaRPr lang="en-US"/>
        </a:p>
      </dgm:t>
    </dgm:pt>
    <dgm:pt modelId="{9B4832F8-BFED-49FF-BCF2-6F36A3B0E5E5}" type="sibTrans" cxnId="{6AEF634B-9821-44CE-9314-5F3E047556B9}">
      <dgm:prSet/>
      <dgm:spPr/>
      <dgm:t>
        <a:bodyPr/>
        <a:lstStyle/>
        <a:p>
          <a:endParaRPr lang="en-US"/>
        </a:p>
      </dgm:t>
    </dgm:pt>
    <dgm:pt modelId="{CFC4A5BA-D546-457F-86E9-D17A2106F723}" type="pres">
      <dgm:prSet presAssocID="{CF396B68-8923-48F8-9128-7E2641CA70AF}" presName="linearFlow" presStyleCnt="0">
        <dgm:presLayoutVars>
          <dgm:dir/>
          <dgm:resizeHandles val="exact"/>
        </dgm:presLayoutVars>
      </dgm:prSet>
      <dgm:spPr/>
    </dgm:pt>
    <dgm:pt modelId="{04470FCC-C747-443E-8146-57182DCEB9C0}" type="pres">
      <dgm:prSet presAssocID="{03B6427E-76EC-4F03-B5A6-20A2E00381BD}" presName="composite" presStyleCnt="0"/>
      <dgm:spPr/>
    </dgm:pt>
    <dgm:pt modelId="{B51A8B7D-8962-4B03-8E34-21C3FCF65F41}" type="pres">
      <dgm:prSet presAssocID="{03B6427E-76EC-4F03-B5A6-20A2E00381BD}" presName="imgShp" presStyleLbl="fgImgPlace1" presStyleIdx="0" presStyleCnt="3" custScaleX="437726" custScaleY="215398"/>
      <dgm:spPr>
        <a:blipFill>
          <a:blip xmlns:r="http://schemas.openxmlformats.org/officeDocument/2006/relationships" r:embed="rId1"/>
          <a:srcRect/>
          <a:stretch>
            <a:fillRect l="-17000" r="-17000"/>
          </a:stretch>
        </a:blipFill>
      </dgm:spPr>
    </dgm:pt>
    <dgm:pt modelId="{1864C13E-AED5-4E1C-B208-F6DA4ED85743}" type="pres">
      <dgm:prSet presAssocID="{03B6427E-76EC-4F03-B5A6-20A2E00381BD}" presName="txShp" presStyleLbl="node1" presStyleIdx="0" presStyleCnt="3">
        <dgm:presLayoutVars>
          <dgm:bulletEnabled val="1"/>
        </dgm:presLayoutVars>
      </dgm:prSet>
      <dgm:spPr/>
      <dgm:t>
        <a:bodyPr/>
        <a:lstStyle/>
        <a:p>
          <a:endParaRPr lang="en-US"/>
        </a:p>
      </dgm:t>
    </dgm:pt>
    <dgm:pt modelId="{30A97A10-C09A-4CA9-9FEE-A33DD5A12429}" type="pres">
      <dgm:prSet presAssocID="{295B2A1D-724D-4684-811C-28CCFF46EA16}" presName="spacing" presStyleCnt="0"/>
      <dgm:spPr/>
    </dgm:pt>
    <dgm:pt modelId="{7F63D61A-E00F-4D64-BDB8-ED24F1CCA7B6}" type="pres">
      <dgm:prSet presAssocID="{44F9B32A-4100-4FC2-8C91-72BB1FF996E1}" presName="composite" presStyleCnt="0"/>
      <dgm:spPr/>
    </dgm:pt>
    <dgm:pt modelId="{DF857010-8C2A-4DA6-98A7-44A772EDE9AE}" type="pres">
      <dgm:prSet presAssocID="{44F9B32A-4100-4FC2-8C91-72BB1FF996E1}" presName="imgShp" presStyleLbl="fgImgPlace1" presStyleIdx="1" presStyleCnt="3" custScaleX="326101" custScaleY="291022"/>
      <dgm:spPr/>
    </dgm:pt>
    <dgm:pt modelId="{615986DB-A61B-4DA2-B9A6-0775C2D3F92F}" type="pres">
      <dgm:prSet presAssocID="{44F9B32A-4100-4FC2-8C91-72BB1FF996E1}" presName="txShp" presStyleLbl="node1" presStyleIdx="1" presStyleCnt="3">
        <dgm:presLayoutVars>
          <dgm:bulletEnabled val="1"/>
        </dgm:presLayoutVars>
      </dgm:prSet>
      <dgm:spPr/>
      <dgm:t>
        <a:bodyPr/>
        <a:lstStyle/>
        <a:p>
          <a:endParaRPr lang="en-US"/>
        </a:p>
      </dgm:t>
    </dgm:pt>
    <dgm:pt modelId="{87FDC102-0933-45A3-9ADD-9BAD93610041}" type="pres">
      <dgm:prSet presAssocID="{626F24F7-E8E8-485A-9D49-44621F907684}" presName="spacing" presStyleCnt="0"/>
      <dgm:spPr/>
    </dgm:pt>
    <dgm:pt modelId="{AC61864E-9D95-48E4-A645-3B79BA3AD972}" type="pres">
      <dgm:prSet presAssocID="{8508F0F0-2905-4921-BDFA-5E09840EA63F}" presName="composite" presStyleCnt="0"/>
      <dgm:spPr/>
    </dgm:pt>
    <dgm:pt modelId="{6D70F2BB-8B2F-4E97-807B-CACC5EC7090B}" type="pres">
      <dgm:prSet presAssocID="{8508F0F0-2905-4921-BDFA-5E09840EA63F}" presName="imgShp" presStyleLbl="fgImgPlace1" presStyleIdx="2" presStyleCnt="3" custScaleX="318575" custScaleY="247010"/>
      <dgm:spPr>
        <a:blipFill>
          <a:blip xmlns:r="http://schemas.openxmlformats.org/officeDocument/2006/relationships" r:embed="rId2">
            <a:extLst>
              <a:ext uri="{28A0092B-C50C-407E-A947-70E740481C1C}">
                <a14:useLocalDpi xmlns:a14="http://schemas.microsoft.com/office/drawing/2010/main" val="0"/>
              </a:ext>
            </a:extLst>
          </a:blip>
          <a:srcRect/>
          <a:stretch>
            <a:fillRect l="-50000" r="-50000"/>
          </a:stretch>
        </a:blipFill>
      </dgm:spPr>
    </dgm:pt>
    <dgm:pt modelId="{178E1B00-3DB6-4DE9-981F-083228E23E1B}" type="pres">
      <dgm:prSet presAssocID="{8508F0F0-2905-4921-BDFA-5E09840EA63F}" presName="txShp" presStyleLbl="node1" presStyleIdx="2" presStyleCnt="3">
        <dgm:presLayoutVars>
          <dgm:bulletEnabled val="1"/>
        </dgm:presLayoutVars>
      </dgm:prSet>
      <dgm:spPr/>
      <dgm:t>
        <a:bodyPr/>
        <a:lstStyle/>
        <a:p>
          <a:endParaRPr lang="en-US"/>
        </a:p>
      </dgm:t>
    </dgm:pt>
  </dgm:ptLst>
  <dgm:cxnLst>
    <dgm:cxn modelId="{2DEE9589-DD7A-432E-8C9F-56365870E14D}" srcId="{CF396B68-8923-48F8-9128-7E2641CA70AF}" destId="{44F9B32A-4100-4FC2-8C91-72BB1FF996E1}" srcOrd="1" destOrd="0" parTransId="{3F91B4F8-C488-4B29-8FB4-2F63DDD081E4}" sibTransId="{626F24F7-E8E8-485A-9D49-44621F907684}"/>
    <dgm:cxn modelId="{C4CB156F-2B5C-4D7F-8A00-DB89A9EAC8CE}" type="presOf" srcId="{03B6427E-76EC-4F03-B5A6-20A2E00381BD}" destId="{1864C13E-AED5-4E1C-B208-F6DA4ED85743}" srcOrd="0" destOrd="0" presId="urn:microsoft.com/office/officeart/2005/8/layout/vList3"/>
    <dgm:cxn modelId="{FB0B6955-9A1C-4868-AB26-EC406E673319}" srcId="{CF396B68-8923-48F8-9128-7E2641CA70AF}" destId="{03B6427E-76EC-4F03-B5A6-20A2E00381BD}" srcOrd="0" destOrd="0" parTransId="{8B4D795E-49EE-4727-BCD0-F8987A37AB22}" sibTransId="{295B2A1D-724D-4684-811C-28CCFF46EA16}"/>
    <dgm:cxn modelId="{88FF5530-1F1E-4959-AAF3-99C759A4EF9D}" type="presOf" srcId="{44F9B32A-4100-4FC2-8C91-72BB1FF996E1}" destId="{615986DB-A61B-4DA2-B9A6-0775C2D3F92F}" srcOrd="0" destOrd="0" presId="urn:microsoft.com/office/officeart/2005/8/layout/vList3"/>
    <dgm:cxn modelId="{6AEF634B-9821-44CE-9314-5F3E047556B9}" srcId="{CF396B68-8923-48F8-9128-7E2641CA70AF}" destId="{8508F0F0-2905-4921-BDFA-5E09840EA63F}" srcOrd="2" destOrd="0" parTransId="{152CCB3B-5ED3-46FA-8659-D7A3609CD437}" sibTransId="{9B4832F8-BFED-49FF-BCF2-6F36A3B0E5E5}"/>
    <dgm:cxn modelId="{4008D92D-547D-45DB-9F65-B31091568102}" type="presOf" srcId="{8508F0F0-2905-4921-BDFA-5E09840EA63F}" destId="{178E1B00-3DB6-4DE9-981F-083228E23E1B}" srcOrd="0" destOrd="0" presId="urn:microsoft.com/office/officeart/2005/8/layout/vList3"/>
    <dgm:cxn modelId="{EB09E943-AABD-4299-ACC6-F8E4BAC049D5}" type="presOf" srcId="{CF396B68-8923-48F8-9128-7E2641CA70AF}" destId="{CFC4A5BA-D546-457F-86E9-D17A2106F723}" srcOrd="0" destOrd="0" presId="urn:microsoft.com/office/officeart/2005/8/layout/vList3"/>
    <dgm:cxn modelId="{952B808A-EF2B-4155-A182-5032E8143AE0}" type="presParOf" srcId="{CFC4A5BA-D546-457F-86E9-D17A2106F723}" destId="{04470FCC-C747-443E-8146-57182DCEB9C0}" srcOrd="0" destOrd="0" presId="urn:microsoft.com/office/officeart/2005/8/layout/vList3"/>
    <dgm:cxn modelId="{8835A419-F458-4F98-8C49-CBB6F6B8EF3B}" type="presParOf" srcId="{04470FCC-C747-443E-8146-57182DCEB9C0}" destId="{B51A8B7D-8962-4B03-8E34-21C3FCF65F41}" srcOrd="0" destOrd="0" presId="urn:microsoft.com/office/officeart/2005/8/layout/vList3"/>
    <dgm:cxn modelId="{673A229D-8A6F-493F-8841-B07E0A2C0276}" type="presParOf" srcId="{04470FCC-C747-443E-8146-57182DCEB9C0}" destId="{1864C13E-AED5-4E1C-B208-F6DA4ED85743}" srcOrd="1" destOrd="0" presId="urn:microsoft.com/office/officeart/2005/8/layout/vList3"/>
    <dgm:cxn modelId="{7869E031-354D-4F92-B33D-23C00A966B96}" type="presParOf" srcId="{CFC4A5BA-D546-457F-86E9-D17A2106F723}" destId="{30A97A10-C09A-4CA9-9FEE-A33DD5A12429}" srcOrd="1" destOrd="0" presId="urn:microsoft.com/office/officeart/2005/8/layout/vList3"/>
    <dgm:cxn modelId="{6EF41487-5DAA-4BBA-9FE7-FD309F6529A1}" type="presParOf" srcId="{CFC4A5BA-D546-457F-86E9-D17A2106F723}" destId="{7F63D61A-E00F-4D64-BDB8-ED24F1CCA7B6}" srcOrd="2" destOrd="0" presId="urn:microsoft.com/office/officeart/2005/8/layout/vList3"/>
    <dgm:cxn modelId="{E2A45FDB-847D-4866-AF5B-1885F0A842E4}" type="presParOf" srcId="{7F63D61A-E00F-4D64-BDB8-ED24F1CCA7B6}" destId="{DF857010-8C2A-4DA6-98A7-44A772EDE9AE}" srcOrd="0" destOrd="0" presId="urn:microsoft.com/office/officeart/2005/8/layout/vList3"/>
    <dgm:cxn modelId="{98FF920D-B592-48ED-9985-80B26D1AAE1E}" type="presParOf" srcId="{7F63D61A-E00F-4D64-BDB8-ED24F1CCA7B6}" destId="{615986DB-A61B-4DA2-B9A6-0775C2D3F92F}" srcOrd="1" destOrd="0" presId="urn:microsoft.com/office/officeart/2005/8/layout/vList3"/>
    <dgm:cxn modelId="{58DB170D-A988-4F18-86F9-EA9705A9DFAF}" type="presParOf" srcId="{CFC4A5BA-D546-457F-86E9-D17A2106F723}" destId="{87FDC102-0933-45A3-9ADD-9BAD93610041}" srcOrd="3" destOrd="0" presId="urn:microsoft.com/office/officeart/2005/8/layout/vList3"/>
    <dgm:cxn modelId="{495280C6-15C7-4D5E-9330-D63042D8C0E3}" type="presParOf" srcId="{CFC4A5BA-D546-457F-86E9-D17A2106F723}" destId="{AC61864E-9D95-48E4-A645-3B79BA3AD972}" srcOrd="4" destOrd="0" presId="urn:microsoft.com/office/officeart/2005/8/layout/vList3"/>
    <dgm:cxn modelId="{19DFEE60-9867-44BD-9F47-D639FDCF649D}" type="presParOf" srcId="{AC61864E-9D95-48E4-A645-3B79BA3AD972}" destId="{6D70F2BB-8B2F-4E97-807B-CACC5EC7090B}" srcOrd="0" destOrd="0" presId="urn:microsoft.com/office/officeart/2005/8/layout/vList3"/>
    <dgm:cxn modelId="{D6494E49-F2A6-4EA1-B281-E8D5BFCBE698}" type="presParOf" srcId="{AC61864E-9D95-48E4-A645-3B79BA3AD972}" destId="{178E1B00-3DB6-4DE9-981F-083228E23E1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4C13E-AED5-4E1C-B208-F6DA4ED85743}">
      <dsp:nvSpPr>
        <dsp:cNvPr id="0" name=""/>
        <dsp:cNvSpPr/>
      </dsp:nvSpPr>
      <dsp:spPr>
        <a:xfrm rot="10800000">
          <a:off x="2824448" y="487481"/>
          <a:ext cx="7550277" cy="84316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1812" tIns="76200" rIns="142240" bIns="76200" numCol="1" spcCol="1270" anchor="ctr" anchorCtr="0">
          <a:noAutofit/>
        </a:bodyPr>
        <a:lstStyle/>
        <a:p>
          <a:pPr lvl="0" algn="ctr" defTabSz="889000">
            <a:lnSpc>
              <a:spcPct val="90000"/>
            </a:lnSpc>
            <a:spcBef>
              <a:spcPct val="0"/>
            </a:spcBef>
            <a:spcAft>
              <a:spcPct val="35000"/>
            </a:spcAft>
          </a:pPr>
          <a:r>
            <a:rPr lang="en-US" sz="2000" kern="1200" dirty="0"/>
            <a:t>Topic: Greenhouse Effect</a:t>
          </a:r>
        </a:p>
      </dsp:txBody>
      <dsp:txXfrm rot="10800000">
        <a:off x="3035239" y="487481"/>
        <a:ext cx="7339486" cy="843163"/>
      </dsp:txXfrm>
    </dsp:sp>
    <dsp:sp modelId="{B51A8B7D-8962-4B03-8E34-21C3FCF65F41}">
      <dsp:nvSpPr>
        <dsp:cNvPr id="0" name=""/>
        <dsp:cNvSpPr/>
      </dsp:nvSpPr>
      <dsp:spPr>
        <a:xfrm>
          <a:off x="979074" y="984"/>
          <a:ext cx="3690747" cy="1816157"/>
        </a:xfrm>
        <a:prstGeom prst="ellipse">
          <a:avLst/>
        </a:prstGeom>
        <a:blipFill>
          <a:blip xmlns:r="http://schemas.openxmlformats.org/officeDocument/2006/relationships" r:embed="rId1"/>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5986DB-A61B-4DA2-B9A6-0775C2D3F92F}">
      <dsp:nvSpPr>
        <dsp:cNvPr id="0" name=""/>
        <dsp:cNvSpPr/>
      </dsp:nvSpPr>
      <dsp:spPr>
        <a:xfrm rot="10800000">
          <a:off x="2589152" y="2874147"/>
          <a:ext cx="7550277" cy="84316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1812" tIns="76200" rIns="142240" bIns="76200" numCol="1" spcCol="1270" anchor="ctr" anchorCtr="0">
          <a:noAutofit/>
        </a:bodyPr>
        <a:lstStyle/>
        <a:p>
          <a:pPr lvl="0" algn="ctr" defTabSz="889000">
            <a:lnSpc>
              <a:spcPct val="90000"/>
            </a:lnSpc>
            <a:spcBef>
              <a:spcPct val="0"/>
            </a:spcBef>
            <a:spcAft>
              <a:spcPct val="35000"/>
            </a:spcAft>
          </a:pPr>
          <a:r>
            <a:rPr lang="en-US" sz="2000" kern="1200" dirty="0"/>
            <a:t>Presenter: </a:t>
          </a:r>
        </a:p>
        <a:p>
          <a:pPr lvl="0" algn="ctr" defTabSz="889000">
            <a:lnSpc>
              <a:spcPct val="90000"/>
            </a:lnSpc>
            <a:spcBef>
              <a:spcPct val="0"/>
            </a:spcBef>
            <a:spcAft>
              <a:spcPct val="35000"/>
            </a:spcAft>
          </a:pPr>
          <a:r>
            <a:rPr lang="en-US" sz="2000" kern="1200" dirty="0"/>
            <a:t>TALHA AKHTAR (ROLL.NO.BAGF17E306)</a:t>
          </a:r>
        </a:p>
      </dsp:txBody>
      <dsp:txXfrm rot="10800000">
        <a:off x="2799943" y="2874147"/>
        <a:ext cx="7339486" cy="843163"/>
      </dsp:txXfrm>
    </dsp:sp>
    <dsp:sp modelId="{DF857010-8C2A-4DA6-98A7-44A772EDE9AE}">
      <dsp:nvSpPr>
        <dsp:cNvPr id="0" name=""/>
        <dsp:cNvSpPr/>
      </dsp:nvSpPr>
      <dsp:spPr>
        <a:xfrm>
          <a:off x="1214370" y="2068832"/>
          <a:ext cx="2749565" cy="2453792"/>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8E1B00-3DB6-4DE9-981F-083228E23E1B}">
      <dsp:nvSpPr>
        <dsp:cNvPr id="0" name=""/>
        <dsp:cNvSpPr/>
      </dsp:nvSpPr>
      <dsp:spPr>
        <a:xfrm rot="10800000">
          <a:off x="2573288" y="5394083"/>
          <a:ext cx="7550277" cy="84316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1812" tIns="76200" rIns="142240" bIns="76200" numCol="1" spcCol="1270" anchor="ctr" anchorCtr="0">
          <a:noAutofit/>
        </a:bodyPr>
        <a:lstStyle/>
        <a:p>
          <a:pPr lvl="0" algn="ctr" defTabSz="889000">
            <a:lnSpc>
              <a:spcPct val="90000"/>
            </a:lnSpc>
            <a:spcBef>
              <a:spcPct val="0"/>
            </a:spcBef>
            <a:spcAft>
              <a:spcPct val="35000"/>
            </a:spcAft>
          </a:pPr>
          <a:r>
            <a:rPr lang="en-US" sz="2000" kern="1200" dirty="0"/>
            <a:t>Collage of Agriculture UOS</a:t>
          </a:r>
        </a:p>
      </dsp:txBody>
      <dsp:txXfrm rot="10800000">
        <a:off x="2784079" y="5394083"/>
        <a:ext cx="7339486" cy="843163"/>
      </dsp:txXfrm>
    </dsp:sp>
    <dsp:sp modelId="{6D70F2BB-8B2F-4E97-807B-CACC5EC7090B}">
      <dsp:nvSpPr>
        <dsp:cNvPr id="0" name=""/>
        <dsp:cNvSpPr/>
      </dsp:nvSpPr>
      <dsp:spPr>
        <a:xfrm>
          <a:off x="1230234" y="4774315"/>
          <a:ext cx="2686109" cy="208269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0" r="-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B9E4D-1332-40D8-9D65-77A8FA4103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8411B5-DE5B-4863-AFAD-31B131A7E7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805E70-8A62-46A9-9548-3DC09BE2AE41}"/>
              </a:ext>
            </a:extLst>
          </p:cNvPr>
          <p:cNvSpPr>
            <a:spLocks noGrp="1"/>
          </p:cNvSpPr>
          <p:nvPr>
            <p:ph type="dt" sz="half" idx="10"/>
          </p:nvPr>
        </p:nvSpPr>
        <p:spPr/>
        <p:txBody>
          <a:bodyPr/>
          <a:lstStyle/>
          <a:p>
            <a:fld id="{30105B19-7C17-436A-95AD-6D5FF53549B7}" type="datetimeFigureOut">
              <a:rPr lang="en-US" smtClean="0"/>
              <a:t>11/26/2020</a:t>
            </a:fld>
            <a:endParaRPr lang="en-US"/>
          </a:p>
        </p:txBody>
      </p:sp>
      <p:sp>
        <p:nvSpPr>
          <p:cNvPr id="5" name="Footer Placeholder 4">
            <a:extLst>
              <a:ext uri="{FF2B5EF4-FFF2-40B4-BE49-F238E27FC236}">
                <a16:creationId xmlns:a16="http://schemas.microsoft.com/office/drawing/2014/main" id="{B94FBCEB-B19C-49C7-8285-A3640B8661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0D969A-AC35-4093-B06A-E43C23485C44}"/>
              </a:ext>
            </a:extLst>
          </p:cNvPr>
          <p:cNvSpPr>
            <a:spLocks noGrp="1"/>
          </p:cNvSpPr>
          <p:nvPr>
            <p:ph type="sldNum" sz="quarter" idx="12"/>
          </p:nvPr>
        </p:nvSpPr>
        <p:spPr/>
        <p:txBody>
          <a:bodyPr/>
          <a:lstStyle/>
          <a:p>
            <a:fld id="{E9690252-6C71-477B-89D3-EB88FC7A0335}" type="slidenum">
              <a:rPr lang="en-US" smtClean="0"/>
              <a:t>‹#›</a:t>
            </a:fld>
            <a:endParaRPr lang="en-US"/>
          </a:p>
        </p:txBody>
      </p:sp>
    </p:spTree>
    <p:extLst>
      <p:ext uri="{BB962C8B-B14F-4D97-AF65-F5344CB8AC3E}">
        <p14:creationId xmlns:p14="http://schemas.microsoft.com/office/powerpoint/2010/main" val="1986722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768F1-CBB6-49FB-AA5B-3D7BF18CB1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2509BD-F7CC-4EE7-8E77-163A4D286AC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196481-0DB0-442C-B958-7F3D6A1F4F1A}"/>
              </a:ext>
            </a:extLst>
          </p:cNvPr>
          <p:cNvSpPr>
            <a:spLocks noGrp="1"/>
          </p:cNvSpPr>
          <p:nvPr>
            <p:ph type="dt" sz="half" idx="10"/>
          </p:nvPr>
        </p:nvSpPr>
        <p:spPr/>
        <p:txBody>
          <a:bodyPr/>
          <a:lstStyle/>
          <a:p>
            <a:fld id="{30105B19-7C17-436A-95AD-6D5FF53549B7}" type="datetimeFigureOut">
              <a:rPr lang="en-US" smtClean="0"/>
              <a:t>11/26/2020</a:t>
            </a:fld>
            <a:endParaRPr lang="en-US"/>
          </a:p>
        </p:txBody>
      </p:sp>
      <p:sp>
        <p:nvSpPr>
          <p:cNvPr id="5" name="Footer Placeholder 4">
            <a:extLst>
              <a:ext uri="{FF2B5EF4-FFF2-40B4-BE49-F238E27FC236}">
                <a16:creationId xmlns:a16="http://schemas.microsoft.com/office/drawing/2014/main" id="{C325AE91-F670-471F-942C-93536051A5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15196-4C13-4501-9AE5-614B3CC78F06}"/>
              </a:ext>
            </a:extLst>
          </p:cNvPr>
          <p:cNvSpPr>
            <a:spLocks noGrp="1"/>
          </p:cNvSpPr>
          <p:nvPr>
            <p:ph type="sldNum" sz="quarter" idx="12"/>
          </p:nvPr>
        </p:nvSpPr>
        <p:spPr/>
        <p:txBody>
          <a:bodyPr/>
          <a:lstStyle/>
          <a:p>
            <a:fld id="{E9690252-6C71-477B-89D3-EB88FC7A0335}" type="slidenum">
              <a:rPr lang="en-US" smtClean="0"/>
              <a:t>‹#›</a:t>
            </a:fld>
            <a:endParaRPr lang="en-US"/>
          </a:p>
        </p:txBody>
      </p:sp>
    </p:spTree>
    <p:extLst>
      <p:ext uri="{BB962C8B-B14F-4D97-AF65-F5344CB8AC3E}">
        <p14:creationId xmlns:p14="http://schemas.microsoft.com/office/powerpoint/2010/main" val="197788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DF93A9-C9D9-4A6D-A83D-5F0058CA8C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520452-EBB0-4CEA-B6D3-43566EDE55C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2B13D-BFC5-498A-A05C-371DDA9CAEE4}"/>
              </a:ext>
            </a:extLst>
          </p:cNvPr>
          <p:cNvSpPr>
            <a:spLocks noGrp="1"/>
          </p:cNvSpPr>
          <p:nvPr>
            <p:ph type="dt" sz="half" idx="10"/>
          </p:nvPr>
        </p:nvSpPr>
        <p:spPr/>
        <p:txBody>
          <a:bodyPr/>
          <a:lstStyle/>
          <a:p>
            <a:fld id="{30105B19-7C17-436A-95AD-6D5FF53549B7}" type="datetimeFigureOut">
              <a:rPr lang="en-US" smtClean="0"/>
              <a:t>11/26/2020</a:t>
            </a:fld>
            <a:endParaRPr lang="en-US"/>
          </a:p>
        </p:txBody>
      </p:sp>
      <p:sp>
        <p:nvSpPr>
          <p:cNvPr id="5" name="Footer Placeholder 4">
            <a:extLst>
              <a:ext uri="{FF2B5EF4-FFF2-40B4-BE49-F238E27FC236}">
                <a16:creationId xmlns:a16="http://schemas.microsoft.com/office/drawing/2014/main" id="{07B454F7-D584-4704-9DCC-F8ED48C2DA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73C3A5-FED5-48FF-B834-D2C2232109B2}"/>
              </a:ext>
            </a:extLst>
          </p:cNvPr>
          <p:cNvSpPr>
            <a:spLocks noGrp="1"/>
          </p:cNvSpPr>
          <p:nvPr>
            <p:ph type="sldNum" sz="quarter" idx="12"/>
          </p:nvPr>
        </p:nvSpPr>
        <p:spPr/>
        <p:txBody>
          <a:bodyPr/>
          <a:lstStyle/>
          <a:p>
            <a:fld id="{E9690252-6C71-477B-89D3-EB88FC7A0335}" type="slidenum">
              <a:rPr lang="en-US" smtClean="0"/>
              <a:t>‹#›</a:t>
            </a:fld>
            <a:endParaRPr lang="en-US"/>
          </a:p>
        </p:txBody>
      </p:sp>
    </p:spTree>
    <p:extLst>
      <p:ext uri="{BB962C8B-B14F-4D97-AF65-F5344CB8AC3E}">
        <p14:creationId xmlns:p14="http://schemas.microsoft.com/office/powerpoint/2010/main" val="728615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9A62E-2FCB-43CF-87B8-8C0C8654EE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52ACBB-A922-4FF8-890F-142DBDD9DF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B112F8-A832-4072-9279-1CDF5A028E98}"/>
              </a:ext>
            </a:extLst>
          </p:cNvPr>
          <p:cNvSpPr>
            <a:spLocks noGrp="1"/>
          </p:cNvSpPr>
          <p:nvPr>
            <p:ph type="dt" sz="half" idx="10"/>
          </p:nvPr>
        </p:nvSpPr>
        <p:spPr/>
        <p:txBody>
          <a:bodyPr/>
          <a:lstStyle/>
          <a:p>
            <a:fld id="{30105B19-7C17-436A-95AD-6D5FF53549B7}" type="datetimeFigureOut">
              <a:rPr lang="en-US" smtClean="0"/>
              <a:t>11/26/2020</a:t>
            </a:fld>
            <a:endParaRPr lang="en-US"/>
          </a:p>
        </p:txBody>
      </p:sp>
      <p:sp>
        <p:nvSpPr>
          <p:cNvPr id="5" name="Footer Placeholder 4">
            <a:extLst>
              <a:ext uri="{FF2B5EF4-FFF2-40B4-BE49-F238E27FC236}">
                <a16:creationId xmlns:a16="http://schemas.microsoft.com/office/drawing/2014/main" id="{074B0E09-F287-4967-AF4F-654D4403B7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E2EC8E-F193-4E13-9D43-AC71CE4A2C5F}"/>
              </a:ext>
            </a:extLst>
          </p:cNvPr>
          <p:cNvSpPr>
            <a:spLocks noGrp="1"/>
          </p:cNvSpPr>
          <p:nvPr>
            <p:ph type="sldNum" sz="quarter" idx="12"/>
          </p:nvPr>
        </p:nvSpPr>
        <p:spPr/>
        <p:txBody>
          <a:bodyPr/>
          <a:lstStyle/>
          <a:p>
            <a:fld id="{E9690252-6C71-477B-89D3-EB88FC7A0335}" type="slidenum">
              <a:rPr lang="en-US" smtClean="0"/>
              <a:t>‹#›</a:t>
            </a:fld>
            <a:endParaRPr lang="en-US"/>
          </a:p>
        </p:txBody>
      </p:sp>
    </p:spTree>
    <p:extLst>
      <p:ext uri="{BB962C8B-B14F-4D97-AF65-F5344CB8AC3E}">
        <p14:creationId xmlns:p14="http://schemas.microsoft.com/office/powerpoint/2010/main" val="3699358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F6E27-83E5-4BE3-AE62-5D14768CA652}"/>
              </a:ext>
            </a:extLst>
          </p:cNvPr>
          <p:cNvSpPr>
            <a:spLocks noGrp="1"/>
          </p:cNvSpPr>
          <p:nvPr>
            <p:ph type="title"/>
          </p:nvPr>
        </p:nvSpPr>
        <p:spPr>
          <a:xfrm>
            <a:off x="831850"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3ED866-534C-4D34-AE8E-7426AEAF001A}"/>
              </a:ext>
            </a:extLst>
          </p:cNvPr>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6297E98-05F9-4871-9820-6F2B7F7E33B9}"/>
              </a:ext>
            </a:extLst>
          </p:cNvPr>
          <p:cNvSpPr>
            <a:spLocks noGrp="1"/>
          </p:cNvSpPr>
          <p:nvPr>
            <p:ph type="dt" sz="half" idx="10"/>
          </p:nvPr>
        </p:nvSpPr>
        <p:spPr/>
        <p:txBody>
          <a:bodyPr/>
          <a:lstStyle/>
          <a:p>
            <a:fld id="{30105B19-7C17-436A-95AD-6D5FF53549B7}" type="datetimeFigureOut">
              <a:rPr lang="en-US" smtClean="0"/>
              <a:t>11/26/2020</a:t>
            </a:fld>
            <a:endParaRPr lang="en-US"/>
          </a:p>
        </p:txBody>
      </p:sp>
      <p:sp>
        <p:nvSpPr>
          <p:cNvPr id="5" name="Footer Placeholder 4">
            <a:extLst>
              <a:ext uri="{FF2B5EF4-FFF2-40B4-BE49-F238E27FC236}">
                <a16:creationId xmlns:a16="http://schemas.microsoft.com/office/drawing/2014/main" id="{A52BD1B2-8227-4E71-B00A-0D73064F52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DA10C6-E554-41E5-B6A0-88FF5ADA17B1}"/>
              </a:ext>
            </a:extLst>
          </p:cNvPr>
          <p:cNvSpPr>
            <a:spLocks noGrp="1"/>
          </p:cNvSpPr>
          <p:nvPr>
            <p:ph type="sldNum" sz="quarter" idx="12"/>
          </p:nvPr>
        </p:nvSpPr>
        <p:spPr/>
        <p:txBody>
          <a:bodyPr/>
          <a:lstStyle/>
          <a:p>
            <a:fld id="{E9690252-6C71-477B-89D3-EB88FC7A0335}" type="slidenum">
              <a:rPr lang="en-US" smtClean="0"/>
              <a:t>‹#›</a:t>
            </a:fld>
            <a:endParaRPr lang="en-US"/>
          </a:p>
        </p:txBody>
      </p:sp>
    </p:spTree>
    <p:extLst>
      <p:ext uri="{BB962C8B-B14F-4D97-AF65-F5344CB8AC3E}">
        <p14:creationId xmlns:p14="http://schemas.microsoft.com/office/powerpoint/2010/main" val="190492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97644-3CF2-4EFC-8305-0EA2AF1EBE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27ACB8-30BC-4CF0-90B2-DBAB4F26EB7B}"/>
              </a:ext>
            </a:extLst>
          </p:cNvPr>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CF40BD-30EE-47DF-81A8-456C4E67DFD7}"/>
              </a:ext>
            </a:extLst>
          </p:cNvPr>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E3F640-0D5E-4FA7-B413-65F2131DA5B0}"/>
              </a:ext>
            </a:extLst>
          </p:cNvPr>
          <p:cNvSpPr>
            <a:spLocks noGrp="1"/>
          </p:cNvSpPr>
          <p:nvPr>
            <p:ph type="dt" sz="half" idx="10"/>
          </p:nvPr>
        </p:nvSpPr>
        <p:spPr/>
        <p:txBody>
          <a:bodyPr/>
          <a:lstStyle/>
          <a:p>
            <a:fld id="{30105B19-7C17-436A-95AD-6D5FF53549B7}" type="datetimeFigureOut">
              <a:rPr lang="en-US" smtClean="0"/>
              <a:t>11/26/2020</a:t>
            </a:fld>
            <a:endParaRPr lang="en-US"/>
          </a:p>
        </p:txBody>
      </p:sp>
      <p:sp>
        <p:nvSpPr>
          <p:cNvPr id="6" name="Footer Placeholder 5">
            <a:extLst>
              <a:ext uri="{FF2B5EF4-FFF2-40B4-BE49-F238E27FC236}">
                <a16:creationId xmlns:a16="http://schemas.microsoft.com/office/drawing/2014/main" id="{25F36D7E-4D98-48D9-A3A3-5C4AC68DB2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549263-11C1-465F-B122-59F5DFF4C894}"/>
              </a:ext>
            </a:extLst>
          </p:cNvPr>
          <p:cNvSpPr>
            <a:spLocks noGrp="1"/>
          </p:cNvSpPr>
          <p:nvPr>
            <p:ph type="sldNum" sz="quarter" idx="12"/>
          </p:nvPr>
        </p:nvSpPr>
        <p:spPr/>
        <p:txBody>
          <a:bodyPr/>
          <a:lstStyle/>
          <a:p>
            <a:fld id="{E9690252-6C71-477B-89D3-EB88FC7A0335}" type="slidenum">
              <a:rPr lang="en-US" smtClean="0"/>
              <a:t>‹#›</a:t>
            </a:fld>
            <a:endParaRPr lang="en-US"/>
          </a:p>
        </p:txBody>
      </p:sp>
    </p:spTree>
    <p:extLst>
      <p:ext uri="{BB962C8B-B14F-4D97-AF65-F5344CB8AC3E}">
        <p14:creationId xmlns:p14="http://schemas.microsoft.com/office/powerpoint/2010/main" val="1011599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5F135-5B04-4B43-885A-CBBBA09D35E8}"/>
              </a:ext>
            </a:extLst>
          </p:cNvPr>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64DF8D-DB6A-4031-B621-63119039A0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BF328EA-65D0-42F9-B165-CB4F1B1E061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4DD994-C32E-4C92-8BF8-C7912F9CD7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7F2A72-F2F0-4E27-AEB9-0805685942A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A84CCD-934A-4F3C-A403-05F561DF7236}"/>
              </a:ext>
            </a:extLst>
          </p:cNvPr>
          <p:cNvSpPr>
            <a:spLocks noGrp="1"/>
          </p:cNvSpPr>
          <p:nvPr>
            <p:ph type="dt" sz="half" idx="10"/>
          </p:nvPr>
        </p:nvSpPr>
        <p:spPr/>
        <p:txBody>
          <a:bodyPr/>
          <a:lstStyle/>
          <a:p>
            <a:fld id="{30105B19-7C17-436A-95AD-6D5FF53549B7}" type="datetimeFigureOut">
              <a:rPr lang="en-US" smtClean="0"/>
              <a:t>11/26/2020</a:t>
            </a:fld>
            <a:endParaRPr lang="en-US"/>
          </a:p>
        </p:txBody>
      </p:sp>
      <p:sp>
        <p:nvSpPr>
          <p:cNvPr id="8" name="Footer Placeholder 7">
            <a:extLst>
              <a:ext uri="{FF2B5EF4-FFF2-40B4-BE49-F238E27FC236}">
                <a16:creationId xmlns:a16="http://schemas.microsoft.com/office/drawing/2014/main" id="{5F8118A5-CCA7-479F-A213-B9A645B21D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82E2B4-CB42-43BE-BBB5-E170C75E9E8F}"/>
              </a:ext>
            </a:extLst>
          </p:cNvPr>
          <p:cNvSpPr>
            <a:spLocks noGrp="1"/>
          </p:cNvSpPr>
          <p:nvPr>
            <p:ph type="sldNum" sz="quarter" idx="12"/>
          </p:nvPr>
        </p:nvSpPr>
        <p:spPr/>
        <p:txBody>
          <a:bodyPr/>
          <a:lstStyle/>
          <a:p>
            <a:fld id="{E9690252-6C71-477B-89D3-EB88FC7A0335}" type="slidenum">
              <a:rPr lang="en-US" smtClean="0"/>
              <a:t>‹#›</a:t>
            </a:fld>
            <a:endParaRPr lang="en-US"/>
          </a:p>
        </p:txBody>
      </p:sp>
    </p:spTree>
    <p:extLst>
      <p:ext uri="{BB962C8B-B14F-4D97-AF65-F5344CB8AC3E}">
        <p14:creationId xmlns:p14="http://schemas.microsoft.com/office/powerpoint/2010/main" val="3931888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2D0AA-74DE-41BC-B58F-63FE091488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970428-FF66-4E1F-9BE3-C1C8F21F581B}"/>
              </a:ext>
            </a:extLst>
          </p:cNvPr>
          <p:cNvSpPr>
            <a:spLocks noGrp="1"/>
          </p:cNvSpPr>
          <p:nvPr>
            <p:ph type="dt" sz="half" idx="10"/>
          </p:nvPr>
        </p:nvSpPr>
        <p:spPr/>
        <p:txBody>
          <a:bodyPr/>
          <a:lstStyle/>
          <a:p>
            <a:fld id="{30105B19-7C17-436A-95AD-6D5FF53549B7}" type="datetimeFigureOut">
              <a:rPr lang="en-US" smtClean="0"/>
              <a:t>11/26/2020</a:t>
            </a:fld>
            <a:endParaRPr lang="en-US"/>
          </a:p>
        </p:txBody>
      </p:sp>
      <p:sp>
        <p:nvSpPr>
          <p:cNvPr id="4" name="Footer Placeholder 3">
            <a:extLst>
              <a:ext uri="{FF2B5EF4-FFF2-40B4-BE49-F238E27FC236}">
                <a16:creationId xmlns:a16="http://schemas.microsoft.com/office/drawing/2014/main" id="{FDF39E0B-DCE6-4C68-802F-00E2A5DF56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F41504-D225-46B5-97DE-4A02DC054051}"/>
              </a:ext>
            </a:extLst>
          </p:cNvPr>
          <p:cNvSpPr>
            <a:spLocks noGrp="1"/>
          </p:cNvSpPr>
          <p:nvPr>
            <p:ph type="sldNum" sz="quarter" idx="12"/>
          </p:nvPr>
        </p:nvSpPr>
        <p:spPr/>
        <p:txBody>
          <a:bodyPr/>
          <a:lstStyle/>
          <a:p>
            <a:fld id="{E9690252-6C71-477B-89D3-EB88FC7A0335}" type="slidenum">
              <a:rPr lang="en-US" smtClean="0"/>
              <a:t>‹#›</a:t>
            </a:fld>
            <a:endParaRPr lang="en-US"/>
          </a:p>
        </p:txBody>
      </p:sp>
    </p:spTree>
    <p:extLst>
      <p:ext uri="{BB962C8B-B14F-4D97-AF65-F5344CB8AC3E}">
        <p14:creationId xmlns:p14="http://schemas.microsoft.com/office/powerpoint/2010/main" val="1455834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9C0B90-B07F-4602-B93E-8ACD28E84CAC}"/>
              </a:ext>
            </a:extLst>
          </p:cNvPr>
          <p:cNvSpPr>
            <a:spLocks noGrp="1"/>
          </p:cNvSpPr>
          <p:nvPr>
            <p:ph type="dt" sz="half" idx="10"/>
          </p:nvPr>
        </p:nvSpPr>
        <p:spPr/>
        <p:txBody>
          <a:bodyPr/>
          <a:lstStyle/>
          <a:p>
            <a:fld id="{30105B19-7C17-436A-95AD-6D5FF53549B7}" type="datetimeFigureOut">
              <a:rPr lang="en-US" smtClean="0"/>
              <a:t>11/26/2020</a:t>
            </a:fld>
            <a:endParaRPr lang="en-US"/>
          </a:p>
        </p:txBody>
      </p:sp>
      <p:sp>
        <p:nvSpPr>
          <p:cNvPr id="3" name="Footer Placeholder 2">
            <a:extLst>
              <a:ext uri="{FF2B5EF4-FFF2-40B4-BE49-F238E27FC236}">
                <a16:creationId xmlns:a16="http://schemas.microsoft.com/office/drawing/2014/main" id="{482AEBAD-F72A-4195-BE1E-CA8D3262DE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64AC77-A66E-4F54-87FA-7C67FA72CBD0}"/>
              </a:ext>
            </a:extLst>
          </p:cNvPr>
          <p:cNvSpPr>
            <a:spLocks noGrp="1"/>
          </p:cNvSpPr>
          <p:nvPr>
            <p:ph type="sldNum" sz="quarter" idx="12"/>
          </p:nvPr>
        </p:nvSpPr>
        <p:spPr/>
        <p:txBody>
          <a:bodyPr/>
          <a:lstStyle/>
          <a:p>
            <a:fld id="{E9690252-6C71-477B-89D3-EB88FC7A0335}" type="slidenum">
              <a:rPr lang="en-US" smtClean="0"/>
              <a:t>‹#›</a:t>
            </a:fld>
            <a:endParaRPr lang="en-US"/>
          </a:p>
        </p:txBody>
      </p:sp>
    </p:spTree>
    <p:extLst>
      <p:ext uri="{BB962C8B-B14F-4D97-AF65-F5344CB8AC3E}">
        <p14:creationId xmlns:p14="http://schemas.microsoft.com/office/powerpoint/2010/main" val="3336462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AD3DA-4FDA-405D-8FDA-CF989E389588}"/>
              </a:ext>
            </a:extLst>
          </p:cNvPr>
          <p:cNvSpPr>
            <a:spLocks noGrp="1"/>
          </p:cNvSpPr>
          <p:nvPr>
            <p:ph type="title"/>
          </p:nvPr>
        </p:nvSpPr>
        <p:spPr>
          <a:xfrm>
            <a:off x="839789" y="457200"/>
            <a:ext cx="393223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072DB8-AA06-4C63-B947-357710663356}"/>
              </a:ext>
            </a:extLst>
          </p:cNvPr>
          <p:cNvSpPr>
            <a:spLocks noGrp="1"/>
          </p:cNvSpPr>
          <p:nvPr>
            <p:ph idx="1"/>
          </p:nvPr>
        </p:nvSpPr>
        <p:spPr>
          <a:xfrm>
            <a:off x="5183188"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15132B-B3D9-4DF0-B137-4B8BC22FCF4E}"/>
              </a:ext>
            </a:extLst>
          </p:cNvPr>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57BA93-E69E-4FD3-8525-94A712F75105}"/>
              </a:ext>
            </a:extLst>
          </p:cNvPr>
          <p:cNvSpPr>
            <a:spLocks noGrp="1"/>
          </p:cNvSpPr>
          <p:nvPr>
            <p:ph type="dt" sz="half" idx="10"/>
          </p:nvPr>
        </p:nvSpPr>
        <p:spPr/>
        <p:txBody>
          <a:bodyPr/>
          <a:lstStyle/>
          <a:p>
            <a:fld id="{30105B19-7C17-436A-95AD-6D5FF53549B7}" type="datetimeFigureOut">
              <a:rPr lang="en-US" smtClean="0"/>
              <a:t>11/26/2020</a:t>
            </a:fld>
            <a:endParaRPr lang="en-US"/>
          </a:p>
        </p:txBody>
      </p:sp>
      <p:sp>
        <p:nvSpPr>
          <p:cNvPr id="6" name="Footer Placeholder 5">
            <a:extLst>
              <a:ext uri="{FF2B5EF4-FFF2-40B4-BE49-F238E27FC236}">
                <a16:creationId xmlns:a16="http://schemas.microsoft.com/office/drawing/2014/main" id="{6F22FBA8-C12E-4C66-A959-60FAA3BABB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9832F6-92D1-48D8-98D3-DDBAF1C5BB4D}"/>
              </a:ext>
            </a:extLst>
          </p:cNvPr>
          <p:cNvSpPr>
            <a:spLocks noGrp="1"/>
          </p:cNvSpPr>
          <p:nvPr>
            <p:ph type="sldNum" sz="quarter" idx="12"/>
          </p:nvPr>
        </p:nvSpPr>
        <p:spPr/>
        <p:txBody>
          <a:bodyPr/>
          <a:lstStyle/>
          <a:p>
            <a:fld id="{E9690252-6C71-477B-89D3-EB88FC7A0335}" type="slidenum">
              <a:rPr lang="en-US" smtClean="0"/>
              <a:t>‹#›</a:t>
            </a:fld>
            <a:endParaRPr lang="en-US"/>
          </a:p>
        </p:txBody>
      </p:sp>
    </p:spTree>
    <p:extLst>
      <p:ext uri="{BB962C8B-B14F-4D97-AF65-F5344CB8AC3E}">
        <p14:creationId xmlns:p14="http://schemas.microsoft.com/office/powerpoint/2010/main" val="1994143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DE27F-5102-4050-A6BB-D2B75CA26336}"/>
              </a:ext>
            </a:extLst>
          </p:cNvPr>
          <p:cNvSpPr>
            <a:spLocks noGrp="1"/>
          </p:cNvSpPr>
          <p:nvPr>
            <p:ph type="title"/>
          </p:nvPr>
        </p:nvSpPr>
        <p:spPr>
          <a:xfrm>
            <a:off x="839789" y="457200"/>
            <a:ext cx="393223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4F527F-FEB2-40DF-BDFF-F9D94DF1BA5D}"/>
              </a:ext>
            </a:extLst>
          </p:cNvPr>
          <p:cNvSpPr>
            <a:spLocks noGrp="1"/>
          </p:cNvSpPr>
          <p:nvPr>
            <p:ph type="pic" idx="1"/>
          </p:nvPr>
        </p:nvSpPr>
        <p:spPr>
          <a:xfrm>
            <a:off x="5183188" y="987427"/>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04D3AD-8A8C-4B07-8DF3-503D4009A8E9}"/>
              </a:ext>
            </a:extLst>
          </p:cNvPr>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444104-7A55-47D4-86D9-DE67FB41036F}"/>
              </a:ext>
            </a:extLst>
          </p:cNvPr>
          <p:cNvSpPr>
            <a:spLocks noGrp="1"/>
          </p:cNvSpPr>
          <p:nvPr>
            <p:ph type="dt" sz="half" idx="10"/>
          </p:nvPr>
        </p:nvSpPr>
        <p:spPr/>
        <p:txBody>
          <a:bodyPr/>
          <a:lstStyle/>
          <a:p>
            <a:fld id="{30105B19-7C17-436A-95AD-6D5FF53549B7}" type="datetimeFigureOut">
              <a:rPr lang="en-US" smtClean="0"/>
              <a:t>11/26/2020</a:t>
            </a:fld>
            <a:endParaRPr lang="en-US"/>
          </a:p>
        </p:txBody>
      </p:sp>
      <p:sp>
        <p:nvSpPr>
          <p:cNvPr id="6" name="Footer Placeholder 5">
            <a:extLst>
              <a:ext uri="{FF2B5EF4-FFF2-40B4-BE49-F238E27FC236}">
                <a16:creationId xmlns:a16="http://schemas.microsoft.com/office/drawing/2014/main" id="{E92AB59C-F6B6-4E87-B8C4-9C175A2AF8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BE6047-28AC-42BA-AA92-401172DA50C1}"/>
              </a:ext>
            </a:extLst>
          </p:cNvPr>
          <p:cNvSpPr>
            <a:spLocks noGrp="1"/>
          </p:cNvSpPr>
          <p:nvPr>
            <p:ph type="sldNum" sz="quarter" idx="12"/>
          </p:nvPr>
        </p:nvSpPr>
        <p:spPr/>
        <p:txBody>
          <a:bodyPr/>
          <a:lstStyle/>
          <a:p>
            <a:fld id="{E9690252-6C71-477B-89D3-EB88FC7A0335}" type="slidenum">
              <a:rPr lang="en-US" smtClean="0"/>
              <a:t>‹#›</a:t>
            </a:fld>
            <a:endParaRPr lang="en-US"/>
          </a:p>
        </p:txBody>
      </p:sp>
    </p:spTree>
    <p:extLst>
      <p:ext uri="{BB962C8B-B14F-4D97-AF65-F5344CB8AC3E}">
        <p14:creationId xmlns:p14="http://schemas.microsoft.com/office/powerpoint/2010/main" val="2448635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E10051-AF78-4200-90DA-551FAE7C9B82}"/>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F92F27-6C63-4BBC-9868-0C7D63CF0515}"/>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3723B-C0B4-48A1-AAD9-C7F6C9502A24}"/>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05B19-7C17-436A-95AD-6D5FF53549B7}" type="datetimeFigureOut">
              <a:rPr lang="en-US" smtClean="0"/>
              <a:t>11/26/2020</a:t>
            </a:fld>
            <a:endParaRPr lang="en-US"/>
          </a:p>
        </p:txBody>
      </p:sp>
      <p:sp>
        <p:nvSpPr>
          <p:cNvPr id="5" name="Footer Placeholder 4">
            <a:extLst>
              <a:ext uri="{FF2B5EF4-FFF2-40B4-BE49-F238E27FC236}">
                <a16:creationId xmlns:a16="http://schemas.microsoft.com/office/drawing/2014/main" id="{DA6E204A-A40F-4769-90FB-9E08863CA49C}"/>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679418-9D13-4AA3-B806-526797A42CF4}"/>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690252-6C71-477B-89D3-EB88FC7A0335}" type="slidenum">
              <a:rPr lang="en-US" smtClean="0"/>
              <a:t>‹#›</a:t>
            </a:fld>
            <a:endParaRPr lang="en-US"/>
          </a:p>
        </p:txBody>
      </p:sp>
    </p:spTree>
    <p:extLst>
      <p:ext uri="{BB962C8B-B14F-4D97-AF65-F5344CB8AC3E}">
        <p14:creationId xmlns:p14="http://schemas.microsoft.com/office/powerpoint/2010/main" val="1107454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activesustainability.com/climate-change/carbon-sinks-what-are/" TargetMode="External"/><Relationship Id="rId2" Type="http://schemas.openxmlformats.org/officeDocument/2006/relationships/hyperlink" Target="https://www.activesustainability.com/renewable-energy/the-most-used-renewable-energie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4CC572D-F329-43DA-BC93-77D9F0BB17F0}"/>
              </a:ext>
            </a:extLst>
          </p:cNvPr>
          <p:cNvGraphicFramePr/>
          <p:nvPr>
            <p:extLst>
              <p:ext uri="{D42A27DB-BD31-4B8C-83A1-F6EECF244321}">
                <p14:modId xmlns:p14="http://schemas.microsoft.com/office/powerpoint/2010/main" val="4023274024"/>
              </p:ext>
            </p:extLst>
          </p:nvPr>
        </p:nvGraphicFramePr>
        <p:xfrm>
          <a:off x="838200" y="0"/>
          <a:ext cx="11353800"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6085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23876-6051-4C2E-9E5C-3832803C0CCF}"/>
              </a:ext>
            </a:extLst>
          </p:cNvPr>
          <p:cNvSpPr>
            <a:spLocks noGrp="1"/>
          </p:cNvSpPr>
          <p:nvPr>
            <p:ph type="title"/>
          </p:nvPr>
        </p:nvSpPr>
        <p:spPr>
          <a:xfrm>
            <a:off x="0" y="19878"/>
            <a:ext cx="4772026" cy="1490870"/>
          </a:xfrm>
        </p:spPr>
        <p:txBody>
          <a:bodyPr>
            <a:normAutofit/>
          </a:bodyPr>
          <a:lstStyle/>
          <a:p>
            <a:r>
              <a:rPr lang="en-US" sz="6600" b="1" i="1" dirty="0"/>
              <a:t>Water Vapors </a:t>
            </a:r>
          </a:p>
        </p:txBody>
      </p:sp>
      <p:pic>
        <p:nvPicPr>
          <p:cNvPr id="6" name="Picture Placeholder 5">
            <a:extLst>
              <a:ext uri="{FF2B5EF4-FFF2-40B4-BE49-F238E27FC236}">
                <a16:creationId xmlns:a16="http://schemas.microsoft.com/office/drawing/2014/main" id="{DF9DBC75-172C-4F12-B28D-17D6FE2BDEAC}"/>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7742" t="23246" r="49387" b="4968"/>
          <a:stretch/>
        </p:blipFill>
        <p:spPr>
          <a:xfrm>
            <a:off x="5420139" y="0"/>
            <a:ext cx="6771861" cy="6857999"/>
          </a:xfrm>
        </p:spPr>
      </p:pic>
      <p:sp>
        <p:nvSpPr>
          <p:cNvPr id="4" name="Text Placeholder 3">
            <a:extLst>
              <a:ext uri="{FF2B5EF4-FFF2-40B4-BE49-F238E27FC236}">
                <a16:creationId xmlns:a16="http://schemas.microsoft.com/office/drawing/2014/main" id="{E9DF9593-BA9B-4692-8752-B23D9DF726D4}"/>
              </a:ext>
            </a:extLst>
          </p:cNvPr>
          <p:cNvSpPr>
            <a:spLocks noGrp="1"/>
          </p:cNvSpPr>
          <p:nvPr>
            <p:ph type="body" sz="half" idx="2"/>
          </p:nvPr>
        </p:nvSpPr>
        <p:spPr>
          <a:xfrm>
            <a:off x="0" y="1673086"/>
            <a:ext cx="5420139" cy="4343401"/>
          </a:xfrm>
        </p:spPr>
        <p:txBody>
          <a:bodyPr>
            <a:normAutofit/>
          </a:bodyPr>
          <a:lstStyle/>
          <a:p>
            <a:r>
              <a:rPr lang="en-US" sz="3600" dirty="0"/>
              <a:t>Water vapors is the gaseous phase of water. It is one state of water within the hydrosphere. Water vapor can be produced from the evaporation or boiling of liquid water or from sublimation of ice.</a:t>
            </a:r>
          </a:p>
        </p:txBody>
      </p:sp>
    </p:spTree>
    <p:extLst>
      <p:ext uri="{BB962C8B-B14F-4D97-AF65-F5344CB8AC3E}">
        <p14:creationId xmlns:p14="http://schemas.microsoft.com/office/powerpoint/2010/main" val="1285168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arn(inVertical)">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E759-AA52-406B-B037-3896CB3DBC0A}"/>
              </a:ext>
            </a:extLst>
          </p:cNvPr>
          <p:cNvSpPr>
            <a:spLocks noGrp="1"/>
          </p:cNvSpPr>
          <p:nvPr>
            <p:ph type="title"/>
          </p:nvPr>
        </p:nvSpPr>
        <p:spPr>
          <a:xfrm>
            <a:off x="0" y="92765"/>
            <a:ext cx="4772025" cy="1775792"/>
          </a:xfrm>
        </p:spPr>
        <p:txBody>
          <a:bodyPr>
            <a:normAutofit/>
          </a:bodyPr>
          <a:lstStyle/>
          <a:p>
            <a:r>
              <a:rPr lang="en-US" sz="6600" b="1" i="1" dirty="0"/>
              <a:t>Nitrous Oxide</a:t>
            </a:r>
          </a:p>
        </p:txBody>
      </p:sp>
      <p:pic>
        <p:nvPicPr>
          <p:cNvPr id="6" name="Picture Placeholder 5">
            <a:extLst>
              <a:ext uri="{FF2B5EF4-FFF2-40B4-BE49-F238E27FC236}">
                <a16:creationId xmlns:a16="http://schemas.microsoft.com/office/drawing/2014/main" id="{23830B4F-BE19-42CF-9D1B-9071A73A2753}"/>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4892" t="24755" r="55076" b="9447"/>
          <a:stretch/>
        </p:blipFill>
        <p:spPr>
          <a:xfrm>
            <a:off x="5128591" y="1"/>
            <a:ext cx="7063410" cy="6851236"/>
          </a:xfrm>
        </p:spPr>
      </p:pic>
      <p:sp>
        <p:nvSpPr>
          <p:cNvPr id="4" name="Text Placeholder 3">
            <a:extLst>
              <a:ext uri="{FF2B5EF4-FFF2-40B4-BE49-F238E27FC236}">
                <a16:creationId xmlns:a16="http://schemas.microsoft.com/office/drawing/2014/main" id="{751F80E6-5F35-4E95-BF1B-11F3A542FCD3}"/>
              </a:ext>
            </a:extLst>
          </p:cNvPr>
          <p:cNvSpPr>
            <a:spLocks noGrp="1"/>
          </p:cNvSpPr>
          <p:nvPr>
            <p:ph type="body" sz="half" idx="2"/>
          </p:nvPr>
        </p:nvSpPr>
        <p:spPr>
          <a:xfrm>
            <a:off x="212034" y="1891609"/>
            <a:ext cx="4559991" cy="4707835"/>
          </a:xfrm>
        </p:spPr>
        <p:txBody>
          <a:bodyPr>
            <a:normAutofit/>
          </a:bodyPr>
          <a:lstStyle/>
          <a:p>
            <a:r>
              <a:rPr lang="en-US" sz="2800" dirty="0"/>
              <a:t>Nitrous oxide is naturally present in the atmosphere as part of nitrogen cycle and has variety of natural sources. However , human activities such as agriculture , fossil fuel combustion , waste water management and industrial processes are increasing the amount of nitrous oxide in the atmosphere. </a:t>
            </a:r>
          </a:p>
        </p:txBody>
      </p:sp>
    </p:spTree>
    <p:extLst>
      <p:ext uri="{BB962C8B-B14F-4D97-AF65-F5344CB8AC3E}">
        <p14:creationId xmlns:p14="http://schemas.microsoft.com/office/powerpoint/2010/main" val="2894304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ircle(in)">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AF66-E1F4-4588-B6EE-EA5BAB5EB34B}"/>
              </a:ext>
            </a:extLst>
          </p:cNvPr>
          <p:cNvSpPr>
            <a:spLocks noGrp="1"/>
          </p:cNvSpPr>
          <p:nvPr>
            <p:ph type="title"/>
          </p:nvPr>
        </p:nvSpPr>
        <p:spPr>
          <a:xfrm>
            <a:off x="0" y="132522"/>
            <a:ext cx="5166485" cy="1139687"/>
          </a:xfrm>
        </p:spPr>
        <p:txBody>
          <a:bodyPr>
            <a:normAutofit/>
          </a:bodyPr>
          <a:lstStyle/>
          <a:p>
            <a:r>
              <a:rPr lang="en-US" sz="5400" b="1" i="1" dirty="0"/>
              <a:t>Greenhouse Effect</a:t>
            </a:r>
          </a:p>
        </p:txBody>
      </p:sp>
      <p:pic>
        <p:nvPicPr>
          <p:cNvPr id="6" name="Picture Placeholder 5">
            <a:extLst>
              <a:ext uri="{FF2B5EF4-FFF2-40B4-BE49-F238E27FC236}">
                <a16:creationId xmlns:a16="http://schemas.microsoft.com/office/drawing/2014/main" id="{B7D7DAE8-AE37-4DDE-AA10-0E55AF97F3D5}"/>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4789" t="30155" r="17793" b="6643"/>
          <a:stretch/>
        </p:blipFill>
        <p:spPr>
          <a:xfrm>
            <a:off x="5605671" y="132522"/>
            <a:ext cx="6586331" cy="6503504"/>
          </a:xfrm>
        </p:spPr>
      </p:pic>
      <p:sp>
        <p:nvSpPr>
          <p:cNvPr id="4" name="Text Placeholder 3">
            <a:extLst>
              <a:ext uri="{FF2B5EF4-FFF2-40B4-BE49-F238E27FC236}">
                <a16:creationId xmlns:a16="http://schemas.microsoft.com/office/drawing/2014/main" id="{E55DF2D8-5A39-4B5C-A18E-01B404A0220D}"/>
              </a:ext>
            </a:extLst>
          </p:cNvPr>
          <p:cNvSpPr>
            <a:spLocks noGrp="1"/>
          </p:cNvSpPr>
          <p:nvPr>
            <p:ph type="body" sz="half" idx="2"/>
          </p:nvPr>
        </p:nvSpPr>
        <p:spPr>
          <a:xfrm>
            <a:off x="41482" y="1736035"/>
            <a:ext cx="5141706" cy="5121965"/>
          </a:xfrm>
        </p:spPr>
        <p:txBody>
          <a:bodyPr>
            <a:normAutofit lnSpcReduction="10000"/>
          </a:bodyPr>
          <a:lstStyle/>
          <a:p>
            <a:pPr marL="457200" indent="-457200">
              <a:buFont typeface="Arial" panose="020B0604020202020204" pitchFamily="34" charset="0"/>
              <a:buChar char="•"/>
            </a:pPr>
            <a:r>
              <a:rPr lang="en-US" sz="2800" dirty="0"/>
              <a:t>The greenhouse effect is a natural process and it warm the Earth. Without the greenhouse effect , Earth would be very cold ,too cold for living things to live. </a:t>
            </a:r>
          </a:p>
          <a:p>
            <a:pPr marL="457200" indent="-457200">
              <a:buFont typeface="Arial" panose="020B0604020202020204" pitchFamily="34" charset="0"/>
              <a:buChar char="•"/>
            </a:pPr>
            <a:r>
              <a:rPr lang="en-US" sz="2800" dirty="0"/>
              <a:t>However , if the greenhouse is too strong Earth gets warmer and warmer. Too much carbon dioxide and other gases in air can make the greenhouse effect stronger which would result to Global Warming</a:t>
            </a:r>
            <a:r>
              <a:rPr lang="en-US" dirty="0"/>
              <a:t>.</a:t>
            </a:r>
          </a:p>
        </p:txBody>
      </p:sp>
    </p:spTree>
    <p:extLst>
      <p:ext uri="{BB962C8B-B14F-4D97-AF65-F5344CB8AC3E}">
        <p14:creationId xmlns:p14="http://schemas.microsoft.com/office/powerpoint/2010/main" val="1265295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0" end="0"/>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p:cTn id="31"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circle(in)">
                                      <p:cBhvr>
                                        <p:cTn id="3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8A88A-7B2C-45E9-98ED-E6C903E1734C}"/>
              </a:ext>
            </a:extLst>
          </p:cNvPr>
          <p:cNvSpPr>
            <a:spLocks noGrp="1"/>
          </p:cNvSpPr>
          <p:nvPr>
            <p:ph type="title"/>
          </p:nvPr>
        </p:nvSpPr>
        <p:spPr>
          <a:xfrm>
            <a:off x="0" y="2"/>
            <a:ext cx="12192000" cy="2146851"/>
          </a:xfrm>
        </p:spPr>
        <p:txBody>
          <a:bodyPr>
            <a:normAutofit/>
          </a:bodyPr>
          <a:lstStyle/>
          <a:p>
            <a:r>
              <a:rPr lang="en-US" sz="5400" b="1" i="1" dirty="0"/>
              <a:t>Difference between Natural and Human Enhanced Greenhouse Effect</a:t>
            </a:r>
          </a:p>
        </p:txBody>
      </p:sp>
      <p:pic>
        <p:nvPicPr>
          <p:cNvPr id="5" name="Content Placeholder 4">
            <a:extLst>
              <a:ext uri="{FF2B5EF4-FFF2-40B4-BE49-F238E27FC236}">
                <a16:creationId xmlns:a16="http://schemas.microsoft.com/office/drawing/2014/main" id="{78069411-E5E6-4662-B866-51859726B86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955" t="33878" r="15702" b="4906"/>
          <a:stretch/>
        </p:blipFill>
        <p:spPr>
          <a:xfrm>
            <a:off x="0" y="1868558"/>
            <a:ext cx="12192000" cy="4989442"/>
          </a:xfrm>
        </p:spPr>
      </p:pic>
    </p:spTree>
    <p:extLst>
      <p:ext uri="{BB962C8B-B14F-4D97-AF65-F5344CB8AC3E}">
        <p14:creationId xmlns:p14="http://schemas.microsoft.com/office/powerpoint/2010/main" val="756744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28A4F62-8FF9-49D7-B414-ED9C2FEA8903}"/>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52247" t="11010" r="6720" b="20195"/>
          <a:stretch/>
        </p:blipFill>
        <p:spPr>
          <a:xfrm>
            <a:off x="7707086" y="0"/>
            <a:ext cx="4484914" cy="6858000"/>
          </a:xfrm>
        </p:spPr>
      </p:pic>
      <p:sp>
        <p:nvSpPr>
          <p:cNvPr id="4" name="Text Placeholder 3">
            <a:extLst>
              <a:ext uri="{FF2B5EF4-FFF2-40B4-BE49-F238E27FC236}">
                <a16:creationId xmlns:a16="http://schemas.microsoft.com/office/drawing/2014/main" id="{45762030-7E42-4087-89C0-D3811B1C37AE}"/>
              </a:ext>
            </a:extLst>
          </p:cNvPr>
          <p:cNvSpPr>
            <a:spLocks noGrp="1"/>
          </p:cNvSpPr>
          <p:nvPr>
            <p:ph type="body" sz="half" idx="2"/>
          </p:nvPr>
        </p:nvSpPr>
        <p:spPr>
          <a:xfrm>
            <a:off x="0" y="198784"/>
            <a:ext cx="7341326" cy="6245086"/>
          </a:xfrm>
        </p:spPr>
        <p:txBody>
          <a:bodyPr>
            <a:normAutofit/>
          </a:bodyPr>
          <a:lstStyle/>
          <a:p>
            <a:r>
              <a:rPr lang="en-US" sz="3600" dirty="0"/>
              <a:t>Due to the increasing use of </a:t>
            </a:r>
            <a:r>
              <a:rPr lang="en-US" sz="3600" dirty="0">
                <a:solidFill>
                  <a:schemeClr val="accent1">
                    <a:lumMod val="75000"/>
                  </a:schemeClr>
                </a:solidFill>
              </a:rPr>
              <a:t>fossil fuel</a:t>
            </a:r>
            <a:r>
              <a:rPr lang="en-US" sz="3600" dirty="0"/>
              <a:t>, </a:t>
            </a:r>
            <a:r>
              <a:rPr lang="en-US" sz="3600" dirty="0">
                <a:solidFill>
                  <a:schemeClr val="accent1">
                    <a:lumMod val="75000"/>
                  </a:schemeClr>
                </a:solidFill>
              </a:rPr>
              <a:t>burning of forest lands </a:t>
            </a:r>
            <a:r>
              <a:rPr lang="en-US" sz="3600" dirty="0"/>
              <a:t>to increase agricultural production, </a:t>
            </a:r>
            <a:r>
              <a:rPr lang="en-US" sz="3600" dirty="0">
                <a:solidFill>
                  <a:schemeClr val="accent1">
                    <a:lumMod val="75000"/>
                  </a:schemeClr>
                </a:solidFill>
              </a:rPr>
              <a:t>decaying of Agricultural products </a:t>
            </a:r>
            <a:r>
              <a:rPr lang="en-US" sz="3600" dirty="0"/>
              <a:t>and other </a:t>
            </a:r>
            <a:r>
              <a:rPr lang="en-US" sz="3600" dirty="0">
                <a:solidFill>
                  <a:schemeClr val="accent1">
                    <a:lumMod val="75000"/>
                  </a:schemeClr>
                </a:solidFill>
              </a:rPr>
              <a:t>Human activities</a:t>
            </a:r>
            <a:r>
              <a:rPr lang="en-US" sz="3600" dirty="0"/>
              <a:t>, the concentration of Greenhouse Gases in the Atmosphere has been increasing, resulting in an enhanced Greenhouse Effect which is often referred to as Global Warming. </a:t>
            </a:r>
          </a:p>
        </p:txBody>
      </p:sp>
    </p:spTree>
    <p:extLst>
      <p:ext uri="{BB962C8B-B14F-4D97-AF65-F5344CB8AC3E}">
        <p14:creationId xmlns:p14="http://schemas.microsoft.com/office/powerpoint/2010/main" val="4257481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4">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2B1AE-429F-430D-9956-B6DB0CC57BF0}"/>
              </a:ext>
            </a:extLst>
          </p:cNvPr>
          <p:cNvSpPr>
            <a:spLocks noGrp="1"/>
          </p:cNvSpPr>
          <p:nvPr>
            <p:ph type="title"/>
          </p:nvPr>
        </p:nvSpPr>
        <p:spPr>
          <a:xfrm>
            <a:off x="-1" y="167447"/>
            <a:ext cx="5433391" cy="1104762"/>
          </a:xfrm>
        </p:spPr>
        <p:txBody>
          <a:bodyPr>
            <a:normAutofit/>
          </a:bodyPr>
          <a:lstStyle/>
          <a:p>
            <a:r>
              <a:rPr lang="en-US" sz="5400" b="1" i="1" dirty="0"/>
              <a:t>GLOBAL WARMING </a:t>
            </a:r>
          </a:p>
        </p:txBody>
      </p:sp>
      <p:pic>
        <p:nvPicPr>
          <p:cNvPr id="6" name="Picture Placeholder 5">
            <a:extLst>
              <a:ext uri="{FF2B5EF4-FFF2-40B4-BE49-F238E27FC236}">
                <a16:creationId xmlns:a16="http://schemas.microsoft.com/office/drawing/2014/main" id="{F992EE7E-3C2B-4F53-AD1E-4767214C71B2}"/>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6622" t="47923" r="19690" b="345"/>
          <a:stretch/>
        </p:blipFill>
        <p:spPr>
          <a:xfrm>
            <a:off x="5432149" y="0"/>
            <a:ext cx="6759851" cy="6858000"/>
          </a:xfrm>
        </p:spPr>
      </p:pic>
      <p:sp>
        <p:nvSpPr>
          <p:cNvPr id="4" name="Text Placeholder 3">
            <a:extLst>
              <a:ext uri="{FF2B5EF4-FFF2-40B4-BE49-F238E27FC236}">
                <a16:creationId xmlns:a16="http://schemas.microsoft.com/office/drawing/2014/main" id="{84BF39EF-3756-40AE-972C-A59B74BD79D9}"/>
              </a:ext>
            </a:extLst>
          </p:cNvPr>
          <p:cNvSpPr>
            <a:spLocks noGrp="1"/>
          </p:cNvSpPr>
          <p:nvPr>
            <p:ph type="body" sz="half" idx="2"/>
          </p:nvPr>
        </p:nvSpPr>
        <p:spPr>
          <a:xfrm>
            <a:off x="205581" y="1537253"/>
            <a:ext cx="4772025" cy="5691809"/>
          </a:xfrm>
        </p:spPr>
        <p:txBody>
          <a:bodyPr>
            <a:normAutofit/>
          </a:bodyPr>
          <a:lstStyle/>
          <a:p>
            <a:r>
              <a:rPr lang="en-US" sz="3200" dirty="0"/>
              <a:t>Global warming is the term used to describe a gradual increase in the average Temperature of the Earth’s Atmosphere and its Oceans , a change that is believed to be permanently changing the Earth’s Climate.</a:t>
            </a:r>
          </a:p>
        </p:txBody>
      </p:sp>
    </p:spTree>
    <p:extLst>
      <p:ext uri="{BB962C8B-B14F-4D97-AF65-F5344CB8AC3E}">
        <p14:creationId xmlns:p14="http://schemas.microsoft.com/office/powerpoint/2010/main" val="2995244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ircle(in)">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60467-9C60-4791-A028-E45267FB5B2D}"/>
              </a:ext>
            </a:extLst>
          </p:cNvPr>
          <p:cNvSpPr>
            <a:spLocks noGrp="1"/>
          </p:cNvSpPr>
          <p:nvPr>
            <p:ph type="title"/>
          </p:nvPr>
        </p:nvSpPr>
        <p:spPr>
          <a:xfrm>
            <a:off x="124178" y="0"/>
            <a:ext cx="11875911" cy="1825625"/>
          </a:xfrm>
        </p:spPr>
        <p:txBody>
          <a:bodyPr>
            <a:normAutofit/>
          </a:bodyPr>
          <a:lstStyle/>
          <a:p>
            <a:r>
              <a:rPr lang="en-US" sz="5400" b="1" i="1" dirty="0"/>
              <a:t>Effect of Global Warming Due to Greenhouse Gases</a:t>
            </a:r>
          </a:p>
        </p:txBody>
      </p:sp>
      <p:sp>
        <p:nvSpPr>
          <p:cNvPr id="3" name="Content Placeholder 2">
            <a:extLst>
              <a:ext uri="{FF2B5EF4-FFF2-40B4-BE49-F238E27FC236}">
                <a16:creationId xmlns:a16="http://schemas.microsoft.com/office/drawing/2014/main" id="{E1A00387-1BE6-4202-9D1F-6CAAA80FD422}"/>
              </a:ext>
            </a:extLst>
          </p:cNvPr>
          <p:cNvSpPr>
            <a:spLocks noGrp="1"/>
          </p:cNvSpPr>
          <p:nvPr>
            <p:ph idx="1"/>
          </p:nvPr>
        </p:nvSpPr>
        <p:spPr/>
        <p:txBody>
          <a:bodyPr/>
          <a:lstStyle/>
          <a:p>
            <a:pPr marL="0" indent="0">
              <a:buNone/>
            </a:pPr>
            <a:r>
              <a:rPr lang="en-US" dirty="0"/>
              <a:t>There are five gases of human origin that contribute most – together up to 95% of the total – to the </a:t>
            </a:r>
            <a:r>
              <a:rPr lang="en-US" b="1" dirty="0"/>
              <a:t>increase in global warming</a:t>
            </a:r>
            <a:r>
              <a:rPr lang="en-US" dirty="0"/>
              <a:t>.</a:t>
            </a:r>
          </a:p>
          <a:p>
            <a:pPr marL="0" indent="0">
              <a:buNone/>
            </a:pPr>
            <a:r>
              <a:rPr lang="en-US" dirty="0"/>
              <a:t>                    Here I discuss </a:t>
            </a:r>
          </a:p>
          <a:p>
            <a:r>
              <a:rPr lang="en-US" dirty="0"/>
              <a:t>The source of their emission,</a:t>
            </a:r>
          </a:p>
          <a:p>
            <a:r>
              <a:rPr lang="en-US" dirty="0"/>
              <a:t> The time they spend in the atmosphere </a:t>
            </a:r>
          </a:p>
          <a:p>
            <a:r>
              <a:rPr lang="en-US" dirty="0"/>
              <a:t>What percentage they contribute to the greenhouse effect.</a:t>
            </a:r>
          </a:p>
        </p:txBody>
      </p:sp>
      <p:sp>
        <p:nvSpPr>
          <p:cNvPr id="4" name="Arrow: Right 3">
            <a:extLst>
              <a:ext uri="{FF2B5EF4-FFF2-40B4-BE49-F238E27FC236}">
                <a16:creationId xmlns:a16="http://schemas.microsoft.com/office/drawing/2014/main" id="{2CDC109B-2E7E-42ED-A233-05E9F2BB87D2}"/>
              </a:ext>
            </a:extLst>
          </p:cNvPr>
          <p:cNvSpPr/>
          <p:nvPr/>
        </p:nvSpPr>
        <p:spPr>
          <a:xfrm>
            <a:off x="838199" y="2664178"/>
            <a:ext cx="1532468" cy="485422"/>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6450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ED332-5CE1-4B9B-BB3F-9ABF43C2967C}"/>
              </a:ext>
            </a:extLst>
          </p:cNvPr>
          <p:cNvSpPr>
            <a:spLocks noGrp="1"/>
          </p:cNvSpPr>
          <p:nvPr>
            <p:ph type="title"/>
          </p:nvPr>
        </p:nvSpPr>
        <p:spPr>
          <a:xfrm>
            <a:off x="217312" y="94193"/>
            <a:ext cx="10515600" cy="1325563"/>
          </a:xfrm>
        </p:spPr>
        <p:txBody>
          <a:bodyPr>
            <a:normAutofit/>
          </a:bodyPr>
          <a:lstStyle/>
          <a:p>
            <a:r>
              <a:rPr lang="en-US" sz="8000" b="1" dirty="0"/>
              <a:t>Carbon Dioxide </a:t>
            </a:r>
          </a:p>
        </p:txBody>
      </p:sp>
      <p:graphicFrame>
        <p:nvGraphicFramePr>
          <p:cNvPr id="4" name="Content Placeholder 3">
            <a:extLst>
              <a:ext uri="{FF2B5EF4-FFF2-40B4-BE49-F238E27FC236}">
                <a16:creationId xmlns:a16="http://schemas.microsoft.com/office/drawing/2014/main" id="{0BEDFC24-E01D-4DD0-B9E4-A3DCBE6796BD}"/>
              </a:ext>
            </a:extLst>
          </p:cNvPr>
          <p:cNvGraphicFramePr>
            <a:graphicFrameLocks noGrp="1"/>
          </p:cNvGraphicFramePr>
          <p:nvPr>
            <p:ph idx="1"/>
            <p:extLst>
              <p:ext uri="{D42A27DB-BD31-4B8C-83A1-F6EECF244321}">
                <p14:modId xmlns:p14="http://schemas.microsoft.com/office/powerpoint/2010/main" val="2822285903"/>
              </p:ext>
            </p:extLst>
          </p:nvPr>
        </p:nvGraphicFramePr>
        <p:xfrm>
          <a:off x="1334912" y="1524001"/>
          <a:ext cx="10629828" cy="5133571"/>
        </p:xfrm>
        <a:graphic>
          <a:graphicData uri="http://schemas.openxmlformats.org/drawingml/2006/table">
            <a:tbl>
              <a:tblPr firstRow="1" bandRow="1">
                <a:tableStyleId>{5C22544A-7EE6-4342-B048-85BDC9FD1C3A}</a:tableStyleId>
              </a:tblPr>
              <a:tblGrid>
                <a:gridCol w="2461928">
                  <a:extLst>
                    <a:ext uri="{9D8B030D-6E8A-4147-A177-3AD203B41FA5}">
                      <a16:colId xmlns:a16="http://schemas.microsoft.com/office/drawing/2014/main" val="946000420"/>
                    </a:ext>
                  </a:extLst>
                </a:gridCol>
                <a:gridCol w="4083950">
                  <a:extLst>
                    <a:ext uri="{9D8B030D-6E8A-4147-A177-3AD203B41FA5}">
                      <a16:colId xmlns:a16="http://schemas.microsoft.com/office/drawing/2014/main" val="2244161673"/>
                    </a:ext>
                  </a:extLst>
                </a:gridCol>
                <a:gridCol w="4083950">
                  <a:extLst>
                    <a:ext uri="{9D8B030D-6E8A-4147-A177-3AD203B41FA5}">
                      <a16:colId xmlns:a16="http://schemas.microsoft.com/office/drawing/2014/main" val="2608469574"/>
                    </a:ext>
                  </a:extLst>
                </a:gridCol>
              </a:tblGrid>
              <a:tr h="1909730">
                <a:tc>
                  <a:txBody>
                    <a:bodyPr/>
                    <a:lstStyle/>
                    <a:p>
                      <a:r>
                        <a:rPr lang="en-US" sz="2800" dirty="0"/>
                        <a:t>Contribution in Atmosphere </a:t>
                      </a:r>
                    </a:p>
                  </a:txBody>
                  <a:tcPr/>
                </a:tc>
                <a:tc>
                  <a:txBody>
                    <a:bodyPr/>
                    <a:lstStyle/>
                    <a:p>
                      <a:r>
                        <a:rPr lang="en-US" sz="2800" dirty="0"/>
                        <a:t>Sources of Carbon Dioxide </a:t>
                      </a:r>
                    </a:p>
                  </a:txBody>
                  <a:tcPr/>
                </a:tc>
                <a:tc>
                  <a:txBody>
                    <a:bodyPr/>
                    <a:lstStyle/>
                    <a:p>
                      <a:r>
                        <a:rPr lang="en-US" sz="2800" dirty="0"/>
                        <a:t>The time they Spend in Atmosphere</a:t>
                      </a:r>
                    </a:p>
                  </a:txBody>
                  <a:tcPr/>
                </a:tc>
                <a:extLst>
                  <a:ext uri="{0D108BD9-81ED-4DB2-BD59-A6C34878D82A}">
                    <a16:rowId xmlns:a16="http://schemas.microsoft.com/office/drawing/2014/main" val="295769375"/>
                  </a:ext>
                </a:extLst>
              </a:tr>
              <a:tr h="2193550">
                <a:tc>
                  <a:txBody>
                    <a:bodyPr/>
                    <a:lstStyle/>
                    <a:p>
                      <a:r>
                        <a:rPr lang="en-US" sz="2800" dirty="0"/>
                        <a:t>To increase </a:t>
                      </a:r>
                      <a:r>
                        <a:rPr lang="en-US" sz="3200" dirty="0">
                          <a:solidFill>
                            <a:srgbClr val="FF0000"/>
                          </a:solidFill>
                        </a:rPr>
                        <a:t>53%</a:t>
                      </a:r>
                      <a:r>
                        <a:rPr lang="en-US" sz="2800" dirty="0"/>
                        <a:t> level of Global Warming </a:t>
                      </a:r>
                    </a:p>
                  </a:txBody>
                  <a:tcPr/>
                </a:tc>
                <a:tc>
                  <a:txBody>
                    <a:bodyPr/>
                    <a:lstStyle/>
                    <a:p>
                      <a:pPr marL="285750" indent="-285750">
                        <a:buFont typeface="Arial" panose="020B0604020202020204" pitchFamily="34" charset="0"/>
                        <a:buChar char="•"/>
                      </a:pPr>
                      <a:r>
                        <a:rPr lang="en-US" sz="2800" dirty="0"/>
                        <a:t>Fuel use </a:t>
                      </a:r>
                    </a:p>
                    <a:p>
                      <a:pPr marL="285750" indent="-285750">
                        <a:buFont typeface="Arial" panose="020B0604020202020204" pitchFamily="34" charset="0"/>
                        <a:buChar char="•"/>
                      </a:pPr>
                      <a:r>
                        <a:rPr lang="en-US" sz="2800" dirty="0" err="1"/>
                        <a:t>Deforestration</a:t>
                      </a:r>
                      <a:r>
                        <a:rPr lang="en-US" sz="2800" dirty="0"/>
                        <a:t> </a:t>
                      </a:r>
                    </a:p>
                    <a:p>
                      <a:pPr marL="285750" indent="-285750">
                        <a:buFont typeface="Arial" panose="020B0604020202020204" pitchFamily="34" charset="0"/>
                        <a:buChar char="•"/>
                      </a:pPr>
                      <a:r>
                        <a:rPr lang="en-US" sz="2800" dirty="0"/>
                        <a:t>Production of cement and other material </a:t>
                      </a:r>
                    </a:p>
                  </a:txBody>
                  <a:tcPr/>
                </a:tc>
                <a:tc>
                  <a:txBody>
                    <a:bodyPr/>
                    <a:lstStyle/>
                    <a:p>
                      <a:r>
                        <a:rPr lang="en-US" sz="2800" b="0" i="0" kern="1200" dirty="0">
                          <a:solidFill>
                            <a:schemeClr val="dk1"/>
                          </a:solidFill>
                          <a:effectLst/>
                          <a:latin typeface="+mn-lt"/>
                          <a:ea typeface="+mn-ea"/>
                          <a:cs typeface="+mn-cs"/>
                        </a:rPr>
                        <a:t>Its permanence in the atmosphere varies, but it’s very high at all times: 80% lasts for 200 years and the other 20% can take up to 30,000 years to disappear.</a:t>
                      </a:r>
                      <a:endParaRPr lang="en-US" sz="2800" dirty="0"/>
                    </a:p>
                  </a:txBody>
                  <a:tcPr/>
                </a:tc>
                <a:extLst>
                  <a:ext uri="{0D108BD9-81ED-4DB2-BD59-A6C34878D82A}">
                    <a16:rowId xmlns:a16="http://schemas.microsoft.com/office/drawing/2014/main" val="3635144597"/>
                  </a:ext>
                </a:extLst>
              </a:tr>
              <a:tr h="572081">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319120300"/>
                  </a:ext>
                </a:extLst>
              </a:tr>
            </a:tbl>
          </a:graphicData>
        </a:graphic>
      </p:graphicFrame>
    </p:spTree>
    <p:extLst>
      <p:ext uri="{BB962C8B-B14F-4D97-AF65-F5344CB8AC3E}">
        <p14:creationId xmlns:p14="http://schemas.microsoft.com/office/powerpoint/2010/main" val="3650199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B2C8F-1EAE-4523-B758-5DBBEE859C74}"/>
              </a:ext>
            </a:extLst>
          </p:cNvPr>
          <p:cNvSpPr>
            <a:spLocks noGrp="1"/>
          </p:cNvSpPr>
          <p:nvPr>
            <p:ph type="title"/>
          </p:nvPr>
        </p:nvSpPr>
        <p:spPr>
          <a:xfrm>
            <a:off x="14111" y="94194"/>
            <a:ext cx="10515600" cy="1325563"/>
          </a:xfrm>
        </p:spPr>
        <p:txBody>
          <a:bodyPr>
            <a:normAutofit fontScale="90000"/>
          </a:bodyPr>
          <a:lstStyle/>
          <a:p>
            <a:r>
              <a:rPr lang="en-US" sz="9600" b="1" dirty="0"/>
              <a:t>Methane</a:t>
            </a:r>
          </a:p>
        </p:txBody>
      </p:sp>
      <p:graphicFrame>
        <p:nvGraphicFramePr>
          <p:cNvPr id="4" name="Content Placeholder 3">
            <a:extLst>
              <a:ext uri="{FF2B5EF4-FFF2-40B4-BE49-F238E27FC236}">
                <a16:creationId xmlns:a16="http://schemas.microsoft.com/office/drawing/2014/main" id="{FC0CEA56-22F2-467C-9892-47F627BAED58}"/>
              </a:ext>
            </a:extLst>
          </p:cNvPr>
          <p:cNvGraphicFramePr>
            <a:graphicFrameLocks noGrp="1"/>
          </p:cNvGraphicFramePr>
          <p:nvPr>
            <p:ph idx="1"/>
            <p:extLst>
              <p:ext uri="{D42A27DB-BD31-4B8C-83A1-F6EECF244321}">
                <p14:modId xmlns:p14="http://schemas.microsoft.com/office/powerpoint/2010/main" val="4242923285"/>
              </p:ext>
            </p:extLst>
          </p:nvPr>
        </p:nvGraphicFramePr>
        <p:xfrm>
          <a:off x="327378" y="1501422"/>
          <a:ext cx="12135374" cy="4673600"/>
        </p:xfrm>
        <a:graphic>
          <a:graphicData uri="http://schemas.openxmlformats.org/drawingml/2006/table">
            <a:tbl>
              <a:tblPr firstRow="1" bandRow="1">
                <a:tableStyleId>{5C22544A-7EE6-4342-B048-85BDC9FD1C3A}</a:tableStyleId>
              </a:tblPr>
              <a:tblGrid>
                <a:gridCol w="4511612">
                  <a:extLst>
                    <a:ext uri="{9D8B030D-6E8A-4147-A177-3AD203B41FA5}">
                      <a16:colId xmlns:a16="http://schemas.microsoft.com/office/drawing/2014/main" val="3858972578"/>
                    </a:ext>
                  </a:extLst>
                </a:gridCol>
                <a:gridCol w="3784149">
                  <a:extLst>
                    <a:ext uri="{9D8B030D-6E8A-4147-A177-3AD203B41FA5}">
                      <a16:colId xmlns:a16="http://schemas.microsoft.com/office/drawing/2014/main" val="3026840491"/>
                    </a:ext>
                  </a:extLst>
                </a:gridCol>
                <a:gridCol w="3839613">
                  <a:extLst>
                    <a:ext uri="{9D8B030D-6E8A-4147-A177-3AD203B41FA5}">
                      <a16:colId xmlns:a16="http://schemas.microsoft.com/office/drawing/2014/main" val="382636805"/>
                    </a:ext>
                  </a:extLst>
                </a:gridCol>
              </a:tblGrid>
              <a:tr h="2336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Contribution in Atmosphere </a:t>
                      </a:r>
                    </a:p>
                    <a:p>
                      <a:endParaRPr lang="en-US"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Sources of Methane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The time they Spend in Atmosphere</a:t>
                      </a:r>
                    </a:p>
                    <a:p>
                      <a:endParaRPr lang="en-US" sz="2800" dirty="0"/>
                    </a:p>
                  </a:txBody>
                  <a:tcPr/>
                </a:tc>
                <a:extLst>
                  <a:ext uri="{0D108BD9-81ED-4DB2-BD59-A6C34878D82A}">
                    <a16:rowId xmlns:a16="http://schemas.microsoft.com/office/drawing/2014/main" val="3753261621"/>
                  </a:ext>
                </a:extLst>
              </a:tr>
              <a:tr h="2336800">
                <a:tc>
                  <a:txBody>
                    <a:bodyPr/>
                    <a:lstStyle/>
                    <a:p>
                      <a:r>
                        <a:rPr lang="en-US" sz="2000" dirty="0"/>
                        <a:t>To increase level </a:t>
                      </a:r>
                      <a:r>
                        <a:rPr lang="en-US" sz="2400" b="1" dirty="0">
                          <a:solidFill>
                            <a:srgbClr val="FF0000"/>
                          </a:solidFill>
                        </a:rPr>
                        <a:t>15%</a:t>
                      </a:r>
                      <a:r>
                        <a:rPr lang="en-US" sz="2000" dirty="0"/>
                        <a:t> of Global Warming</a:t>
                      </a:r>
                    </a:p>
                  </a:txBody>
                  <a:tcPr/>
                </a:tc>
                <a:tc>
                  <a:txBody>
                    <a:bodyPr/>
                    <a:lstStyle/>
                    <a:p>
                      <a:r>
                        <a:rPr lang="en-US" sz="1800" b="0" i="0" kern="1200" dirty="0">
                          <a:solidFill>
                            <a:schemeClr val="dk1"/>
                          </a:solidFill>
                          <a:effectLst/>
                          <a:latin typeface="+mn-lt"/>
                          <a:ea typeface="+mn-ea"/>
                          <a:cs typeface="+mn-cs"/>
                        </a:rPr>
                        <a:t>This is generated by </a:t>
                      </a:r>
                      <a:r>
                        <a:rPr lang="en-US" sz="1800" b="1" i="0" kern="1200" dirty="0">
                          <a:solidFill>
                            <a:schemeClr val="dk1"/>
                          </a:solidFill>
                          <a:effectLst/>
                          <a:latin typeface="+mn-lt"/>
                          <a:ea typeface="+mn-ea"/>
                          <a:cs typeface="+mn-cs"/>
                        </a:rPr>
                        <a:t>activities such as</a:t>
                      </a:r>
                    </a:p>
                    <a:p>
                      <a:pPr marL="285750" indent="-285750">
                        <a:buFont typeface="Arial" panose="020B0604020202020204" pitchFamily="34" charset="0"/>
                        <a:buChar char="•"/>
                      </a:pPr>
                      <a:r>
                        <a:rPr lang="en-US" sz="1800" b="1" i="0" kern="1200" dirty="0">
                          <a:solidFill>
                            <a:schemeClr val="dk1"/>
                          </a:solidFill>
                          <a:effectLst/>
                          <a:latin typeface="+mn-lt"/>
                          <a:ea typeface="+mn-ea"/>
                          <a:cs typeface="+mn-cs"/>
                        </a:rPr>
                        <a:t> livestock production, </a:t>
                      </a:r>
                    </a:p>
                    <a:p>
                      <a:pPr marL="285750" indent="-285750">
                        <a:buFont typeface="Arial" panose="020B0604020202020204" pitchFamily="34" charset="0"/>
                        <a:buChar char="•"/>
                      </a:pPr>
                      <a:r>
                        <a:rPr lang="en-US" sz="1800" b="1" i="0" kern="1200" dirty="0">
                          <a:solidFill>
                            <a:schemeClr val="dk1"/>
                          </a:solidFill>
                          <a:effectLst/>
                          <a:latin typeface="+mn-lt"/>
                          <a:ea typeface="+mn-ea"/>
                          <a:cs typeface="+mn-cs"/>
                        </a:rPr>
                        <a:t>agriculture, </a:t>
                      </a:r>
                    </a:p>
                    <a:p>
                      <a:pPr marL="285750" indent="-285750">
                        <a:buFont typeface="Arial" panose="020B0604020202020204" pitchFamily="34" charset="0"/>
                        <a:buChar char="•"/>
                      </a:pPr>
                      <a:r>
                        <a:rPr lang="en-US" sz="1800" b="1" i="0" kern="1200" dirty="0">
                          <a:solidFill>
                            <a:schemeClr val="dk1"/>
                          </a:solidFill>
                          <a:effectLst/>
                          <a:latin typeface="+mn-lt"/>
                          <a:ea typeface="+mn-ea"/>
                          <a:cs typeface="+mn-cs"/>
                        </a:rPr>
                        <a:t>sewage treatment,</a:t>
                      </a:r>
                    </a:p>
                    <a:p>
                      <a:pPr marL="285750" indent="-285750">
                        <a:buFont typeface="Arial" panose="020B0604020202020204" pitchFamily="34" charset="0"/>
                        <a:buChar char="•"/>
                      </a:pPr>
                      <a:r>
                        <a:rPr lang="en-US" sz="1800" b="1" i="0" kern="1200" dirty="0">
                          <a:solidFill>
                            <a:schemeClr val="dk1"/>
                          </a:solidFill>
                          <a:effectLst/>
                          <a:latin typeface="+mn-lt"/>
                          <a:ea typeface="+mn-ea"/>
                          <a:cs typeface="+mn-cs"/>
                        </a:rPr>
                        <a:t> natural gas</a:t>
                      </a:r>
                    </a:p>
                    <a:p>
                      <a:pPr marL="285750" indent="-285750">
                        <a:buFont typeface="Arial" panose="020B0604020202020204" pitchFamily="34" charset="0"/>
                        <a:buChar char="•"/>
                      </a:pPr>
                      <a:r>
                        <a:rPr lang="en-US" sz="1800" b="1" i="0" kern="1200" dirty="0">
                          <a:solidFill>
                            <a:schemeClr val="dk1"/>
                          </a:solidFill>
                          <a:effectLst/>
                          <a:latin typeface="+mn-lt"/>
                          <a:ea typeface="+mn-ea"/>
                          <a:cs typeface="+mn-cs"/>
                        </a:rPr>
                        <a:t> and oil distribution</a:t>
                      </a:r>
                      <a:r>
                        <a:rPr lang="en-US" sz="1800" b="0" i="0" kern="1200" dirty="0">
                          <a:solidFill>
                            <a:schemeClr val="dk1"/>
                          </a:solidFill>
                          <a:effectLst/>
                          <a:latin typeface="+mn-lt"/>
                          <a:ea typeface="+mn-ea"/>
                          <a:cs typeface="+mn-cs"/>
                        </a:rPr>
                        <a:t>., </a:t>
                      </a:r>
                      <a:endParaRPr lang="en-US" dirty="0"/>
                    </a:p>
                  </a:txBody>
                  <a:tcPr/>
                </a:tc>
                <a:tc>
                  <a:txBody>
                    <a:bodyPr/>
                    <a:lstStyle/>
                    <a:p>
                      <a:r>
                        <a:rPr lang="en-US" sz="2400" dirty="0"/>
                        <a:t>It retain in Atmosphere at about 12 year </a:t>
                      </a:r>
                    </a:p>
                  </a:txBody>
                  <a:tcPr/>
                </a:tc>
                <a:extLst>
                  <a:ext uri="{0D108BD9-81ED-4DB2-BD59-A6C34878D82A}">
                    <a16:rowId xmlns:a16="http://schemas.microsoft.com/office/drawing/2014/main" val="4292545066"/>
                  </a:ext>
                </a:extLst>
              </a:tr>
            </a:tbl>
          </a:graphicData>
        </a:graphic>
      </p:graphicFrame>
    </p:spTree>
    <p:extLst>
      <p:ext uri="{BB962C8B-B14F-4D97-AF65-F5344CB8AC3E}">
        <p14:creationId xmlns:p14="http://schemas.microsoft.com/office/powerpoint/2010/main" val="3893836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03BCB-E454-42AF-8B3D-B6BC82D55C9D}"/>
              </a:ext>
            </a:extLst>
          </p:cNvPr>
          <p:cNvSpPr>
            <a:spLocks noGrp="1"/>
          </p:cNvSpPr>
          <p:nvPr>
            <p:ph type="title"/>
          </p:nvPr>
        </p:nvSpPr>
        <p:spPr>
          <a:xfrm>
            <a:off x="0" y="0"/>
            <a:ext cx="10515600" cy="1325563"/>
          </a:xfrm>
        </p:spPr>
        <p:txBody>
          <a:bodyPr>
            <a:normAutofit fontScale="90000"/>
          </a:bodyPr>
          <a:lstStyle/>
          <a:p>
            <a:r>
              <a:rPr lang="en-US" sz="9600" b="1" dirty="0"/>
              <a:t>Nitrous Oxide </a:t>
            </a:r>
          </a:p>
        </p:txBody>
      </p:sp>
      <p:graphicFrame>
        <p:nvGraphicFramePr>
          <p:cNvPr id="4" name="Content Placeholder 3">
            <a:extLst>
              <a:ext uri="{FF2B5EF4-FFF2-40B4-BE49-F238E27FC236}">
                <a16:creationId xmlns:a16="http://schemas.microsoft.com/office/drawing/2014/main" id="{9CB69379-C7DA-4AC7-9223-F0C94C4D7DFD}"/>
              </a:ext>
            </a:extLst>
          </p:cNvPr>
          <p:cNvGraphicFramePr>
            <a:graphicFrameLocks noGrp="1"/>
          </p:cNvGraphicFramePr>
          <p:nvPr>
            <p:ph idx="1"/>
            <p:extLst>
              <p:ext uri="{D42A27DB-BD31-4B8C-83A1-F6EECF244321}">
                <p14:modId xmlns:p14="http://schemas.microsoft.com/office/powerpoint/2010/main" val="3093666278"/>
              </p:ext>
            </p:extLst>
          </p:nvPr>
        </p:nvGraphicFramePr>
        <p:xfrm>
          <a:off x="304800" y="1690690"/>
          <a:ext cx="11665267" cy="4213399"/>
        </p:xfrm>
        <a:graphic>
          <a:graphicData uri="http://schemas.openxmlformats.org/drawingml/2006/table">
            <a:tbl>
              <a:tblPr firstRow="1" bandRow="1">
                <a:tableStyleId>{5C22544A-7EE6-4342-B048-85BDC9FD1C3A}</a:tableStyleId>
              </a:tblPr>
              <a:tblGrid>
                <a:gridCol w="4654867">
                  <a:extLst>
                    <a:ext uri="{9D8B030D-6E8A-4147-A177-3AD203B41FA5}">
                      <a16:colId xmlns:a16="http://schemas.microsoft.com/office/drawing/2014/main" val="2810413245"/>
                    </a:ext>
                  </a:extLst>
                </a:gridCol>
                <a:gridCol w="3505200">
                  <a:extLst>
                    <a:ext uri="{9D8B030D-6E8A-4147-A177-3AD203B41FA5}">
                      <a16:colId xmlns:a16="http://schemas.microsoft.com/office/drawing/2014/main" val="3899526738"/>
                    </a:ext>
                  </a:extLst>
                </a:gridCol>
                <a:gridCol w="3505200">
                  <a:extLst>
                    <a:ext uri="{9D8B030D-6E8A-4147-A177-3AD203B41FA5}">
                      <a16:colId xmlns:a16="http://schemas.microsoft.com/office/drawing/2014/main" val="2116883181"/>
                    </a:ext>
                  </a:extLst>
                </a:gridCol>
              </a:tblGrid>
              <a:tr h="21007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Contribution in Atmosphere </a:t>
                      </a:r>
                    </a:p>
                    <a:p>
                      <a:endParaRPr lang="en-US" dirty="0"/>
                    </a:p>
                  </a:txBody>
                  <a:tcPr/>
                </a:tc>
                <a:tc>
                  <a:txBody>
                    <a:bodyPr/>
                    <a:lstStyle/>
                    <a:p>
                      <a:r>
                        <a:rPr lang="en-US" sz="2800" dirty="0"/>
                        <a:t>Sources of Nitrous Oxide </a:t>
                      </a:r>
                    </a:p>
                  </a:txBody>
                  <a:tcPr/>
                </a:tc>
                <a:tc>
                  <a:txBody>
                    <a:bodyPr/>
                    <a:lstStyle/>
                    <a:p>
                      <a:r>
                        <a:rPr lang="en-US" sz="2400" dirty="0"/>
                        <a:t>The time they spend in Atmosphere</a:t>
                      </a:r>
                    </a:p>
                  </a:txBody>
                  <a:tcPr/>
                </a:tc>
                <a:extLst>
                  <a:ext uri="{0D108BD9-81ED-4DB2-BD59-A6C34878D82A}">
                    <a16:rowId xmlns:a16="http://schemas.microsoft.com/office/drawing/2014/main" val="1976266522"/>
                  </a:ext>
                </a:extLst>
              </a:tr>
              <a:tr h="2112657">
                <a:tc>
                  <a:txBody>
                    <a:bodyPr/>
                    <a:lstStyle/>
                    <a:p>
                      <a:r>
                        <a:rPr lang="en-US" dirty="0"/>
                        <a:t>To increase the level of </a:t>
                      </a:r>
                      <a:r>
                        <a:rPr lang="en-US" sz="2000" b="1" dirty="0">
                          <a:solidFill>
                            <a:srgbClr val="FF0000"/>
                          </a:solidFill>
                        </a:rPr>
                        <a:t>11%</a:t>
                      </a:r>
                      <a:r>
                        <a:rPr lang="en-US" dirty="0"/>
                        <a:t> in Global Warming </a:t>
                      </a:r>
                    </a:p>
                  </a:txBody>
                  <a:tcPr/>
                </a:tc>
                <a:tc>
                  <a:txBody>
                    <a:bodyPr/>
                    <a:lstStyle/>
                    <a:p>
                      <a:r>
                        <a:rPr lang="en-US" sz="2000" b="0" i="0" kern="1200" dirty="0">
                          <a:solidFill>
                            <a:schemeClr val="dk1"/>
                          </a:solidFill>
                          <a:effectLst/>
                          <a:latin typeface="+mn-lt"/>
                          <a:ea typeface="+mn-ea"/>
                          <a:cs typeface="+mn-cs"/>
                        </a:rPr>
                        <a:t> It comes mainly from the use of</a:t>
                      </a:r>
                    </a:p>
                    <a:p>
                      <a:pPr marL="285750" indent="-285750">
                        <a:buFont typeface="Arial" panose="020B0604020202020204" pitchFamily="34" charset="0"/>
                        <a:buChar char="•"/>
                      </a:pPr>
                      <a:r>
                        <a:rPr lang="en-US" sz="2000" b="0" i="0" kern="1200" dirty="0">
                          <a:solidFill>
                            <a:schemeClr val="dk1"/>
                          </a:solidFill>
                          <a:effectLst/>
                          <a:latin typeface="+mn-lt"/>
                          <a:ea typeface="+mn-ea"/>
                          <a:cs typeface="+mn-cs"/>
                        </a:rPr>
                        <a:t> fertilizers,</a:t>
                      </a:r>
                    </a:p>
                    <a:p>
                      <a:pPr marL="285750" indent="-285750">
                        <a:buFont typeface="Arial" panose="020B0604020202020204" pitchFamily="34" charset="0"/>
                        <a:buChar char="•"/>
                      </a:pPr>
                      <a:r>
                        <a:rPr lang="en-US" sz="2000" b="0" i="0" kern="1200" dirty="0">
                          <a:solidFill>
                            <a:schemeClr val="dk1"/>
                          </a:solidFill>
                          <a:effectLst/>
                          <a:latin typeface="+mn-lt"/>
                          <a:ea typeface="+mn-ea"/>
                          <a:cs typeface="+mn-cs"/>
                        </a:rPr>
                        <a:t> fuel use,</a:t>
                      </a:r>
                    </a:p>
                    <a:p>
                      <a:pPr marL="285750" indent="-285750">
                        <a:buFont typeface="Arial" panose="020B0604020202020204" pitchFamily="34" charset="0"/>
                        <a:buChar char="•"/>
                      </a:pPr>
                      <a:r>
                        <a:rPr lang="en-US" sz="2000" b="0" i="0" kern="1200" dirty="0">
                          <a:solidFill>
                            <a:schemeClr val="dk1"/>
                          </a:solidFill>
                          <a:effectLst/>
                          <a:latin typeface="+mn-lt"/>
                          <a:ea typeface="+mn-ea"/>
                          <a:cs typeface="+mn-cs"/>
                        </a:rPr>
                        <a:t> chemical production</a:t>
                      </a:r>
                    </a:p>
                    <a:p>
                      <a:pPr marL="285750" indent="-285750">
                        <a:buFont typeface="Arial" panose="020B0604020202020204" pitchFamily="34" charset="0"/>
                        <a:buChar char="•"/>
                      </a:pPr>
                      <a:r>
                        <a:rPr lang="en-US" sz="2000" b="0" i="0" kern="1200" dirty="0">
                          <a:solidFill>
                            <a:schemeClr val="dk1"/>
                          </a:solidFill>
                          <a:effectLst/>
                          <a:latin typeface="+mn-lt"/>
                          <a:ea typeface="+mn-ea"/>
                          <a:cs typeface="+mn-cs"/>
                        </a:rPr>
                        <a:t> and sewage treatment</a:t>
                      </a:r>
                      <a:r>
                        <a:rPr lang="en-US" sz="1800" b="0" i="0" kern="1200" dirty="0">
                          <a:solidFill>
                            <a:schemeClr val="dk1"/>
                          </a:solidFill>
                          <a:effectLst/>
                          <a:latin typeface="+mn-lt"/>
                          <a:ea typeface="+mn-ea"/>
                          <a:cs typeface="+mn-cs"/>
                        </a:rPr>
                        <a:t>, </a:t>
                      </a:r>
                      <a:endParaRPr lang="en-US" dirty="0"/>
                    </a:p>
                  </a:txBody>
                  <a:tcPr/>
                </a:tc>
                <a:tc>
                  <a:txBody>
                    <a:bodyPr/>
                    <a:lstStyle/>
                    <a:p>
                      <a:r>
                        <a:rPr lang="en-US" sz="2400" b="0" dirty="0"/>
                        <a:t>They retain in the Atmosphere 114 years</a:t>
                      </a:r>
                    </a:p>
                  </a:txBody>
                  <a:tcPr/>
                </a:tc>
                <a:extLst>
                  <a:ext uri="{0D108BD9-81ED-4DB2-BD59-A6C34878D82A}">
                    <a16:rowId xmlns:a16="http://schemas.microsoft.com/office/drawing/2014/main" val="3548467879"/>
                  </a:ext>
                </a:extLst>
              </a:tr>
            </a:tbl>
          </a:graphicData>
        </a:graphic>
      </p:graphicFrame>
    </p:spTree>
    <p:extLst>
      <p:ext uri="{BB962C8B-B14F-4D97-AF65-F5344CB8AC3E}">
        <p14:creationId xmlns:p14="http://schemas.microsoft.com/office/powerpoint/2010/main" val="2432732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8C92-9AFD-4038-B417-20AC08D2F5BD}"/>
              </a:ext>
            </a:extLst>
          </p:cNvPr>
          <p:cNvSpPr>
            <a:spLocks noGrp="1"/>
          </p:cNvSpPr>
          <p:nvPr>
            <p:ph type="title"/>
          </p:nvPr>
        </p:nvSpPr>
        <p:spPr>
          <a:xfrm>
            <a:off x="838200" y="1"/>
            <a:ext cx="10515600" cy="1285462"/>
          </a:xfrm>
        </p:spPr>
        <p:txBody>
          <a:bodyPr>
            <a:normAutofit/>
          </a:bodyPr>
          <a:lstStyle/>
          <a:p>
            <a:r>
              <a:rPr lang="en-US" sz="6600" b="1" i="1" dirty="0">
                <a:solidFill>
                  <a:srgbClr val="0070C0"/>
                </a:solidFill>
              </a:rPr>
              <a:t>Contents in this Presentation </a:t>
            </a:r>
          </a:p>
        </p:txBody>
      </p:sp>
      <p:sp>
        <p:nvSpPr>
          <p:cNvPr id="3" name="Content Placeholder 2">
            <a:extLst>
              <a:ext uri="{FF2B5EF4-FFF2-40B4-BE49-F238E27FC236}">
                <a16:creationId xmlns:a16="http://schemas.microsoft.com/office/drawing/2014/main" id="{C5C3D749-A47B-4A67-ABA1-2923F4AC06E5}"/>
              </a:ext>
            </a:extLst>
          </p:cNvPr>
          <p:cNvSpPr>
            <a:spLocks noGrp="1"/>
          </p:cNvSpPr>
          <p:nvPr>
            <p:ph idx="1"/>
          </p:nvPr>
        </p:nvSpPr>
        <p:spPr>
          <a:xfrm>
            <a:off x="106017" y="1285462"/>
            <a:ext cx="11155018" cy="5572538"/>
          </a:xfrm>
        </p:spPr>
        <p:txBody>
          <a:bodyPr>
            <a:normAutofit/>
          </a:bodyPr>
          <a:lstStyle/>
          <a:p>
            <a:pPr marL="457200" indent="-457200">
              <a:buFont typeface="+mj-lt"/>
              <a:buAutoNum type="arabicPeriod"/>
            </a:pPr>
            <a:r>
              <a:rPr lang="en-US" sz="2400" dirty="0"/>
              <a:t>What is the green house? </a:t>
            </a:r>
          </a:p>
          <a:p>
            <a:pPr marL="457200" indent="-457200">
              <a:buFont typeface="+mj-lt"/>
              <a:buAutoNum type="arabicPeriod"/>
            </a:pPr>
            <a:r>
              <a:rPr lang="en-US" sz="2400" dirty="0"/>
              <a:t>How a green house work?</a:t>
            </a:r>
          </a:p>
          <a:p>
            <a:pPr marL="457200" indent="-457200">
              <a:buFont typeface="+mj-lt"/>
              <a:buAutoNum type="arabicPeriod"/>
            </a:pPr>
            <a:r>
              <a:rPr lang="en-US" sz="2400" dirty="0"/>
              <a:t>Atmospheric Greenhouse</a:t>
            </a:r>
          </a:p>
          <a:p>
            <a:pPr marL="457200" indent="-457200">
              <a:buFont typeface="+mj-lt"/>
              <a:buAutoNum type="arabicPeriod"/>
            </a:pPr>
            <a:r>
              <a:rPr lang="en-US" sz="2400" dirty="0"/>
              <a:t>Greenhouse Gases</a:t>
            </a:r>
          </a:p>
          <a:p>
            <a:pPr lvl="1"/>
            <a:r>
              <a:rPr lang="en-US" sz="2800" dirty="0"/>
              <a:t>         Water Vapors </a:t>
            </a:r>
          </a:p>
          <a:p>
            <a:pPr lvl="1"/>
            <a:r>
              <a:rPr lang="en-US" sz="2800" dirty="0"/>
              <a:t>         Carbon Dioxide </a:t>
            </a:r>
          </a:p>
          <a:p>
            <a:pPr lvl="1"/>
            <a:r>
              <a:rPr lang="en-US" sz="2800" dirty="0"/>
              <a:t>          Nitrous Oxide</a:t>
            </a:r>
          </a:p>
          <a:p>
            <a:pPr lvl="1"/>
            <a:r>
              <a:rPr lang="en-US" sz="2800" dirty="0"/>
              <a:t>            Methane </a:t>
            </a:r>
          </a:p>
          <a:p>
            <a:pPr marL="457200" lvl="1" indent="0">
              <a:buNone/>
            </a:pPr>
            <a:r>
              <a:rPr lang="en-US" sz="2800" dirty="0"/>
              <a:t>5. Greenhouse Effect</a:t>
            </a:r>
          </a:p>
          <a:p>
            <a:pPr marL="457200" lvl="1" indent="0">
              <a:buNone/>
            </a:pPr>
            <a:r>
              <a:rPr lang="en-US" sz="2800" dirty="0"/>
              <a:t>6.Difference between natural and human enhanced greenhouse effect</a:t>
            </a:r>
          </a:p>
          <a:p>
            <a:pPr marL="457200" lvl="1" indent="0">
              <a:buNone/>
            </a:pPr>
            <a:r>
              <a:rPr lang="en-US" sz="2800" dirty="0"/>
              <a:t>7.Global Warming  </a:t>
            </a:r>
          </a:p>
          <a:p>
            <a:pPr marL="457200" lvl="1" indent="0">
              <a:buNone/>
            </a:pPr>
            <a:endParaRPr lang="en-US" sz="2800" dirty="0"/>
          </a:p>
        </p:txBody>
      </p:sp>
    </p:spTree>
    <p:extLst>
      <p:ext uri="{BB962C8B-B14F-4D97-AF65-F5344CB8AC3E}">
        <p14:creationId xmlns:p14="http://schemas.microsoft.com/office/powerpoint/2010/main" val="21619480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1000"/>
                                        <p:tgtEl>
                                          <p:spTgt spid="3">
                                            <p:txEl>
                                              <p:pRg st="8" end="8"/>
                                            </p:txEl>
                                          </p:spTgt>
                                        </p:tgtEl>
                                      </p:cBhvr>
                                    </p:animEffect>
                                    <p:anim calcmode="lin" valueType="num">
                                      <p:cBhvr>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fade">
                                      <p:cBhvr>
                                        <p:cTn id="59" dur="1000"/>
                                        <p:tgtEl>
                                          <p:spTgt spid="3">
                                            <p:txEl>
                                              <p:pRg st="9" end="9"/>
                                            </p:txEl>
                                          </p:spTgt>
                                        </p:tgtEl>
                                      </p:cBhvr>
                                    </p:animEffect>
                                    <p:anim calcmode="lin" valueType="num">
                                      <p:cBhvr>
                                        <p:cTn id="6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Effect transition="in" filter="fade">
                                      <p:cBhvr>
                                        <p:cTn id="64" dur="1000"/>
                                        <p:tgtEl>
                                          <p:spTgt spid="3">
                                            <p:txEl>
                                              <p:pRg st="10" end="10"/>
                                            </p:txEl>
                                          </p:spTgt>
                                        </p:tgtEl>
                                      </p:cBhvr>
                                    </p:animEffect>
                                    <p:anim calcmode="lin" valueType="num">
                                      <p:cBhvr>
                                        <p:cTn id="6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A9B38-E6D2-4912-9505-2035A7DA2D79}"/>
              </a:ext>
            </a:extLst>
          </p:cNvPr>
          <p:cNvSpPr>
            <a:spLocks noGrp="1"/>
          </p:cNvSpPr>
          <p:nvPr>
            <p:ph type="title"/>
          </p:nvPr>
        </p:nvSpPr>
        <p:spPr>
          <a:xfrm>
            <a:off x="293512" y="158044"/>
            <a:ext cx="4425244" cy="1885245"/>
          </a:xfrm>
        </p:spPr>
        <p:txBody>
          <a:bodyPr>
            <a:normAutofit/>
          </a:bodyPr>
          <a:lstStyle/>
          <a:p>
            <a:r>
              <a:rPr lang="en-US" sz="9600" b="1" dirty="0"/>
              <a:t>Ozone </a:t>
            </a:r>
          </a:p>
        </p:txBody>
      </p:sp>
      <p:graphicFrame>
        <p:nvGraphicFramePr>
          <p:cNvPr id="4" name="Content Placeholder 3">
            <a:extLst>
              <a:ext uri="{FF2B5EF4-FFF2-40B4-BE49-F238E27FC236}">
                <a16:creationId xmlns:a16="http://schemas.microsoft.com/office/drawing/2014/main" id="{41BBD8A7-4BEF-46A8-A972-63963E1DA0C9}"/>
              </a:ext>
            </a:extLst>
          </p:cNvPr>
          <p:cNvGraphicFramePr>
            <a:graphicFrameLocks noGrp="1"/>
          </p:cNvGraphicFramePr>
          <p:nvPr>
            <p:ph idx="1"/>
            <p:extLst>
              <p:ext uri="{D42A27DB-BD31-4B8C-83A1-F6EECF244321}">
                <p14:modId xmlns:p14="http://schemas.microsoft.com/office/powerpoint/2010/main" val="406029355"/>
              </p:ext>
            </p:extLst>
          </p:nvPr>
        </p:nvGraphicFramePr>
        <p:xfrm>
          <a:off x="173621" y="1648178"/>
          <a:ext cx="11724867" cy="4555852"/>
        </p:xfrm>
        <a:graphic>
          <a:graphicData uri="http://schemas.openxmlformats.org/drawingml/2006/table">
            <a:tbl>
              <a:tblPr firstRow="1" bandRow="1">
                <a:tableStyleId>{5C22544A-7EE6-4342-B048-85BDC9FD1C3A}</a:tableStyleId>
              </a:tblPr>
              <a:tblGrid>
                <a:gridCol w="4592981">
                  <a:extLst>
                    <a:ext uri="{9D8B030D-6E8A-4147-A177-3AD203B41FA5}">
                      <a16:colId xmlns:a16="http://schemas.microsoft.com/office/drawing/2014/main" val="1316478912"/>
                    </a:ext>
                  </a:extLst>
                </a:gridCol>
                <a:gridCol w="3565943">
                  <a:extLst>
                    <a:ext uri="{9D8B030D-6E8A-4147-A177-3AD203B41FA5}">
                      <a16:colId xmlns:a16="http://schemas.microsoft.com/office/drawing/2014/main" val="2244651142"/>
                    </a:ext>
                  </a:extLst>
                </a:gridCol>
                <a:gridCol w="3565943">
                  <a:extLst>
                    <a:ext uri="{9D8B030D-6E8A-4147-A177-3AD203B41FA5}">
                      <a16:colId xmlns:a16="http://schemas.microsoft.com/office/drawing/2014/main" val="4021931031"/>
                    </a:ext>
                  </a:extLst>
                </a:gridCol>
              </a:tblGrid>
              <a:tr h="2277926">
                <a:tc>
                  <a:txBody>
                    <a:bodyPr/>
                    <a:lstStyle/>
                    <a:p>
                      <a:r>
                        <a:rPr lang="en-US" sz="2400" dirty="0"/>
                        <a:t>Contribution in Atmosphere</a:t>
                      </a:r>
                    </a:p>
                  </a:txBody>
                  <a:tcPr/>
                </a:tc>
                <a:tc>
                  <a:txBody>
                    <a:bodyPr/>
                    <a:lstStyle/>
                    <a:p>
                      <a:r>
                        <a:rPr lang="en-US" sz="2800" dirty="0"/>
                        <a:t>Sources of OZONE</a:t>
                      </a:r>
                    </a:p>
                  </a:txBody>
                  <a:tcPr/>
                </a:tc>
                <a:tc>
                  <a:txBody>
                    <a:bodyPr/>
                    <a:lstStyle/>
                    <a:p>
                      <a:r>
                        <a:rPr lang="en-US" sz="2400" dirty="0"/>
                        <a:t>The time they spend in Atmosphere</a:t>
                      </a:r>
                    </a:p>
                  </a:txBody>
                  <a:tcPr/>
                </a:tc>
                <a:extLst>
                  <a:ext uri="{0D108BD9-81ED-4DB2-BD59-A6C34878D82A}">
                    <a16:rowId xmlns:a16="http://schemas.microsoft.com/office/drawing/2014/main" val="3151404705"/>
                  </a:ext>
                </a:extLst>
              </a:tr>
              <a:tr h="2277926">
                <a:tc>
                  <a:txBody>
                    <a:bodyPr/>
                    <a:lstStyle/>
                    <a:p>
                      <a:r>
                        <a:rPr lang="en-US" sz="1800" b="1" i="0" kern="1200" dirty="0">
                          <a:solidFill>
                            <a:schemeClr val="dk1"/>
                          </a:solidFill>
                          <a:effectLst/>
                          <a:latin typeface="+mn-lt"/>
                          <a:ea typeface="+mn-ea"/>
                          <a:cs typeface="+mn-cs"/>
                        </a:rPr>
                        <a:t>ozone </a:t>
                      </a:r>
                      <a:r>
                        <a:rPr lang="en-US" sz="1800" b="0" i="0" kern="1200" dirty="0">
                          <a:solidFill>
                            <a:schemeClr val="dk1"/>
                          </a:solidFill>
                          <a:effectLst/>
                          <a:latin typeface="+mn-lt"/>
                          <a:ea typeface="+mn-ea"/>
                          <a:cs typeface="+mn-cs"/>
                        </a:rPr>
                        <a:t>also has an 11% effect on global warming.</a:t>
                      </a:r>
                      <a:endParaRPr lang="en-US" dirty="0"/>
                    </a:p>
                  </a:txBody>
                  <a:tcPr/>
                </a:tc>
                <a:tc>
                  <a:txBody>
                    <a:bodyPr/>
                    <a:lstStyle/>
                    <a:p>
                      <a:r>
                        <a:rPr lang="en-US" sz="1800" b="0" i="0" kern="1200" dirty="0">
                          <a:solidFill>
                            <a:schemeClr val="dk1"/>
                          </a:solidFill>
                          <a:effectLst/>
                          <a:latin typeface="+mn-lt"/>
                          <a:ea typeface="+mn-ea"/>
                          <a:cs typeface="+mn-cs"/>
                        </a:rPr>
                        <a:t>This is a product of the reaction between the gases carbon monoxide (CO), nitrogen dioxide (NO₂) and VOCs (Volatile Organic Compounds), given off during the burning of fuels.</a:t>
                      </a:r>
                      <a:endParaRPr lang="en-US" dirty="0"/>
                    </a:p>
                  </a:txBody>
                  <a:tcPr/>
                </a:tc>
                <a:tc>
                  <a:txBody>
                    <a:bodyPr/>
                    <a:lstStyle/>
                    <a:p>
                      <a:r>
                        <a:rPr lang="en-US" sz="1800" b="0" i="0" kern="1200" dirty="0">
                          <a:solidFill>
                            <a:schemeClr val="dk1"/>
                          </a:solidFill>
                          <a:effectLst/>
                          <a:latin typeface="+mn-lt"/>
                          <a:ea typeface="+mn-ea"/>
                          <a:cs typeface="+mn-cs"/>
                        </a:rPr>
                        <a:t>These gases don’t last as long in the atmosphere as others, a matter of months at the most.</a:t>
                      </a:r>
                    </a:p>
                    <a:p>
                      <a:r>
                        <a:rPr lang="en-US" dirty="0"/>
                        <a:t/>
                      </a:r>
                      <a:br>
                        <a:rPr lang="en-US" dirty="0"/>
                      </a:br>
                      <a:endParaRPr lang="en-US" dirty="0"/>
                    </a:p>
                  </a:txBody>
                  <a:tcPr/>
                </a:tc>
                <a:extLst>
                  <a:ext uri="{0D108BD9-81ED-4DB2-BD59-A6C34878D82A}">
                    <a16:rowId xmlns:a16="http://schemas.microsoft.com/office/drawing/2014/main" val="1547697883"/>
                  </a:ext>
                </a:extLst>
              </a:tr>
            </a:tbl>
          </a:graphicData>
        </a:graphic>
      </p:graphicFrame>
    </p:spTree>
    <p:extLst>
      <p:ext uri="{BB962C8B-B14F-4D97-AF65-F5344CB8AC3E}">
        <p14:creationId xmlns:p14="http://schemas.microsoft.com/office/powerpoint/2010/main" val="274599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2798F-B887-4A65-AE27-8BCFC238BFC1}"/>
              </a:ext>
            </a:extLst>
          </p:cNvPr>
          <p:cNvSpPr>
            <a:spLocks noGrp="1"/>
          </p:cNvSpPr>
          <p:nvPr>
            <p:ph type="title"/>
          </p:nvPr>
        </p:nvSpPr>
        <p:spPr>
          <a:xfrm>
            <a:off x="0" y="0"/>
            <a:ext cx="12192000" cy="2122312"/>
          </a:xfrm>
        </p:spPr>
        <p:txBody>
          <a:bodyPr>
            <a:normAutofit fontScale="90000"/>
          </a:bodyPr>
          <a:lstStyle/>
          <a:p>
            <a:r>
              <a:rPr lang="en-US" sz="5400" b="1" i="1" dirty="0"/>
              <a:t>How to avoid generating greenhouse effect gases</a:t>
            </a:r>
            <a:br>
              <a:rPr lang="en-US" sz="5400" b="1" i="1" dirty="0"/>
            </a:br>
            <a:endParaRPr lang="en-US" sz="5400" b="1" i="1" dirty="0"/>
          </a:p>
        </p:txBody>
      </p:sp>
      <p:sp>
        <p:nvSpPr>
          <p:cNvPr id="3" name="Content Placeholder 2">
            <a:extLst>
              <a:ext uri="{FF2B5EF4-FFF2-40B4-BE49-F238E27FC236}">
                <a16:creationId xmlns:a16="http://schemas.microsoft.com/office/drawing/2014/main" id="{FC06D19C-F7FC-4F01-B223-A7C81E6849EB}"/>
              </a:ext>
            </a:extLst>
          </p:cNvPr>
          <p:cNvSpPr>
            <a:spLocks noGrp="1"/>
          </p:cNvSpPr>
          <p:nvPr>
            <p:ph idx="1"/>
          </p:nvPr>
        </p:nvSpPr>
        <p:spPr>
          <a:xfrm>
            <a:off x="809978" y="2359906"/>
            <a:ext cx="10515600" cy="4351338"/>
          </a:xfrm>
        </p:spPr>
        <p:txBody>
          <a:bodyPr>
            <a:normAutofit/>
          </a:bodyPr>
          <a:lstStyle/>
          <a:p>
            <a:pPr marL="0" indent="0">
              <a:buNone/>
            </a:pPr>
            <a:r>
              <a:rPr lang="en-US" sz="3600" dirty="0"/>
              <a:t>To avoid global warming</a:t>
            </a:r>
          </a:p>
          <a:p>
            <a:r>
              <a:rPr lang="en-US" sz="3600" dirty="0"/>
              <a:t> It is necessary to </a:t>
            </a:r>
            <a:r>
              <a:rPr lang="en-US" sz="3600" b="1" dirty="0"/>
              <a:t>reduce greenhouse gas emissions</a:t>
            </a:r>
            <a:r>
              <a:rPr lang="en-US" sz="3600" dirty="0"/>
              <a:t>.</a:t>
            </a:r>
          </a:p>
          <a:p>
            <a:r>
              <a:rPr lang="en-US" sz="3600" dirty="0"/>
              <a:t> The best way is to commit to </a:t>
            </a:r>
            <a:r>
              <a:rPr lang="en-US" sz="3600" b="1" dirty="0">
                <a:hlinkClick r:id="rId2"/>
              </a:rPr>
              <a:t>renewable energies</a:t>
            </a:r>
            <a:r>
              <a:rPr lang="en-US" sz="3600" dirty="0"/>
              <a:t>, which generate clean electricity without harming the environment or polluting the air. Renewables also help preserve the oceans and forests, which are natural </a:t>
            </a:r>
            <a:r>
              <a:rPr lang="en-US" sz="3600" dirty="0">
                <a:hlinkClick r:id="rId3"/>
              </a:rPr>
              <a:t>carbon sinks</a:t>
            </a:r>
            <a:r>
              <a:rPr lang="en-US" sz="3600" dirty="0"/>
              <a:t> absorbing some of the carbon dioxide.</a:t>
            </a:r>
          </a:p>
          <a:p>
            <a:endParaRPr lang="en-US" sz="3600" dirty="0"/>
          </a:p>
        </p:txBody>
      </p:sp>
    </p:spTree>
    <p:extLst>
      <p:ext uri="{BB962C8B-B14F-4D97-AF65-F5344CB8AC3E}">
        <p14:creationId xmlns:p14="http://schemas.microsoft.com/office/powerpoint/2010/main" val="28087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CEB4F72-58C1-477A-ADC1-DFC756FD882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2412"/>
          <a:stretch/>
        </p:blipFill>
        <p:spPr>
          <a:xfrm>
            <a:off x="21966" y="0"/>
            <a:ext cx="12148068" cy="6833289"/>
          </a:xfrm>
        </p:spPr>
      </p:pic>
    </p:spTree>
    <p:extLst>
      <p:ext uri="{BB962C8B-B14F-4D97-AF65-F5344CB8AC3E}">
        <p14:creationId xmlns:p14="http://schemas.microsoft.com/office/powerpoint/2010/main" val="3184275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E2F774A-0FDF-495B-84AA-CFF53795C4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329994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98808-7362-4007-B351-CCBC3D3A02D7}"/>
              </a:ext>
            </a:extLst>
          </p:cNvPr>
          <p:cNvSpPr>
            <a:spLocks noGrp="1"/>
          </p:cNvSpPr>
          <p:nvPr>
            <p:ph type="title"/>
          </p:nvPr>
        </p:nvSpPr>
        <p:spPr>
          <a:xfrm>
            <a:off x="172278" y="490331"/>
            <a:ext cx="4704522" cy="1258956"/>
          </a:xfrm>
        </p:spPr>
        <p:txBody>
          <a:bodyPr>
            <a:normAutofit/>
          </a:bodyPr>
          <a:lstStyle/>
          <a:p>
            <a:r>
              <a:rPr lang="en-US" sz="6600" b="1" i="1" dirty="0"/>
              <a:t>Green House</a:t>
            </a:r>
          </a:p>
        </p:txBody>
      </p:sp>
      <p:pic>
        <p:nvPicPr>
          <p:cNvPr id="6" name="Content Placeholder 5">
            <a:extLst>
              <a:ext uri="{FF2B5EF4-FFF2-40B4-BE49-F238E27FC236}">
                <a16:creationId xmlns:a16="http://schemas.microsoft.com/office/drawing/2014/main" id="{45E47025-DC09-42F4-8F8A-D4218DB5BC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9078" y="0"/>
            <a:ext cx="7142922" cy="6858000"/>
          </a:xfrm>
        </p:spPr>
      </p:pic>
      <p:sp>
        <p:nvSpPr>
          <p:cNvPr id="4" name="Text Placeholder 3">
            <a:extLst>
              <a:ext uri="{FF2B5EF4-FFF2-40B4-BE49-F238E27FC236}">
                <a16:creationId xmlns:a16="http://schemas.microsoft.com/office/drawing/2014/main" id="{8448FDB4-391A-482A-816C-B4D0952B8362}"/>
              </a:ext>
            </a:extLst>
          </p:cNvPr>
          <p:cNvSpPr>
            <a:spLocks noGrp="1"/>
          </p:cNvSpPr>
          <p:nvPr>
            <p:ph type="body" sz="half" idx="2"/>
          </p:nvPr>
        </p:nvSpPr>
        <p:spPr>
          <a:xfrm>
            <a:off x="0" y="1590261"/>
            <a:ext cx="5049078" cy="4777408"/>
          </a:xfrm>
        </p:spPr>
        <p:txBody>
          <a:bodyPr>
            <a:noAutofit/>
          </a:bodyPr>
          <a:lstStyle/>
          <a:p>
            <a:r>
              <a:rPr lang="en-US" sz="2800" dirty="0"/>
              <a:t>A greenhouse is a building where plants are grown . A greenhouse is a structure with a glass or plastic roof and frequently glass or plastic walls; it heats up because incoming visible solar radiation from the sun is absorbed by plants, soil, and other things inside the building</a:t>
            </a:r>
          </a:p>
        </p:txBody>
      </p:sp>
    </p:spTree>
    <p:extLst>
      <p:ext uri="{BB962C8B-B14F-4D97-AF65-F5344CB8AC3E}">
        <p14:creationId xmlns:p14="http://schemas.microsoft.com/office/powerpoint/2010/main" val="3322532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inVertical)">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DA4D-0FC0-4F01-A3A4-73D17ED76E8F}"/>
              </a:ext>
            </a:extLst>
          </p:cNvPr>
          <p:cNvSpPr>
            <a:spLocks noGrp="1"/>
          </p:cNvSpPr>
          <p:nvPr>
            <p:ph type="title"/>
          </p:nvPr>
        </p:nvSpPr>
        <p:spPr/>
        <p:txBody>
          <a:bodyPr>
            <a:normAutofit/>
          </a:bodyPr>
          <a:lstStyle/>
          <a:p>
            <a:r>
              <a:rPr lang="en-US" sz="6600" b="1" i="1" dirty="0"/>
              <a:t>How a green house work</a:t>
            </a:r>
          </a:p>
        </p:txBody>
      </p:sp>
      <p:sp>
        <p:nvSpPr>
          <p:cNvPr id="3" name="Content Placeholder 2">
            <a:extLst>
              <a:ext uri="{FF2B5EF4-FFF2-40B4-BE49-F238E27FC236}">
                <a16:creationId xmlns:a16="http://schemas.microsoft.com/office/drawing/2014/main" id="{A83E009A-9D66-46C6-AC6B-4A39FA1CC95B}"/>
              </a:ext>
            </a:extLst>
          </p:cNvPr>
          <p:cNvSpPr>
            <a:spLocks noGrp="1"/>
          </p:cNvSpPr>
          <p:nvPr>
            <p:ph idx="1"/>
          </p:nvPr>
        </p:nvSpPr>
        <p:spPr/>
        <p:txBody>
          <a:bodyPr/>
          <a:lstStyle/>
          <a:p>
            <a:pPr marL="0" indent="0">
              <a:buNone/>
            </a:pPr>
            <a:r>
              <a:rPr lang="en-US" i="1" dirty="0"/>
              <a:t>Green house allow sunlight to enter but prevent heat from escaping. The transparent covering of the greenhouse allows visible light to enter without obstruction. It warms the inside of green house as energy is absorbed by the plants ,soil and other inside is retained in the buildings by the roof and walls.</a:t>
            </a:r>
          </a:p>
        </p:txBody>
      </p:sp>
    </p:spTree>
    <p:extLst>
      <p:ext uri="{BB962C8B-B14F-4D97-AF65-F5344CB8AC3E}">
        <p14:creationId xmlns:p14="http://schemas.microsoft.com/office/powerpoint/2010/main" val="4058831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C68C-90CD-4B1A-89B3-56967FE63A40}"/>
              </a:ext>
            </a:extLst>
          </p:cNvPr>
          <p:cNvSpPr>
            <a:spLocks noGrp="1"/>
          </p:cNvSpPr>
          <p:nvPr>
            <p:ph type="title"/>
          </p:nvPr>
        </p:nvSpPr>
        <p:spPr>
          <a:xfrm>
            <a:off x="59150" y="152399"/>
            <a:ext cx="4712875" cy="1769165"/>
          </a:xfrm>
        </p:spPr>
        <p:txBody>
          <a:bodyPr>
            <a:normAutofit/>
          </a:bodyPr>
          <a:lstStyle/>
          <a:p>
            <a:r>
              <a:rPr lang="en-US" sz="5400" b="1" i="1" dirty="0"/>
              <a:t>Atmospheric Greenhouse </a:t>
            </a:r>
          </a:p>
        </p:txBody>
      </p:sp>
      <p:pic>
        <p:nvPicPr>
          <p:cNvPr id="6" name="Content Placeholder 5">
            <a:extLst>
              <a:ext uri="{FF2B5EF4-FFF2-40B4-BE49-F238E27FC236}">
                <a16:creationId xmlns:a16="http://schemas.microsoft.com/office/drawing/2014/main" id="{25FB7E54-E27A-4EE9-A269-2B212D8F0C0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9721" t="38559" r="24483" b="7125"/>
          <a:stretch/>
        </p:blipFill>
        <p:spPr>
          <a:xfrm>
            <a:off x="5997302" y="-1"/>
            <a:ext cx="6194697" cy="6858001"/>
          </a:xfrm>
        </p:spPr>
      </p:pic>
      <p:sp>
        <p:nvSpPr>
          <p:cNvPr id="4" name="Text Placeholder 3">
            <a:extLst>
              <a:ext uri="{FF2B5EF4-FFF2-40B4-BE49-F238E27FC236}">
                <a16:creationId xmlns:a16="http://schemas.microsoft.com/office/drawing/2014/main" id="{DE558278-F536-47C8-9A9B-FE2ACC1CED9B}"/>
              </a:ext>
            </a:extLst>
          </p:cNvPr>
          <p:cNvSpPr>
            <a:spLocks noGrp="1"/>
          </p:cNvSpPr>
          <p:nvPr>
            <p:ph type="body" sz="half" idx="2"/>
          </p:nvPr>
        </p:nvSpPr>
        <p:spPr>
          <a:xfrm>
            <a:off x="779049" y="1921564"/>
            <a:ext cx="5042937" cy="3856384"/>
          </a:xfrm>
        </p:spPr>
        <p:txBody>
          <a:bodyPr>
            <a:noAutofit/>
          </a:bodyPr>
          <a:lstStyle/>
          <a:p>
            <a:r>
              <a:rPr lang="en-US" sz="3600" i="1" dirty="0"/>
              <a:t>Earth’s atmosphere does the Same things as the greenhouse gases in the atmosphere. Greenhouse gases in the atmosphere do what the roof of the greenhouse does </a:t>
            </a:r>
          </a:p>
        </p:txBody>
      </p:sp>
    </p:spTree>
    <p:extLst>
      <p:ext uri="{BB962C8B-B14F-4D97-AF65-F5344CB8AC3E}">
        <p14:creationId xmlns:p14="http://schemas.microsoft.com/office/powerpoint/2010/main" val="4169743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9E93C-8EAF-43D2-A26A-B2835337533B}"/>
              </a:ext>
            </a:extLst>
          </p:cNvPr>
          <p:cNvSpPr>
            <a:spLocks noGrp="1"/>
          </p:cNvSpPr>
          <p:nvPr>
            <p:ph type="title"/>
          </p:nvPr>
        </p:nvSpPr>
        <p:spPr>
          <a:xfrm>
            <a:off x="0" y="0"/>
            <a:ext cx="5183188" cy="1544578"/>
          </a:xfrm>
        </p:spPr>
        <p:txBody>
          <a:bodyPr>
            <a:normAutofit/>
          </a:bodyPr>
          <a:lstStyle/>
          <a:p>
            <a:r>
              <a:rPr lang="en-US" sz="5400" b="1" i="1" dirty="0"/>
              <a:t>Greenhouse Gases</a:t>
            </a:r>
          </a:p>
        </p:txBody>
      </p:sp>
      <p:pic>
        <p:nvPicPr>
          <p:cNvPr id="6" name="Content Placeholder 5">
            <a:extLst>
              <a:ext uri="{FF2B5EF4-FFF2-40B4-BE49-F238E27FC236}">
                <a16:creationId xmlns:a16="http://schemas.microsoft.com/office/drawing/2014/main" id="{7D06F7E9-36E9-4CBB-9D47-4E20056D2D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535052"/>
            <a:ext cx="6172200" cy="3778370"/>
          </a:xfrm>
        </p:spPr>
      </p:pic>
      <p:sp>
        <p:nvSpPr>
          <p:cNvPr id="4" name="Text Placeholder 3">
            <a:extLst>
              <a:ext uri="{FF2B5EF4-FFF2-40B4-BE49-F238E27FC236}">
                <a16:creationId xmlns:a16="http://schemas.microsoft.com/office/drawing/2014/main" id="{830ADDB9-3A47-47AC-8980-092C3E486B23}"/>
              </a:ext>
            </a:extLst>
          </p:cNvPr>
          <p:cNvSpPr>
            <a:spLocks noGrp="1"/>
          </p:cNvSpPr>
          <p:nvPr>
            <p:ph type="body" sz="half" idx="2"/>
          </p:nvPr>
        </p:nvSpPr>
        <p:spPr>
          <a:xfrm>
            <a:off x="0" y="1544578"/>
            <a:ext cx="5183188" cy="4343400"/>
          </a:xfrm>
        </p:spPr>
        <p:txBody>
          <a:bodyPr>
            <a:normAutofit/>
          </a:bodyPr>
          <a:lstStyle/>
          <a:p>
            <a:r>
              <a:rPr lang="en-US" sz="3200" dirty="0"/>
              <a:t>Greenhouse gases cause the greenhouse effect on planets. The primary greenhouse gases in Earth's atmosphere are </a:t>
            </a:r>
            <a:r>
              <a:rPr lang="en-US" sz="3200" dirty="0">
                <a:solidFill>
                  <a:schemeClr val="accent1"/>
                </a:solidFill>
              </a:rPr>
              <a:t>water vapor (H</a:t>
            </a:r>
            <a:r>
              <a:rPr lang="en-US" sz="3200" baseline="-25000" dirty="0">
                <a:solidFill>
                  <a:schemeClr val="accent1"/>
                </a:solidFill>
              </a:rPr>
              <a:t>2</a:t>
            </a:r>
            <a:r>
              <a:rPr lang="en-US" sz="3200" dirty="0">
                <a:solidFill>
                  <a:schemeClr val="accent1"/>
                </a:solidFill>
              </a:rPr>
              <a:t>O)</a:t>
            </a:r>
            <a:r>
              <a:rPr lang="en-US" sz="3200" dirty="0"/>
              <a:t>, </a:t>
            </a:r>
            <a:r>
              <a:rPr lang="en-US" sz="3200" dirty="0">
                <a:solidFill>
                  <a:schemeClr val="accent1"/>
                </a:solidFill>
              </a:rPr>
              <a:t>carbon dioxide (CO</a:t>
            </a:r>
            <a:r>
              <a:rPr lang="en-US" sz="3200" baseline="-25000" dirty="0">
                <a:solidFill>
                  <a:schemeClr val="accent1"/>
                </a:solidFill>
              </a:rPr>
              <a:t>2</a:t>
            </a:r>
            <a:r>
              <a:rPr lang="en-US" sz="3200" dirty="0">
                <a:solidFill>
                  <a:schemeClr val="accent1"/>
                </a:solidFill>
              </a:rPr>
              <a:t>), methane (CH</a:t>
            </a:r>
            <a:r>
              <a:rPr lang="en-US" sz="3200" baseline="-25000" dirty="0">
                <a:solidFill>
                  <a:schemeClr val="accent1"/>
                </a:solidFill>
              </a:rPr>
              <a:t>4</a:t>
            </a:r>
            <a:r>
              <a:rPr lang="en-US" sz="3200" dirty="0">
                <a:solidFill>
                  <a:schemeClr val="accent1"/>
                </a:solidFill>
              </a:rPr>
              <a:t>)</a:t>
            </a:r>
            <a:r>
              <a:rPr lang="en-US" sz="3200" dirty="0"/>
              <a:t>, </a:t>
            </a:r>
            <a:r>
              <a:rPr lang="en-US" sz="3200" dirty="0">
                <a:solidFill>
                  <a:schemeClr val="accent1"/>
                </a:solidFill>
              </a:rPr>
              <a:t>nitrous oxide (N</a:t>
            </a:r>
            <a:r>
              <a:rPr lang="en-US" sz="3200" baseline="-25000" dirty="0">
                <a:solidFill>
                  <a:schemeClr val="accent1"/>
                </a:solidFill>
              </a:rPr>
              <a:t>2</a:t>
            </a:r>
            <a:r>
              <a:rPr lang="en-US" sz="3200" dirty="0">
                <a:solidFill>
                  <a:schemeClr val="accent1"/>
                </a:solidFill>
              </a:rPr>
              <a:t>O)</a:t>
            </a:r>
            <a:r>
              <a:rPr lang="en-US" sz="3200" dirty="0"/>
              <a:t>, and </a:t>
            </a:r>
            <a:r>
              <a:rPr lang="en-US" sz="3200" dirty="0">
                <a:solidFill>
                  <a:schemeClr val="accent1"/>
                </a:solidFill>
              </a:rPr>
              <a:t>ozone (O</a:t>
            </a:r>
            <a:r>
              <a:rPr lang="en-US" sz="3200" baseline="-25000" dirty="0">
                <a:solidFill>
                  <a:schemeClr val="accent1"/>
                </a:solidFill>
              </a:rPr>
              <a:t>3</a:t>
            </a:r>
            <a:r>
              <a:rPr lang="en-US" sz="3200" dirty="0">
                <a:solidFill>
                  <a:schemeClr val="accent1"/>
                </a:solidFill>
              </a:rPr>
              <a:t>)</a:t>
            </a:r>
            <a:r>
              <a:rPr lang="en-US" sz="3200" dirty="0"/>
              <a:t>.</a:t>
            </a:r>
          </a:p>
        </p:txBody>
      </p:sp>
    </p:spTree>
    <p:extLst>
      <p:ext uri="{BB962C8B-B14F-4D97-AF65-F5344CB8AC3E}">
        <p14:creationId xmlns:p14="http://schemas.microsoft.com/office/powerpoint/2010/main" val="809677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A3D6DB1-1382-45E2-89CC-3177A6A2E65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459" r="2459"/>
          <a:stretch>
            <a:fillRect/>
          </a:stretch>
        </p:blipFill>
        <p:spPr>
          <a:xfrm>
            <a:off x="0" y="0"/>
            <a:ext cx="12059478" cy="6858000"/>
          </a:xfrm>
        </p:spPr>
      </p:pic>
    </p:spTree>
    <p:extLst>
      <p:ext uri="{BB962C8B-B14F-4D97-AF65-F5344CB8AC3E}">
        <p14:creationId xmlns:p14="http://schemas.microsoft.com/office/powerpoint/2010/main" val="3551109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D79E8-DEE3-46AF-925A-8A3111602FBE}"/>
              </a:ext>
            </a:extLst>
          </p:cNvPr>
          <p:cNvSpPr>
            <a:spLocks noGrp="1"/>
          </p:cNvSpPr>
          <p:nvPr>
            <p:ph type="title"/>
          </p:nvPr>
        </p:nvSpPr>
        <p:spPr>
          <a:xfrm>
            <a:off x="0" y="195263"/>
            <a:ext cx="4340224" cy="1600199"/>
          </a:xfrm>
        </p:spPr>
        <p:txBody>
          <a:bodyPr>
            <a:normAutofit/>
          </a:bodyPr>
          <a:lstStyle/>
          <a:p>
            <a:r>
              <a:rPr lang="en-US" sz="5400" b="1" i="1" dirty="0"/>
              <a:t>Carbon Dioxide</a:t>
            </a:r>
          </a:p>
        </p:txBody>
      </p:sp>
      <p:pic>
        <p:nvPicPr>
          <p:cNvPr id="6" name="Picture Placeholder 5">
            <a:extLst>
              <a:ext uri="{FF2B5EF4-FFF2-40B4-BE49-F238E27FC236}">
                <a16:creationId xmlns:a16="http://schemas.microsoft.com/office/drawing/2014/main" id="{7FCAFDC9-D371-4A15-B344-1EFD8565A7CA}"/>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5906" t="20255" r="47958" b="3337"/>
          <a:stretch/>
        </p:blipFill>
        <p:spPr>
          <a:xfrm>
            <a:off x="5274364" y="0"/>
            <a:ext cx="6917635" cy="6858000"/>
          </a:xfrm>
        </p:spPr>
      </p:pic>
      <p:sp>
        <p:nvSpPr>
          <p:cNvPr id="4" name="Text Placeholder 3">
            <a:extLst>
              <a:ext uri="{FF2B5EF4-FFF2-40B4-BE49-F238E27FC236}">
                <a16:creationId xmlns:a16="http://schemas.microsoft.com/office/drawing/2014/main" id="{F01A4DDF-7EA9-4B16-A82E-C25D7207DD95}"/>
              </a:ext>
            </a:extLst>
          </p:cNvPr>
          <p:cNvSpPr>
            <a:spLocks noGrp="1"/>
          </p:cNvSpPr>
          <p:nvPr>
            <p:ph type="body" sz="half" idx="2"/>
          </p:nvPr>
        </p:nvSpPr>
        <p:spPr>
          <a:xfrm>
            <a:off x="198782" y="1795462"/>
            <a:ext cx="4876800" cy="4449417"/>
          </a:xfrm>
        </p:spPr>
        <p:txBody>
          <a:bodyPr>
            <a:normAutofit/>
          </a:bodyPr>
          <a:lstStyle/>
          <a:p>
            <a:r>
              <a:rPr lang="en-US" sz="2800" dirty="0"/>
              <a:t>Carbon dioxide is a naturally produced when people and animals breathe. Plants take in and use carbon dioxide to produce their own food. When food oxidized in the cells carbon dioxide is given off as a waste product. It is also returned to the air as a product of combustion and decomposition.  </a:t>
            </a:r>
          </a:p>
        </p:txBody>
      </p:sp>
    </p:spTree>
    <p:extLst>
      <p:ext uri="{BB962C8B-B14F-4D97-AF65-F5344CB8AC3E}">
        <p14:creationId xmlns:p14="http://schemas.microsoft.com/office/powerpoint/2010/main" val="3910707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80">
                                          <p:stCondLst>
                                            <p:cond delay="0"/>
                                          </p:stCondLst>
                                        </p:cTn>
                                        <p:tgtEl>
                                          <p:spTgt spid="4">
                                            <p:txEl>
                                              <p:pRg st="0" end="0"/>
                                            </p:txEl>
                                          </p:spTgt>
                                        </p:tgtEl>
                                      </p:cBhvr>
                                    </p:animEffect>
                                    <p:anim calcmode="lin" valueType="num">
                                      <p:cBhvr>
                                        <p:cTn id="15"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xEl>
                                              <p:pRg st="0" end="0"/>
                                            </p:txEl>
                                          </p:spTgt>
                                        </p:tgtEl>
                                      </p:cBhvr>
                                      <p:to x="100000" y="60000"/>
                                    </p:animScale>
                                    <p:animScale>
                                      <p:cBhvr>
                                        <p:cTn id="21" dur="166" decel="50000">
                                          <p:stCondLst>
                                            <p:cond delay="676"/>
                                          </p:stCondLst>
                                        </p:cTn>
                                        <p:tgtEl>
                                          <p:spTgt spid="4">
                                            <p:txEl>
                                              <p:pRg st="0" end="0"/>
                                            </p:txEl>
                                          </p:spTgt>
                                        </p:tgtEl>
                                      </p:cBhvr>
                                      <p:to x="100000" y="100000"/>
                                    </p:animScale>
                                    <p:animScale>
                                      <p:cBhvr>
                                        <p:cTn id="22" dur="26">
                                          <p:stCondLst>
                                            <p:cond delay="1312"/>
                                          </p:stCondLst>
                                        </p:cTn>
                                        <p:tgtEl>
                                          <p:spTgt spid="4">
                                            <p:txEl>
                                              <p:pRg st="0" end="0"/>
                                            </p:txEl>
                                          </p:spTgt>
                                        </p:tgtEl>
                                      </p:cBhvr>
                                      <p:to x="100000" y="80000"/>
                                    </p:animScale>
                                    <p:animScale>
                                      <p:cBhvr>
                                        <p:cTn id="23" dur="166" decel="50000">
                                          <p:stCondLst>
                                            <p:cond delay="1338"/>
                                          </p:stCondLst>
                                        </p:cTn>
                                        <p:tgtEl>
                                          <p:spTgt spid="4">
                                            <p:txEl>
                                              <p:pRg st="0" end="0"/>
                                            </p:txEl>
                                          </p:spTgt>
                                        </p:tgtEl>
                                      </p:cBhvr>
                                      <p:to x="100000" y="100000"/>
                                    </p:animScale>
                                    <p:animScale>
                                      <p:cBhvr>
                                        <p:cTn id="24" dur="26">
                                          <p:stCondLst>
                                            <p:cond delay="1642"/>
                                          </p:stCondLst>
                                        </p:cTn>
                                        <p:tgtEl>
                                          <p:spTgt spid="4">
                                            <p:txEl>
                                              <p:pRg st="0" end="0"/>
                                            </p:txEl>
                                          </p:spTgt>
                                        </p:tgtEl>
                                      </p:cBhvr>
                                      <p:to x="100000" y="90000"/>
                                    </p:animScale>
                                    <p:animScale>
                                      <p:cBhvr>
                                        <p:cTn id="25" dur="166" decel="50000">
                                          <p:stCondLst>
                                            <p:cond delay="1668"/>
                                          </p:stCondLst>
                                        </p:cTn>
                                        <p:tgtEl>
                                          <p:spTgt spid="4">
                                            <p:txEl>
                                              <p:pRg st="0" end="0"/>
                                            </p:txEl>
                                          </p:spTgt>
                                        </p:tgtEl>
                                      </p:cBhvr>
                                      <p:to x="100000" y="100000"/>
                                    </p:animScale>
                                    <p:animScale>
                                      <p:cBhvr>
                                        <p:cTn id="26" dur="26">
                                          <p:stCondLst>
                                            <p:cond delay="1808"/>
                                          </p:stCondLst>
                                        </p:cTn>
                                        <p:tgtEl>
                                          <p:spTgt spid="4">
                                            <p:txEl>
                                              <p:pRg st="0" end="0"/>
                                            </p:txEl>
                                          </p:spTgt>
                                        </p:tgtEl>
                                      </p:cBhvr>
                                      <p:to x="100000" y="95000"/>
                                    </p:animScale>
                                    <p:animScale>
                                      <p:cBhvr>
                                        <p:cTn id="27" dur="166" decel="50000">
                                          <p:stCondLst>
                                            <p:cond delay="1834"/>
                                          </p:stCondLst>
                                        </p:cTn>
                                        <p:tgtEl>
                                          <p:spTgt spid="4">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6FDC6-3448-4924-AA2B-71858CDFC78E}"/>
              </a:ext>
            </a:extLst>
          </p:cNvPr>
          <p:cNvSpPr>
            <a:spLocks noGrp="1"/>
          </p:cNvSpPr>
          <p:nvPr>
            <p:ph type="title"/>
          </p:nvPr>
        </p:nvSpPr>
        <p:spPr>
          <a:xfrm>
            <a:off x="0" y="178904"/>
            <a:ext cx="3932237" cy="1600200"/>
          </a:xfrm>
        </p:spPr>
        <p:txBody>
          <a:bodyPr>
            <a:normAutofit/>
          </a:bodyPr>
          <a:lstStyle/>
          <a:p>
            <a:r>
              <a:rPr lang="en-US" sz="6600" b="1" i="1" dirty="0"/>
              <a:t>METHANE</a:t>
            </a:r>
          </a:p>
        </p:txBody>
      </p:sp>
      <p:pic>
        <p:nvPicPr>
          <p:cNvPr id="6" name="Picture Placeholder 5">
            <a:extLst>
              <a:ext uri="{FF2B5EF4-FFF2-40B4-BE49-F238E27FC236}">
                <a16:creationId xmlns:a16="http://schemas.microsoft.com/office/drawing/2014/main" id="{38C6671A-9CF5-4A17-9228-304921594A9A}"/>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6109" t="22430" r="48978" b="5784"/>
          <a:stretch/>
        </p:blipFill>
        <p:spPr>
          <a:xfrm>
            <a:off x="5128591" y="0"/>
            <a:ext cx="7063409" cy="6858000"/>
          </a:xfrm>
        </p:spPr>
      </p:pic>
      <p:sp>
        <p:nvSpPr>
          <p:cNvPr id="4" name="Text Placeholder 3">
            <a:extLst>
              <a:ext uri="{FF2B5EF4-FFF2-40B4-BE49-F238E27FC236}">
                <a16:creationId xmlns:a16="http://schemas.microsoft.com/office/drawing/2014/main" id="{3FBC13FC-06B7-4239-B720-53E11C4EA263}"/>
              </a:ext>
            </a:extLst>
          </p:cNvPr>
          <p:cNvSpPr>
            <a:spLocks noGrp="1"/>
          </p:cNvSpPr>
          <p:nvPr>
            <p:ph type="body" sz="half" idx="2"/>
          </p:nvPr>
        </p:nvSpPr>
        <p:spPr>
          <a:xfrm>
            <a:off x="398807" y="1818860"/>
            <a:ext cx="4439479" cy="4489174"/>
          </a:xfrm>
        </p:spPr>
        <p:txBody>
          <a:bodyPr>
            <a:normAutofit/>
          </a:bodyPr>
          <a:lstStyle/>
          <a:p>
            <a:r>
              <a:rPr lang="en-US" sz="3600" dirty="0"/>
              <a:t>Methane is emitted by natural sources such as </a:t>
            </a:r>
            <a:r>
              <a:rPr lang="en-US" sz="3600" dirty="0">
                <a:solidFill>
                  <a:schemeClr val="accent1">
                    <a:lumMod val="75000"/>
                  </a:schemeClr>
                </a:solidFill>
              </a:rPr>
              <a:t>wetlands</a:t>
            </a:r>
            <a:r>
              <a:rPr lang="en-US" sz="3600" dirty="0"/>
              <a:t> , as well as </a:t>
            </a:r>
            <a:r>
              <a:rPr lang="en-US" sz="3600" dirty="0">
                <a:solidFill>
                  <a:schemeClr val="accent1">
                    <a:lumMod val="75000"/>
                  </a:schemeClr>
                </a:solidFill>
              </a:rPr>
              <a:t>human activities</a:t>
            </a:r>
            <a:r>
              <a:rPr lang="en-US" sz="3600" dirty="0"/>
              <a:t> such as leakage from natural gas systems and the</a:t>
            </a:r>
            <a:r>
              <a:rPr lang="en-US" sz="3600" dirty="0">
                <a:solidFill>
                  <a:schemeClr val="accent1">
                    <a:lumMod val="75000"/>
                  </a:schemeClr>
                </a:solidFill>
              </a:rPr>
              <a:t> rising of livestock</a:t>
            </a:r>
            <a:r>
              <a:rPr lang="en-US" sz="3600" dirty="0"/>
              <a:t>.</a:t>
            </a:r>
          </a:p>
        </p:txBody>
      </p:sp>
    </p:spTree>
    <p:extLst>
      <p:ext uri="{BB962C8B-B14F-4D97-AF65-F5344CB8AC3E}">
        <p14:creationId xmlns:p14="http://schemas.microsoft.com/office/powerpoint/2010/main" val="3546599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80">
                                          <p:stCondLst>
                                            <p:cond delay="0"/>
                                          </p:stCondLst>
                                        </p:cTn>
                                        <p:tgtEl>
                                          <p:spTgt spid="4">
                                            <p:txEl>
                                              <p:pRg st="0" end="0"/>
                                            </p:txEl>
                                          </p:spTgt>
                                        </p:tgtEl>
                                      </p:cBhvr>
                                    </p:animEffect>
                                    <p:anim calcmode="lin" valueType="num">
                                      <p:cBhvr>
                                        <p:cTn id="26"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0" end="0"/>
                                            </p:txEl>
                                          </p:spTgt>
                                        </p:tgtEl>
                                      </p:cBhvr>
                                      <p:to x="100000" y="60000"/>
                                    </p:animScale>
                                    <p:animScale>
                                      <p:cBhvr>
                                        <p:cTn id="32" dur="166" decel="50000">
                                          <p:stCondLst>
                                            <p:cond delay="676"/>
                                          </p:stCondLst>
                                        </p:cTn>
                                        <p:tgtEl>
                                          <p:spTgt spid="4">
                                            <p:txEl>
                                              <p:pRg st="0" end="0"/>
                                            </p:txEl>
                                          </p:spTgt>
                                        </p:tgtEl>
                                      </p:cBhvr>
                                      <p:to x="100000" y="100000"/>
                                    </p:animScale>
                                    <p:animScale>
                                      <p:cBhvr>
                                        <p:cTn id="33" dur="26">
                                          <p:stCondLst>
                                            <p:cond delay="1312"/>
                                          </p:stCondLst>
                                        </p:cTn>
                                        <p:tgtEl>
                                          <p:spTgt spid="4">
                                            <p:txEl>
                                              <p:pRg st="0" end="0"/>
                                            </p:txEl>
                                          </p:spTgt>
                                        </p:tgtEl>
                                      </p:cBhvr>
                                      <p:to x="100000" y="80000"/>
                                    </p:animScale>
                                    <p:animScale>
                                      <p:cBhvr>
                                        <p:cTn id="34" dur="166" decel="50000">
                                          <p:stCondLst>
                                            <p:cond delay="1338"/>
                                          </p:stCondLst>
                                        </p:cTn>
                                        <p:tgtEl>
                                          <p:spTgt spid="4">
                                            <p:txEl>
                                              <p:pRg st="0" end="0"/>
                                            </p:txEl>
                                          </p:spTgt>
                                        </p:tgtEl>
                                      </p:cBhvr>
                                      <p:to x="100000" y="100000"/>
                                    </p:animScale>
                                    <p:animScale>
                                      <p:cBhvr>
                                        <p:cTn id="35" dur="26">
                                          <p:stCondLst>
                                            <p:cond delay="1642"/>
                                          </p:stCondLst>
                                        </p:cTn>
                                        <p:tgtEl>
                                          <p:spTgt spid="4">
                                            <p:txEl>
                                              <p:pRg st="0" end="0"/>
                                            </p:txEl>
                                          </p:spTgt>
                                        </p:tgtEl>
                                      </p:cBhvr>
                                      <p:to x="100000" y="90000"/>
                                    </p:animScale>
                                    <p:animScale>
                                      <p:cBhvr>
                                        <p:cTn id="36" dur="166" decel="50000">
                                          <p:stCondLst>
                                            <p:cond delay="1668"/>
                                          </p:stCondLst>
                                        </p:cTn>
                                        <p:tgtEl>
                                          <p:spTgt spid="4">
                                            <p:txEl>
                                              <p:pRg st="0" end="0"/>
                                            </p:txEl>
                                          </p:spTgt>
                                        </p:tgtEl>
                                      </p:cBhvr>
                                      <p:to x="100000" y="100000"/>
                                    </p:animScale>
                                    <p:animScale>
                                      <p:cBhvr>
                                        <p:cTn id="37" dur="26">
                                          <p:stCondLst>
                                            <p:cond delay="1808"/>
                                          </p:stCondLst>
                                        </p:cTn>
                                        <p:tgtEl>
                                          <p:spTgt spid="4">
                                            <p:txEl>
                                              <p:pRg st="0" end="0"/>
                                            </p:txEl>
                                          </p:spTgt>
                                        </p:tgtEl>
                                      </p:cBhvr>
                                      <p:to x="100000" y="95000"/>
                                    </p:animScale>
                                    <p:animScale>
                                      <p:cBhvr>
                                        <p:cTn id="38" dur="166" decel="50000">
                                          <p:stCondLst>
                                            <p:cond delay="1834"/>
                                          </p:stCondLst>
                                        </p:cTn>
                                        <p:tgtEl>
                                          <p:spTgt spid="4">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circle(in)">
                                      <p:cBhvr>
                                        <p:cTn id="4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446</TotalTime>
  <Words>994</Words>
  <Application>Microsoft Office PowerPoint</Application>
  <PresentationFormat>Widescreen</PresentationFormat>
  <Paragraphs>89</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Contents in this Presentation </vt:lpstr>
      <vt:lpstr>Green House</vt:lpstr>
      <vt:lpstr>How a green house work</vt:lpstr>
      <vt:lpstr>Atmospheric Greenhouse </vt:lpstr>
      <vt:lpstr>Greenhouse Gases</vt:lpstr>
      <vt:lpstr>PowerPoint Presentation</vt:lpstr>
      <vt:lpstr>Carbon Dioxide</vt:lpstr>
      <vt:lpstr>METHANE</vt:lpstr>
      <vt:lpstr>Water Vapors </vt:lpstr>
      <vt:lpstr>Nitrous Oxide</vt:lpstr>
      <vt:lpstr>Greenhouse Effect</vt:lpstr>
      <vt:lpstr>Difference between Natural and Human Enhanced Greenhouse Effect</vt:lpstr>
      <vt:lpstr>PowerPoint Presentation</vt:lpstr>
      <vt:lpstr>GLOBAL WARMING </vt:lpstr>
      <vt:lpstr>Effect of Global Warming Due to Greenhouse Gases</vt:lpstr>
      <vt:lpstr>Carbon Dioxide </vt:lpstr>
      <vt:lpstr>Methane</vt:lpstr>
      <vt:lpstr>Nitrous Oxide </vt:lpstr>
      <vt:lpstr>Ozone </vt:lpstr>
      <vt:lpstr>How to avoid generating greenhouse effect gases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Contents in this Presentation</dc:title>
  <dc:creator>Talha Akhtar</dc:creator>
  <cp:lastModifiedBy>cc</cp:lastModifiedBy>
  <cp:revision>47</cp:revision>
  <dcterms:created xsi:type="dcterms:W3CDTF">2020-02-26T15:55:55Z</dcterms:created>
  <dcterms:modified xsi:type="dcterms:W3CDTF">2020-11-26T17:14:04Z</dcterms:modified>
</cp:coreProperties>
</file>