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9" r:id="rId24"/>
    <p:sldId id="298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307" r:id="rId33"/>
    <p:sldId id="308" r:id="rId34"/>
    <p:sldId id="309" r:id="rId35"/>
    <p:sldId id="310" r:id="rId36"/>
    <p:sldId id="311" r:id="rId37"/>
    <p:sldId id="312" r:id="rId38"/>
    <p:sldId id="277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>
            <a:noAutofit/>
          </a:bodyPr>
          <a:lstStyle/>
          <a:p>
            <a:r>
              <a:rPr lang="en-US" sz="6000" b="1" u="sng" dirty="0" smtClean="0"/>
              <a:t/>
            </a:r>
            <a:br>
              <a:rPr lang="en-US" sz="6000" b="1" u="sng" dirty="0" smtClean="0"/>
            </a:br>
            <a:r>
              <a:rPr lang="en-US" sz="6000" b="1" u="sng" dirty="0" smtClean="0"/>
              <a:t>Collaborative </a:t>
            </a:r>
            <a:r>
              <a:rPr lang="en-US" sz="6000" b="1" u="sng" dirty="0"/>
              <a:t>Construction</a:t>
            </a:r>
          </a:p>
        </p:txBody>
      </p:sp>
    </p:spTree>
    <p:extLst>
      <p:ext uri="{BB962C8B-B14F-4D97-AF65-F5344CB8AC3E}">
        <p14:creationId xmlns:p14="http://schemas.microsoft.com/office/powerpoint/2010/main" val="339335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Benefits of Pair Programming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Pair programming produces numerous </a:t>
            </a:r>
            <a:r>
              <a:rPr lang="en-US" dirty="0" smtClean="0"/>
              <a:t>benefits:</a:t>
            </a:r>
          </a:p>
          <a:p>
            <a:pPr lvl="1" algn="just"/>
            <a:r>
              <a:rPr lang="en-US" dirty="0" smtClean="0"/>
              <a:t>It </a:t>
            </a:r>
            <a:r>
              <a:rPr lang="en-US" dirty="0"/>
              <a:t>holds up better under stress than solo development. Pairs encourage </a:t>
            </a:r>
            <a:r>
              <a:rPr lang="en-US" dirty="0" smtClean="0"/>
              <a:t>each other </a:t>
            </a:r>
            <a:r>
              <a:rPr lang="en-US" dirty="0"/>
              <a:t>to keep code quality high even when there’s pressure to write quick </a:t>
            </a:r>
            <a:r>
              <a:rPr lang="en-US" dirty="0" smtClean="0"/>
              <a:t>and dirty code.</a:t>
            </a:r>
          </a:p>
          <a:p>
            <a:pPr lvl="1" algn="just"/>
            <a:r>
              <a:rPr lang="en-US" dirty="0" smtClean="0"/>
              <a:t>It </a:t>
            </a:r>
            <a:r>
              <a:rPr lang="en-US" dirty="0"/>
              <a:t>improves code quality. The readability and understandability of the </a:t>
            </a:r>
            <a:r>
              <a:rPr lang="en-US" dirty="0" smtClean="0"/>
              <a:t>code tends </a:t>
            </a:r>
            <a:r>
              <a:rPr lang="en-US" dirty="0"/>
              <a:t>to rise to the level of the best programmer on the team.</a:t>
            </a:r>
          </a:p>
        </p:txBody>
      </p:sp>
    </p:spTree>
    <p:extLst>
      <p:ext uri="{BB962C8B-B14F-4D97-AF65-F5344CB8AC3E}">
        <p14:creationId xmlns:p14="http://schemas.microsoft.com/office/powerpoint/2010/main" val="3750362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Benefits of Pair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en-US" dirty="0"/>
              <a:t>It shortens schedules. Pairs tend to write code faster and with fewer errors. </a:t>
            </a:r>
            <a:r>
              <a:rPr lang="en-US" dirty="0" smtClean="0"/>
              <a:t>The project </a:t>
            </a:r>
            <a:r>
              <a:rPr lang="en-US" dirty="0"/>
              <a:t>team spends less time at the end of the project correcting </a:t>
            </a:r>
            <a:r>
              <a:rPr lang="en-US" dirty="0" smtClean="0"/>
              <a:t>defects.</a:t>
            </a:r>
          </a:p>
          <a:p>
            <a:pPr lvl="1" algn="just"/>
            <a:r>
              <a:rPr lang="en-US" dirty="0" smtClean="0"/>
              <a:t>It </a:t>
            </a:r>
            <a:r>
              <a:rPr lang="en-US" dirty="0"/>
              <a:t>produces all the other general benefits of collaborative construction, </a:t>
            </a:r>
            <a:r>
              <a:rPr lang="en-US" dirty="0" smtClean="0"/>
              <a:t>including disseminating </a:t>
            </a:r>
            <a:r>
              <a:rPr lang="en-US" dirty="0"/>
              <a:t>corporate culture, mentoring junior programmers, and </a:t>
            </a:r>
            <a:r>
              <a:rPr lang="en-US" dirty="0" smtClean="0"/>
              <a:t>fostering collective </a:t>
            </a:r>
            <a:r>
              <a:rPr lang="en-US" dirty="0"/>
              <a:t>ownership.</a:t>
            </a:r>
          </a:p>
        </p:txBody>
      </p:sp>
    </p:spTree>
    <p:extLst>
      <p:ext uri="{BB962C8B-B14F-4D97-AF65-F5344CB8AC3E}">
        <p14:creationId xmlns:p14="http://schemas.microsoft.com/office/powerpoint/2010/main" val="892713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Formal </a:t>
            </a:r>
            <a:r>
              <a:rPr lang="en-US" b="1" u="sng" dirty="0"/>
              <a:t>Inspections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An inspection is a specific kind of review that has been shown to be extremely </a:t>
            </a:r>
            <a:r>
              <a:rPr lang="en-US" dirty="0" smtClean="0"/>
              <a:t>effective in </a:t>
            </a:r>
            <a:r>
              <a:rPr lang="en-US" dirty="0"/>
              <a:t>detecting defects and to be relatively economical compared to testing. </a:t>
            </a:r>
            <a:endParaRPr lang="en-US" dirty="0" smtClean="0"/>
          </a:p>
          <a:p>
            <a:pPr algn="just"/>
            <a:r>
              <a:rPr lang="en-US" dirty="0" smtClean="0"/>
              <a:t>Inspections</a:t>
            </a:r>
            <a:r>
              <a:rPr lang="en-US" dirty="0"/>
              <a:t> </a:t>
            </a:r>
            <a:r>
              <a:rPr lang="en-US" dirty="0" smtClean="0"/>
              <a:t>were </a:t>
            </a:r>
            <a:r>
              <a:rPr lang="en-US" dirty="0"/>
              <a:t>developed by Michael Fagan and used at IBM for several years before </a:t>
            </a:r>
            <a:r>
              <a:rPr lang="en-US" dirty="0" smtClean="0"/>
              <a:t>Fagan published </a:t>
            </a:r>
            <a:r>
              <a:rPr lang="en-US" dirty="0"/>
              <a:t>the paper that made them public.</a:t>
            </a:r>
          </a:p>
        </p:txBody>
      </p:sp>
    </p:spTree>
    <p:extLst>
      <p:ext uri="{BB962C8B-B14F-4D97-AF65-F5344CB8AC3E}">
        <p14:creationId xmlns:p14="http://schemas.microsoft.com/office/powerpoint/2010/main" val="2754873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Formal Inspections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Although any review involves </a:t>
            </a:r>
            <a:r>
              <a:rPr lang="en-US" dirty="0" smtClean="0"/>
              <a:t>reading designs </a:t>
            </a:r>
            <a:r>
              <a:rPr lang="en-US" dirty="0"/>
              <a:t>or code, an inspection differs from a </a:t>
            </a:r>
            <a:r>
              <a:rPr lang="en-US" dirty="0" smtClean="0"/>
              <a:t>review </a:t>
            </a:r>
            <a:r>
              <a:rPr lang="en-US" dirty="0"/>
              <a:t>in several </a:t>
            </a:r>
            <a:r>
              <a:rPr lang="en-US" dirty="0" smtClean="0"/>
              <a:t>key ways:</a:t>
            </a:r>
          </a:p>
          <a:p>
            <a:pPr lvl="1" algn="just"/>
            <a:r>
              <a:rPr lang="en-US" dirty="0"/>
              <a:t>Checklists focus the reviewers’ attention on areas that have been problems </a:t>
            </a:r>
            <a:r>
              <a:rPr lang="en-US" dirty="0" smtClean="0"/>
              <a:t>in the past.</a:t>
            </a:r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inspection focuses on defect detection, not </a:t>
            </a:r>
            <a:r>
              <a:rPr lang="en-US" dirty="0" smtClean="0"/>
              <a:t>correction.</a:t>
            </a:r>
          </a:p>
          <a:p>
            <a:pPr lvl="1" algn="just"/>
            <a:r>
              <a:rPr lang="en-US" dirty="0" smtClean="0"/>
              <a:t>Reviewers </a:t>
            </a:r>
            <a:r>
              <a:rPr lang="en-US" dirty="0"/>
              <a:t>prepare for the inspection meeting beforehand and arrive with a </a:t>
            </a:r>
            <a:r>
              <a:rPr lang="en-US" dirty="0" smtClean="0"/>
              <a:t>list of </a:t>
            </a:r>
            <a:r>
              <a:rPr lang="en-US" dirty="0"/>
              <a:t>the problems they’ve </a:t>
            </a:r>
            <a:r>
              <a:rPr lang="en-US" dirty="0" smtClean="0"/>
              <a:t>discovered.</a:t>
            </a:r>
          </a:p>
          <a:p>
            <a:pPr lvl="1" algn="just"/>
            <a:r>
              <a:rPr lang="en-US" dirty="0" smtClean="0"/>
              <a:t>Distinct </a:t>
            </a:r>
            <a:r>
              <a:rPr lang="en-US" dirty="0"/>
              <a:t>roles are assigned to all participants.</a:t>
            </a:r>
          </a:p>
        </p:txBody>
      </p:sp>
    </p:spTree>
    <p:extLst>
      <p:ext uri="{BB962C8B-B14F-4D97-AF65-F5344CB8AC3E}">
        <p14:creationId xmlns:p14="http://schemas.microsoft.com/office/powerpoint/2010/main" val="307995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Formal Inspections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algn="just"/>
            <a:r>
              <a:rPr lang="en-US" dirty="0"/>
              <a:t>The moderator of the inspection isn’t the author of the work product </a:t>
            </a:r>
            <a:r>
              <a:rPr lang="en-US" dirty="0" smtClean="0"/>
              <a:t>under inspection.</a:t>
            </a:r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moderator has received specific training in moderating </a:t>
            </a:r>
            <a:r>
              <a:rPr lang="en-US" dirty="0" smtClean="0"/>
              <a:t>inspections.</a:t>
            </a:r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inspection meeting is held only if all participants have adequately </a:t>
            </a:r>
            <a:r>
              <a:rPr lang="en-US" dirty="0" smtClean="0"/>
              <a:t>prepared.</a:t>
            </a:r>
          </a:p>
          <a:p>
            <a:pPr lvl="1" algn="just"/>
            <a:r>
              <a:rPr lang="en-US" dirty="0" smtClean="0"/>
              <a:t>Data </a:t>
            </a:r>
            <a:r>
              <a:rPr lang="en-US" dirty="0"/>
              <a:t>is collected at each inspection and is fed into future inspections to </a:t>
            </a:r>
            <a:r>
              <a:rPr lang="en-US" dirty="0" smtClean="0"/>
              <a:t>improve them.</a:t>
            </a:r>
          </a:p>
          <a:p>
            <a:pPr lvl="1" algn="just"/>
            <a:r>
              <a:rPr lang="en-US" dirty="0" smtClean="0"/>
              <a:t>General </a:t>
            </a:r>
            <a:r>
              <a:rPr lang="en-US" dirty="0"/>
              <a:t>management doesn’t attend the inspection meeting unless you’re </a:t>
            </a:r>
            <a:r>
              <a:rPr lang="en-US" dirty="0" smtClean="0"/>
              <a:t>inspecting a </a:t>
            </a:r>
            <a:r>
              <a:rPr lang="en-US" dirty="0"/>
              <a:t>project plan or other management materials. Technical leaders might attend.</a:t>
            </a:r>
          </a:p>
        </p:txBody>
      </p:sp>
    </p:spTree>
    <p:extLst>
      <p:ext uri="{BB962C8B-B14F-4D97-AF65-F5344CB8AC3E}">
        <p14:creationId xmlns:p14="http://schemas.microsoft.com/office/powerpoint/2010/main" val="159158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Formal Inspections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Individual inspections typically catch about 60 percent of defects, which is </a:t>
            </a:r>
            <a:r>
              <a:rPr lang="en-US" dirty="0" smtClean="0"/>
              <a:t>higher than </a:t>
            </a:r>
            <a:r>
              <a:rPr lang="en-US" dirty="0"/>
              <a:t>other techniques except prototyping and high-volume beta testing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The combination of design and code inspections usually removes 70–85 percent </a:t>
            </a:r>
            <a:r>
              <a:rPr lang="en-US" dirty="0" smtClean="0"/>
              <a:t>or more </a:t>
            </a:r>
            <a:r>
              <a:rPr lang="en-US" dirty="0"/>
              <a:t>of the defects in a </a:t>
            </a:r>
            <a:r>
              <a:rPr lang="en-US" dirty="0" smtClean="0"/>
              <a:t>product.</a:t>
            </a:r>
          </a:p>
          <a:p>
            <a:pPr algn="just"/>
            <a:r>
              <a:rPr lang="en-US" dirty="0"/>
              <a:t>Designers and coders learn </a:t>
            </a:r>
            <a:r>
              <a:rPr lang="en-US" dirty="0" smtClean="0"/>
              <a:t>to improve </a:t>
            </a:r>
            <a:r>
              <a:rPr lang="en-US" dirty="0"/>
              <a:t>their work through participating in inspections, and inspections </a:t>
            </a:r>
            <a:r>
              <a:rPr lang="en-US" dirty="0" smtClean="0"/>
              <a:t>increase productivity </a:t>
            </a:r>
            <a:r>
              <a:rPr lang="en-US" dirty="0"/>
              <a:t>by about 20 </a:t>
            </a:r>
            <a:r>
              <a:rPr lang="en-US" dirty="0" smtClean="0"/>
              <a:t>percent.</a:t>
            </a:r>
          </a:p>
          <a:p>
            <a:pPr algn="just"/>
            <a:r>
              <a:rPr lang="en-US" dirty="0" smtClean="0"/>
              <a:t>On </a:t>
            </a:r>
            <a:r>
              <a:rPr lang="en-US" dirty="0"/>
              <a:t>a project that uses inspections for design and code, </a:t>
            </a:r>
            <a:r>
              <a:rPr lang="en-US" dirty="0" smtClean="0"/>
              <a:t>the inspections </a:t>
            </a:r>
            <a:r>
              <a:rPr lang="en-US" dirty="0"/>
              <a:t>will take up about 10–15 percent of project budget and will </a:t>
            </a:r>
            <a:r>
              <a:rPr lang="en-US" dirty="0" smtClean="0"/>
              <a:t>typically reduce </a:t>
            </a:r>
            <a:r>
              <a:rPr lang="en-US" dirty="0"/>
              <a:t>overall project cost.</a:t>
            </a:r>
          </a:p>
        </p:txBody>
      </p:sp>
    </p:spTree>
    <p:extLst>
      <p:ext uri="{BB962C8B-B14F-4D97-AF65-F5344CB8AC3E}">
        <p14:creationId xmlns:p14="http://schemas.microsoft.com/office/powerpoint/2010/main" val="1647888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Roles During an Inspection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One key characteristic of an inspection is that each person involved has a distinct </a:t>
            </a:r>
            <a:r>
              <a:rPr lang="en-US" dirty="0" smtClean="0"/>
              <a:t>role to </a:t>
            </a:r>
            <a:r>
              <a:rPr lang="en-US" dirty="0"/>
              <a:t>play. </a:t>
            </a:r>
            <a:endParaRPr lang="en-US" dirty="0" smtClean="0"/>
          </a:p>
          <a:p>
            <a:pPr algn="just"/>
            <a:r>
              <a:rPr lang="en-US" dirty="0" smtClean="0"/>
              <a:t>Here </a:t>
            </a:r>
            <a:r>
              <a:rPr lang="en-US" dirty="0"/>
              <a:t>are the </a:t>
            </a:r>
            <a:r>
              <a:rPr lang="en-US" dirty="0" smtClean="0"/>
              <a:t>roles (details from book, Pg. 486)</a:t>
            </a:r>
          </a:p>
          <a:p>
            <a:pPr lvl="1" algn="just"/>
            <a:r>
              <a:rPr lang="en-US" dirty="0" smtClean="0"/>
              <a:t>Moderator</a:t>
            </a:r>
          </a:p>
          <a:p>
            <a:pPr lvl="1" algn="just"/>
            <a:r>
              <a:rPr lang="en-US" dirty="0" smtClean="0"/>
              <a:t>Author</a:t>
            </a:r>
          </a:p>
          <a:p>
            <a:pPr lvl="1" algn="just"/>
            <a:r>
              <a:rPr lang="en-US" dirty="0" smtClean="0"/>
              <a:t>Reviewer</a:t>
            </a:r>
          </a:p>
          <a:p>
            <a:pPr lvl="1" algn="just"/>
            <a:r>
              <a:rPr lang="en-US" dirty="0" smtClean="0"/>
              <a:t>Scribe</a:t>
            </a:r>
          </a:p>
          <a:p>
            <a:pPr lvl="1" algn="just"/>
            <a:r>
              <a:rPr lang="en-US" dirty="0" smtClean="0"/>
              <a:t>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2847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General Procedure for </a:t>
            </a:r>
            <a:r>
              <a:rPr lang="en-US" b="1" u="sng" dirty="0" smtClean="0"/>
              <a:t>an </a:t>
            </a:r>
            <a:r>
              <a:rPr lang="en-US" b="1" u="sng" dirty="0"/>
              <a:t>Inspection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An inspection consists of </a:t>
            </a:r>
            <a:r>
              <a:rPr lang="en-US" dirty="0" smtClean="0"/>
              <a:t>following </a:t>
            </a:r>
            <a:r>
              <a:rPr lang="en-US" dirty="0"/>
              <a:t>distinct stages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/>
              <a:t>P</a:t>
            </a:r>
            <a:r>
              <a:rPr lang="en-US" dirty="0" smtClean="0"/>
              <a:t>lanning</a:t>
            </a:r>
          </a:p>
          <a:p>
            <a:pPr lvl="1"/>
            <a:r>
              <a:rPr lang="en-US" dirty="0" smtClean="0"/>
              <a:t>Overview</a:t>
            </a:r>
          </a:p>
          <a:p>
            <a:pPr lvl="1"/>
            <a:r>
              <a:rPr lang="en-US" dirty="0" smtClean="0"/>
              <a:t>Preparation</a:t>
            </a:r>
          </a:p>
          <a:p>
            <a:pPr lvl="1"/>
            <a:r>
              <a:rPr lang="en-US" dirty="0" smtClean="0"/>
              <a:t>Inspection Meeting</a:t>
            </a:r>
          </a:p>
          <a:p>
            <a:pPr lvl="1"/>
            <a:r>
              <a:rPr lang="en-US" dirty="0" smtClean="0"/>
              <a:t>Inspection Report</a:t>
            </a:r>
          </a:p>
          <a:p>
            <a:pPr lvl="1"/>
            <a:r>
              <a:rPr lang="en-US" dirty="0" smtClean="0"/>
              <a:t>Rework</a:t>
            </a:r>
          </a:p>
          <a:p>
            <a:pPr lvl="1"/>
            <a:r>
              <a:rPr lang="en-US" dirty="0" smtClean="0"/>
              <a:t>Follow up</a:t>
            </a:r>
          </a:p>
          <a:p>
            <a:pPr lvl="1"/>
            <a:r>
              <a:rPr lang="en-US" dirty="0" smtClean="0"/>
              <a:t>Third hour Meeting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66313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General Procedure for an Inspection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i="1" dirty="0" smtClean="0"/>
              <a:t>Planning:</a:t>
            </a:r>
          </a:p>
          <a:p>
            <a:pPr lvl="1" algn="just"/>
            <a:r>
              <a:rPr lang="en-US" b="1" i="1" dirty="0" smtClean="0"/>
              <a:t> </a:t>
            </a:r>
            <a:r>
              <a:rPr lang="en-US" dirty="0"/>
              <a:t>The author gives the design or code to the </a:t>
            </a:r>
            <a:r>
              <a:rPr lang="en-US" dirty="0" smtClean="0"/>
              <a:t>moderator.</a:t>
            </a:r>
          </a:p>
          <a:p>
            <a:pPr lvl="1" algn="just"/>
            <a:r>
              <a:rPr lang="en-US" dirty="0" smtClean="0"/>
              <a:t>The moderator decides </a:t>
            </a:r>
            <a:r>
              <a:rPr lang="en-US" dirty="0"/>
              <a:t>who will review the material and when and where the inspection meeting </a:t>
            </a:r>
            <a:r>
              <a:rPr lang="en-US" dirty="0" smtClean="0"/>
              <a:t>will occur</a:t>
            </a:r>
            <a:r>
              <a:rPr lang="en-US" dirty="0"/>
              <a:t>; the moderator then distributes the design or code and a checklist that </a:t>
            </a:r>
            <a:r>
              <a:rPr lang="en-US" dirty="0" smtClean="0"/>
              <a:t>focuses the </a:t>
            </a:r>
            <a:r>
              <a:rPr lang="en-US" dirty="0"/>
              <a:t>attention of the inspectors. </a:t>
            </a:r>
            <a:endParaRPr lang="en-US" dirty="0" smtClean="0"/>
          </a:p>
          <a:p>
            <a:pPr lvl="1" algn="just"/>
            <a:r>
              <a:rPr lang="en-US" dirty="0" smtClean="0"/>
              <a:t>Materials </a:t>
            </a:r>
            <a:r>
              <a:rPr lang="en-US" dirty="0"/>
              <a:t>should be printed with line numbers </a:t>
            </a:r>
            <a:r>
              <a:rPr lang="en-US" dirty="0" smtClean="0"/>
              <a:t>to speed </a:t>
            </a:r>
            <a:r>
              <a:rPr lang="en-US" dirty="0"/>
              <a:t>up error identification during the meeting.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3471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General Procedure for an Inspection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b="1" i="1" dirty="0"/>
              <a:t>Overview </a:t>
            </a:r>
            <a:endParaRPr lang="en-US" b="1" i="1" dirty="0" smtClean="0"/>
          </a:p>
          <a:p>
            <a:pPr lvl="1" algn="just"/>
            <a:r>
              <a:rPr lang="en-US" dirty="0" smtClean="0"/>
              <a:t>When </a:t>
            </a:r>
            <a:r>
              <a:rPr lang="en-US" dirty="0"/>
              <a:t>the reviewers aren’t familiar with the project they are reviewing, </a:t>
            </a:r>
            <a:r>
              <a:rPr lang="en-US" dirty="0" smtClean="0"/>
              <a:t>the author </a:t>
            </a:r>
            <a:r>
              <a:rPr lang="en-US" dirty="0"/>
              <a:t>can spend up to an hour or so describing the technical environment </a:t>
            </a:r>
            <a:r>
              <a:rPr lang="en-US" dirty="0" smtClean="0"/>
              <a:t>within which </a:t>
            </a:r>
            <a:r>
              <a:rPr lang="en-US" dirty="0"/>
              <a:t>the design or code has been </a:t>
            </a:r>
            <a:r>
              <a:rPr lang="en-US" dirty="0" smtClean="0"/>
              <a:t>created.</a:t>
            </a:r>
          </a:p>
          <a:p>
            <a:pPr lvl="1" algn="just"/>
            <a:r>
              <a:rPr lang="en-US" dirty="0" smtClean="0"/>
              <a:t>Having </a:t>
            </a:r>
            <a:r>
              <a:rPr lang="en-US" dirty="0"/>
              <a:t>an overview tends to be a </a:t>
            </a:r>
            <a:r>
              <a:rPr lang="en-US" dirty="0" smtClean="0"/>
              <a:t>dangerous practice </a:t>
            </a:r>
            <a:r>
              <a:rPr lang="en-US" dirty="0"/>
              <a:t>because it can lead to a glossing over of unclear points in the design </a:t>
            </a:r>
            <a:r>
              <a:rPr lang="en-US" dirty="0" smtClean="0"/>
              <a:t>or code </a:t>
            </a:r>
            <a:r>
              <a:rPr lang="en-US" dirty="0"/>
              <a:t>under inspection. </a:t>
            </a:r>
            <a:endParaRPr lang="en-US" dirty="0" smtClean="0"/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design or code should speak for itself; the </a:t>
            </a:r>
            <a:r>
              <a:rPr lang="en-US" dirty="0" smtClean="0"/>
              <a:t>overview shouldn’t </a:t>
            </a:r>
            <a:r>
              <a:rPr lang="en-US" dirty="0"/>
              <a:t>speak for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67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Introduction</a:t>
            </a:r>
          </a:p>
          <a:p>
            <a:pPr algn="just"/>
            <a:r>
              <a:rPr lang="en-US" dirty="0" smtClean="0"/>
              <a:t>Overview </a:t>
            </a:r>
            <a:r>
              <a:rPr lang="en-US" dirty="0"/>
              <a:t>of Collaborative Development </a:t>
            </a:r>
            <a:r>
              <a:rPr lang="en-US" dirty="0" smtClean="0"/>
              <a:t>Practices</a:t>
            </a:r>
          </a:p>
          <a:p>
            <a:pPr algn="just"/>
            <a:r>
              <a:rPr lang="en-US" dirty="0" smtClean="0"/>
              <a:t>Pair Programming</a:t>
            </a:r>
          </a:p>
          <a:p>
            <a:pPr algn="just"/>
            <a:r>
              <a:rPr lang="en-US" dirty="0" smtClean="0"/>
              <a:t>Formal Inspections</a:t>
            </a:r>
          </a:p>
          <a:p>
            <a:pPr algn="just"/>
            <a:r>
              <a:rPr lang="en-US" dirty="0" smtClean="0"/>
              <a:t>Other </a:t>
            </a:r>
            <a:r>
              <a:rPr lang="en-US" dirty="0"/>
              <a:t>Kinds of Collaborative Development </a:t>
            </a:r>
            <a:r>
              <a:rPr lang="en-US" dirty="0" smtClean="0"/>
              <a:t>Practices</a:t>
            </a:r>
          </a:p>
          <a:p>
            <a:pPr algn="just"/>
            <a:r>
              <a:rPr lang="en-US" dirty="0"/>
              <a:t>Comparison of Collaborative Construction Techniques</a:t>
            </a:r>
            <a:endParaRPr lang="en-US" dirty="0" smtClean="0"/>
          </a:p>
          <a:p>
            <a:pPr algn="just"/>
            <a:r>
              <a:rPr lang="en-US" dirty="0" smtClean="0"/>
              <a:t>Key 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0368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General Procedure for an Inspection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b="1" i="1" dirty="0"/>
              <a:t>Preparation </a:t>
            </a:r>
            <a:endParaRPr lang="en-US" b="1" i="1" dirty="0" smtClean="0"/>
          </a:p>
          <a:p>
            <a:pPr lvl="1" algn="just"/>
            <a:r>
              <a:rPr lang="en-US" dirty="0" smtClean="0"/>
              <a:t>Each </a:t>
            </a:r>
            <a:r>
              <a:rPr lang="en-US" dirty="0"/>
              <a:t>reviewer works alone to scrutinize the design or code for errors.</a:t>
            </a:r>
          </a:p>
          <a:p>
            <a:pPr lvl="1" algn="just"/>
            <a:r>
              <a:rPr lang="en-US" dirty="0"/>
              <a:t>The reviewers use the checklist to stimulate and direct their examination of the </a:t>
            </a:r>
            <a:r>
              <a:rPr lang="en-US" dirty="0" smtClean="0"/>
              <a:t>review materials.</a:t>
            </a:r>
          </a:p>
          <a:p>
            <a:pPr lvl="1" algn="just"/>
            <a:r>
              <a:rPr lang="en-US" dirty="0"/>
              <a:t>Some organizations have found that inspections are more effective when </a:t>
            </a:r>
            <a:r>
              <a:rPr lang="en-US" dirty="0" smtClean="0"/>
              <a:t>each reviewer </a:t>
            </a:r>
            <a:r>
              <a:rPr lang="en-US" dirty="0"/>
              <a:t>is assigned a specific perspective. </a:t>
            </a:r>
            <a:endParaRPr lang="en-US" dirty="0" smtClean="0"/>
          </a:p>
          <a:p>
            <a:pPr lvl="1" algn="just"/>
            <a:r>
              <a:rPr lang="en-US" dirty="0" smtClean="0"/>
              <a:t>A </a:t>
            </a:r>
            <a:r>
              <a:rPr lang="en-US" dirty="0"/>
              <a:t>reviewer might be asked to prepare </a:t>
            </a:r>
            <a:r>
              <a:rPr lang="en-US" dirty="0" smtClean="0"/>
              <a:t>for the </a:t>
            </a:r>
            <a:r>
              <a:rPr lang="en-US" dirty="0"/>
              <a:t>inspection from the point of view of the maintenance programmer, the customer</a:t>
            </a:r>
            <a:r>
              <a:rPr lang="en-US" dirty="0" smtClean="0"/>
              <a:t>,</a:t>
            </a:r>
            <a:r>
              <a:rPr lang="en-US" dirty="0"/>
              <a:t> or the designer, for example. Research on perspective-based </a:t>
            </a:r>
            <a:r>
              <a:rPr lang="en-US" dirty="0" smtClean="0"/>
              <a:t>reviews suggests </a:t>
            </a:r>
            <a:r>
              <a:rPr lang="en-US" dirty="0"/>
              <a:t>that perspective-based reviews might uncover </a:t>
            </a:r>
            <a:r>
              <a:rPr lang="en-US" dirty="0" smtClean="0"/>
              <a:t>more errors </a:t>
            </a:r>
            <a:r>
              <a:rPr lang="en-US" dirty="0"/>
              <a:t>than general reviews.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7841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General Procedure for an Inspection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i="1" dirty="0"/>
              <a:t>Inspection Meeting </a:t>
            </a:r>
            <a:endParaRPr lang="en-US" b="1" i="1" dirty="0" smtClean="0"/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moderator chooses someone other than the author to </a:t>
            </a:r>
            <a:r>
              <a:rPr lang="en-US" dirty="0" smtClean="0"/>
              <a:t>paraphrase the </a:t>
            </a:r>
            <a:r>
              <a:rPr lang="en-US" dirty="0"/>
              <a:t>design or read the </a:t>
            </a:r>
            <a:r>
              <a:rPr lang="en-US" dirty="0" smtClean="0"/>
              <a:t>code. </a:t>
            </a:r>
          </a:p>
          <a:p>
            <a:pPr lvl="1" algn="just"/>
            <a:r>
              <a:rPr lang="en-US" dirty="0" smtClean="0"/>
              <a:t>All </a:t>
            </a:r>
            <a:r>
              <a:rPr lang="en-US" dirty="0"/>
              <a:t>logic is explained, </a:t>
            </a:r>
            <a:r>
              <a:rPr lang="en-US" dirty="0" smtClean="0"/>
              <a:t>including each </a:t>
            </a:r>
            <a:r>
              <a:rPr lang="en-US" dirty="0"/>
              <a:t>branch of each logical structure. </a:t>
            </a:r>
            <a:endParaRPr lang="en-US" dirty="0" smtClean="0"/>
          </a:p>
          <a:p>
            <a:pPr lvl="1" algn="just"/>
            <a:r>
              <a:rPr lang="en-US" dirty="0" smtClean="0"/>
              <a:t>During </a:t>
            </a:r>
            <a:r>
              <a:rPr lang="en-US" dirty="0"/>
              <a:t>this presentation, the scribe </a:t>
            </a:r>
            <a:r>
              <a:rPr lang="en-US" dirty="0" smtClean="0"/>
              <a:t>records errors </a:t>
            </a:r>
            <a:r>
              <a:rPr lang="en-US" dirty="0"/>
              <a:t>as they are detected, but discussion of an error stops as soon as it’s </a:t>
            </a:r>
            <a:r>
              <a:rPr lang="en-US" dirty="0" smtClean="0"/>
              <a:t>recognized as </a:t>
            </a:r>
            <a:r>
              <a:rPr lang="en-US" dirty="0"/>
              <a:t>an error. </a:t>
            </a:r>
            <a:endParaRPr lang="en-US" dirty="0" smtClean="0"/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scribe notes the type and the severity of the error, and the </a:t>
            </a:r>
            <a:r>
              <a:rPr lang="en-US" dirty="0" smtClean="0"/>
              <a:t>inspection moves </a:t>
            </a:r>
            <a:r>
              <a:rPr lang="en-US" dirty="0"/>
              <a:t>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0631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General Procedure for an Inspection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algn="just"/>
            <a:r>
              <a:rPr lang="en-US" dirty="0"/>
              <a:t>The rate at which the design or the code is considered should be neither too </a:t>
            </a:r>
            <a:r>
              <a:rPr lang="en-US" dirty="0" smtClean="0"/>
              <a:t>slow nor </a:t>
            </a:r>
            <a:r>
              <a:rPr lang="en-US" dirty="0"/>
              <a:t>too fast. </a:t>
            </a:r>
            <a:endParaRPr lang="en-US" dirty="0" smtClean="0"/>
          </a:p>
          <a:p>
            <a:pPr lvl="1" algn="just"/>
            <a:r>
              <a:rPr lang="en-US" dirty="0" smtClean="0"/>
              <a:t>If </a:t>
            </a:r>
            <a:r>
              <a:rPr lang="en-US" dirty="0"/>
              <a:t>it’s too slow, attention can lag and the meeting won’t be productive.</a:t>
            </a:r>
          </a:p>
          <a:p>
            <a:pPr lvl="1" algn="just"/>
            <a:r>
              <a:rPr lang="en-US" dirty="0"/>
              <a:t>If it’s too fast, the group can overlook errors it would otherwise catch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/>
              <a:t>Don’t discuss solutions during the meeting. </a:t>
            </a:r>
            <a:endParaRPr lang="en-US" dirty="0" smtClean="0"/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group should stay focused on </a:t>
            </a:r>
            <a:r>
              <a:rPr lang="en-US" dirty="0" smtClean="0"/>
              <a:t>identifying defects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5058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General Procedure for an Inspection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/>
              <a:t>Rework </a:t>
            </a:r>
            <a:endParaRPr lang="en-US" b="1" i="1" dirty="0" smtClean="0"/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moderator assigns defects to someone, usually the author, for repair.</a:t>
            </a:r>
          </a:p>
          <a:p>
            <a:pPr lvl="1" algn="just"/>
            <a:r>
              <a:rPr lang="en-US" dirty="0"/>
              <a:t>The assignee resolves each defect on the list.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5642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General Procedure for an Inspection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b="1" i="1" dirty="0"/>
              <a:t>Inspection Report </a:t>
            </a:r>
            <a:endParaRPr lang="en-US" b="1" i="1" dirty="0" smtClean="0"/>
          </a:p>
          <a:p>
            <a:pPr lvl="1" algn="just"/>
            <a:r>
              <a:rPr lang="en-US" dirty="0" smtClean="0"/>
              <a:t>Within </a:t>
            </a:r>
            <a:r>
              <a:rPr lang="en-US" dirty="0"/>
              <a:t>a day of the inspection meeting, the moderator </a:t>
            </a:r>
            <a:r>
              <a:rPr lang="en-US" dirty="0" smtClean="0"/>
              <a:t>produces an </a:t>
            </a:r>
            <a:r>
              <a:rPr lang="en-US" dirty="0"/>
              <a:t>inspection report (e-mail or equivalent) that lists each defect, including its type </a:t>
            </a:r>
            <a:r>
              <a:rPr lang="en-US" dirty="0" smtClean="0"/>
              <a:t>and severity</a:t>
            </a:r>
            <a:r>
              <a:rPr lang="en-US" dirty="0"/>
              <a:t>. </a:t>
            </a:r>
            <a:endParaRPr lang="en-US" dirty="0" smtClean="0"/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inspection report helps to ensure that all defects will be corrected, </a:t>
            </a:r>
            <a:r>
              <a:rPr lang="en-US" dirty="0" smtClean="0"/>
              <a:t>and </a:t>
            </a:r>
            <a:r>
              <a:rPr lang="en-US" dirty="0"/>
              <a:t>it’s used to develop a checklist that emphasizes problems specific to the organization.</a:t>
            </a:r>
          </a:p>
          <a:p>
            <a:pPr lvl="1" algn="just"/>
            <a:r>
              <a:rPr lang="en-US" dirty="0"/>
              <a:t>If you collect data on the time spent and the number of errors found over </a:t>
            </a:r>
            <a:r>
              <a:rPr lang="en-US" dirty="0" smtClean="0"/>
              <a:t>time, you </a:t>
            </a:r>
            <a:r>
              <a:rPr lang="en-US" dirty="0"/>
              <a:t>can respond to challenges about inspection’s efficacy with hard data. </a:t>
            </a:r>
            <a:endParaRPr lang="en-US" dirty="0" smtClean="0"/>
          </a:p>
          <a:p>
            <a:pPr lvl="1" algn="just"/>
            <a:r>
              <a:rPr lang="en-US" dirty="0" smtClean="0"/>
              <a:t>Otherwise, you’ll </a:t>
            </a:r>
            <a:r>
              <a:rPr lang="en-US" dirty="0"/>
              <a:t>be limited to saying that inspections seem better.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3440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General Procedure for an Inspection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i="1" dirty="0"/>
              <a:t>Follow-Up </a:t>
            </a:r>
            <a:endParaRPr lang="en-US" b="1" i="1" dirty="0" smtClean="0"/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moderator is responsible for seeing that all rework assigned </a:t>
            </a:r>
            <a:r>
              <a:rPr lang="en-US" dirty="0" smtClean="0"/>
              <a:t>during the </a:t>
            </a:r>
            <a:r>
              <a:rPr lang="en-US" dirty="0"/>
              <a:t>inspection is carried </a:t>
            </a:r>
            <a:r>
              <a:rPr lang="en-US" dirty="0" smtClean="0"/>
              <a:t>out.</a:t>
            </a:r>
          </a:p>
          <a:p>
            <a:pPr lvl="1" algn="just"/>
            <a:r>
              <a:rPr lang="en-US" dirty="0" smtClean="0"/>
              <a:t>Depending </a:t>
            </a:r>
            <a:r>
              <a:rPr lang="en-US" dirty="0"/>
              <a:t>on the number of errors found and the </a:t>
            </a:r>
            <a:r>
              <a:rPr lang="en-US" dirty="0" smtClean="0"/>
              <a:t>severity of </a:t>
            </a:r>
            <a:r>
              <a:rPr lang="en-US" dirty="0"/>
              <a:t>those errors, you might follow up </a:t>
            </a:r>
            <a:r>
              <a:rPr lang="en-US" dirty="0" smtClean="0"/>
              <a:t>by</a:t>
            </a:r>
          </a:p>
          <a:p>
            <a:pPr lvl="2" algn="just"/>
            <a:r>
              <a:rPr lang="en-US" dirty="0" smtClean="0"/>
              <a:t>having </a:t>
            </a:r>
            <a:r>
              <a:rPr lang="en-US" dirty="0"/>
              <a:t>the reviewers </a:t>
            </a:r>
            <a:r>
              <a:rPr lang="en-US" dirty="0" smtClean="0"/>
              <a:t>re-inspect </a:t>
            </a:r>
            <a:r>
              <a:rPr lang="en-US" dirty="0"/>
              <a:t>the </a:t>
            </a:r>
            <a:r>
              <a:rPr lang="en-US" dirty="0" smtClean="0"/>
              <a:t>entire work product</a:t>
            </a:r>
          </a:p>
          <a:p>
            <a:pPr lvl="2" algn="just"/>
            <a:r>
              <a:rPr lang="en-US" dirty="0" smtClean="0"/>
              <a:t>having </a:t>
            </a:r>
            <a:r>
              <a:rPr lang="en-US" dirty="0"/>
              <a:t>the reviewers </a:t>
            </a:r>
            <a:r>
              <a:rPr lang="en-US" dirty="0" smtClean="0"/>
              <a:t>re-inspect </a:t>
            </a:r>
            <a:r>
              <a:rPr lang="en-US" dirty="0"/>
              <a:t>only the </a:t>
            </a:r>
            <a:r>
              <a:rPr lang="en-US" dirty="0" smtClean="0"/>
              <a:t>fixes</a:t>
            </a:r>
          </a:p>
          <a:p>
            <a:pPr lvl="2" algn="just"/>
            <a:r>
              <a:rPr lang="en-US" dirty="0" smtClean="0"/>
              <a:t>allowing </a:t>
            </a:r>
            <a:r>
              <a:rPr lang="en-US" dirty="0"/>
              <a:t>the author </a:t>
            </a:r>
            <a:r>
              <a:rPr lang="en-US" dirty="0" smtClean="0"/>
              <a:t>to complete </a:t>
            </a:r>
            <a:r>
              <a:rPr lang="en-US" dirty="0"/>
              <a:t>the fixes without any follow-up.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1939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General Procedure for an Inspection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i="1" dirty="0"/>
              <a:t>Third-Hour Meeting </a:t>
            </a:r>
            <a:endParaRPr lang="en-US" b="1" i="1" dirty="0" smtClean="0"/>
          </a:p>
          <a:p>
            <a:pPr lvl="1" algn="just"/>
            <a:r>
              <a:rPr lang="en-US" dirty="0" smtClean="0"/>
              <a:t>Even </a:t>
            </a:r>
            <a:r>
              <a:rPr lang="en-US" dirty="0"/>
              <a:t>though during the inspection participants aren’t </a:t>
            </a:r>
            <a:r>
              <a:rPr lang="en-US" dirty="0" smtClean="0"/>
              <a:t>allowed to </a:t>
            </a:r>
            <a:r>
              <a:rPr lang="en-US" dirty="0"/>
              <a:t>discuss solutions to the problems raised, some might still want to. </a:t>
            </a:r>
            <a:endParaRPr lang="en-US" dirty="0" smtClean="0"/>
          </a:p>
          <a:p>
            <a:pPr lvl="1" algn="just"/>
            <a:r>
              <a:rPr lang="en-US" dirty="0" smtClean="0"/>
              <a:t>You </a:t>
            </a:r>
            <a:r>
              <a:rPr lang="en-US" dirty="0"/>
              <a:t>can hold </a:t>
            </a:r>
            <a:r>
              <a:rPr lang="en-US" dirty="0" smtClean="0"/>
              <a:t>an informal</a:t>
            </a:r>
            <a:r>
              <a:rPr lang="en-US" dirty="0"/>
              <a:t>, third-hour meeting to allow interested parties to discuss solutions after </a:t>
            </a:r>
            <a:r>
              <a:rPr lang="en-US" dirty="0" smtClean="0"/>
              <a:t>the official </a:t>
            </a:r>
            <a:r>
              <a:rPr lang="en-US" dirty="0"/>
              <a:t>inspection is over.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0557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Other Kinds of Collaborative Development Practices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Some other collaborative development practices are “Walk-throughs” and “Code Reading”.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3707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Walk-Throughs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A walk-through is a popular kind of </a:t>
            </a:r>
            <a:r>
              <a:rPr lang="en-US" dirty="0" smtClean="0"/>
              <a:t>review.</a:t>
            </a:r>
          </a:p>
          <a:p>
            <a:pPr algn="just"/>
            <a:r>
              <a:rPr lang="en-US" dirty="0" smtClean="0"/>
              <a:t>The </a:t>
            </a:r>
            <a:r>
              <a:rPr lang="en-US" dirty="0"/>
              <a:t>term is loosely defined, and at </a:t>
            </a:r>
            <a:r>
              <a:rPr lang="en-US" dirty="0" smtClean="0"/>
              <a:t>least some </a:t>
            </a:r>
            <a:r>
              <a:rPr lang="en-US" dirty="0"/>
              <a:t>of its popularity can be attributed to the fact that people can call virtually </a:t>
            </a:r>
            <a:r>
              <a:rPr lang="en-US" dirty="0" smtClean="0"/>
              <a:t>any kind </a:t>
            </a:r>
            <a:r>
              <a:rPr lang="en-US" dirty="0"/>
              <a:t>of review a “walk-through</a:t>
            </a:r>
            <a:r>
              <a:rPr lang="en-US" dirty="0" smtClean="0"/>
              <a:t>.”</a:t>
            </a:r>
          </a:p>
          <a:p>
            <a:pPr algn="just"/>
            <a:r>
              <a:rPr lang="en-US" dirty="0"/>
              <a:t>Because the term is so loosely defined, it’s hard to say exactly what a walk-through is.</a:t>
            </a:r>
          </a:p>
          <a:p>
            <a:pPr algn="just"/>
            <a:r>
              <a:rPr lang="en-US" dirty="0"/>
              <a:t>Certainly, a walk-through involves two or more people discussing a design or </a:t>
            </a:r>
            <a:r>
              <a:rPr lang="en-US" dirty="0" smtClean="0"/>
              <a:t>code.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0465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Walk-Throughs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Walk-through might </a:t>
            </a:r>
            <a:r>
              <a:rPr lang="en-US" dirty="0"/>
              <a:t>be as informal as </a:t>
            </a:r>
            <a:r>
              <a:rPr lang="en-US" dirty="0" smtClean="0"/>
              <a:t>a casual session </a:t>
            </a:r>
            <a:r>
              <a:rPr lang="en-US" dirty="0"/>
              <a:t>around a whiteboard; it might </a:t>
            </a:r>
            <a:r>
              <a:rPr lang="en-US" dirty="0" smtClean="0"/>
              <a:t>be as </a:t>
            </a:r>
            <a:r>
              <a:rPr lang="en-US" dirty="0"/>
              <a:t>formal as a scheduled meeting with an overhead presentation prepared by the </a:t>
            </a:r>
            <a:r>
              <a:rPr lang="en-US" dirty="0" smtClean="0"/>
              <a:t>art  department </a:t>
            </a:r>
            <a:r>
              <a:rPr lang="en-US" dirty="0"/>
              <a:t>and a formal summary sent to management. </a:t>
            </a:r>
            <a:endParaRPr lang="en-US" dirty="0" smtClean="0"/>
          </a:p>
          <a:p>
            <a:pPr algn="just"/>
            <a:r>
              <a:rPr lang="en-US" dirty="0" smtClean="0"/>
              <a:t>In </a:t>
            </a:r>
            <a:r>
              <a:rPr lang="en-US" dirty="0"/>
              <a:t>one sense, “where two </a:t>
            </a:r>
            <a:r>
              <a:rPr lang="en-US" dirty="0" smtClean="0"/>
              <a:t>or three </a:t>
            </a:r>
            <a:r>
              <a:rPr lang="en-US" dirty="0"/>
              <a:t>are gathered together,” there is a walk-through.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5246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Introduction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Collaboration is the action of working with someone to produce something.</a:t>
            </a:r>
          </a:p>
          <a:p>
            <a:pPr algn="just"/>
            <a:r>
              <a:rPr lang="en-US" dirty="0" smtClean="0"/>
              <a:t>Collaboration in the workplace is when two or more people work together through idea sharing and thinking to accomplish a common goal.</a:t>
            </a:r>
          </a:p>
          <a:p>
            <a:pPr algn="just"/>
            <a:r>
              <a:rPr lang="en-US" dirty="0" smtClean="0"/>
              <a:t>All </a:t>
            </a:r>
            <a:r>
              <a:rPr lang="en-US" dirty="0"/>
              <a:t>collaborative construction techniques are attempts to </a:t>
            </a:r>
            <a:r>
              <a:rPr lang="en-US" dirty="0" smtClean="0"/>
              <a:t>formalize the </a:t>
            </a:r>
            <a:r>
              <a:rPr lang="en-US" dirty="0"/>
              <a:t>process of showing your work to someone else for the purpose of </a:t>
            </a:r>
            <a:r>
              <a:rPr lang="en-US" dirty="0" smtClean="0"/>
              <a:t>flushing out </a:t>
            </a:r>
            <a:r>
              <a:rPr lang="en-US" dirty="0"/>
              <a:t>errors.</a:t>
            </a:r>
          </a:p>
        </p:txBody>
      </p:sp>
    </p:spTree>
    <p:extLst>
      <p:ext uri="{BB962C8B-B14F-4D97-AF65-F5344CB8AC3E}">
        <p14:creationId xmlns:p14="http://schemas.microsoft.com/office/powerpoint/2010/main" val="5364134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Walk-Throughs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 few </a:t>
            </a:r>
            <a:r>
              <a:rPr lang="en-US" dirty="0"/>
              <a:t>things that all </a:t>
            </a:r>
            <a:r>
              <a:rPr lang="en-US" dirty="0" smtClean="0"/>
              <a:t>walkthroughs have </a:t>
            </a:r>
            <a:r>
              <a:rPr lang="en-US" dirty="0"/>
              <a:t>in </a:t>
            </a:r>
            <a:r>
              <a:rPr lang="en-US" dirty="0" smtClean="0"/>
              <a:t>common are: 	</a:t>
            </a:r>
          </a:p>
          <a:p>
            <a:pPr lvl="1" algn="just"/>
            <a:r>
              <a:rPr lang="en-US" dirty="0"/>
              <a:t>The walk-through is usually hosted and moderated by the author of the </a:t>
            </a:r>
            <a:r>
              <a:rPr lang="en-US" dirty="0" smtClean="0"/>
              <a:t>design or </a:t>
            </a:r>
            <a:r>
              <a:rPr lang="en-US" dirty="0"/>
              <a:t>code under </a:t>
            </a:r>
            <a:r>
              <a:rPr lang="en-US" dirty="0" smtClean="0"/>
              <a:t>review.</a:t>
            </a:r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walk-through focuses on technical issues—it’s a working </a:t>
            </a:r>
            <a:r>
              <a:rPr lang="en-US" dirty="0" smtClean="0"/>
              <a:t>meeting.</a:t>
            </a:r>
          </a:p>
          <a:p>
            <a:pPr lvl="1" algn="just"/>
            <a:r>
              <a:rPr lang="en-US" dirty="0" smtClean="0"/>
              <a:t>All </a:t>
            </a:r>
            <a:r>
              <a:rPr lang="en-US" dirty="0"/>
              <a:t>participants prepare for the walk-through by reading the design or code </a:t>
            </a:r>
            <a:r>
              <a:rPr lang="en-US" dirty="0" smtClean="0"/>
              <a:t>and looking </a:t>
            </a:r>
            <a:r>
              <a:rPr lang="en-US" dirty="0"/>
              <a:t>for errors.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1993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Walk-Throughs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algn="just"/>
            <a:r>
              <a:rPr lang="en-US" dirty="0"/>
              <a:t>The walk-through is a chance for senior programmers to pass on experience </a:t>
            </a:r>
            <a:r>
              <a:rPr lang="en-US" dirty="0" smtClean="0"/>
              <a:t>and corporate </a:t>
            </a:r>
            <a:r>
              <a:rPr lang="en-US" dirty="0"/>
              <a:t>culture to junior programmers. It’s also a chance for junior </a:t>
            </a:r>
            <a:r>
              <a:rPr lang="en-US" dirty="0" smtClean="0"/>
              <a:t>programmers to </a:t>
            </a:r>
            <a:r>
              <a:rPr lang="en-US" dirty="0"/>
              <a:t>present new methodologies and to challenge timeworn, possibly </a:t>
            </a:r>
            <a:r>
              <a:rPr lang="en-US" dirty="0" smtClean="0"/>
              <a:t>obsolete, assumptions.</a:t>
            </a:r>
          </a:p>
          <a:p>
            <a:pPr lvl="1" algn="just"/>
            <a:r>
              <a:rPr lang="en-US" dirty="0" smtClean="0"/>
              <a:t>A </a:t>
            </a:r>
            <a:r>
              <a:rPr lang="en-US" dirty="0"/>
              <a:t>walk-through usually lasts 30 to 60 </a:t>
            </a:r>
            <a:r>
              <a:rPr lang="en-US" dirty="0" smtClean="0"/>
              <a:t>minutes.</a:t>
            </a:r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emphasis is on error detection, not correction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/>
              <a:t>Management doesn’t attend.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0748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Code Reading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Code reading is an alternative to inspections and walk-throughs. </a:t>
            </a:r>
            <a:endParaRPr lang="en-US" dirty="0" smtClean="0"/>
          </a:p>
          <a:p>
            <a:pPr algn="just"/>
            <a:r>
              <a:rPr lang="en-US" dirty="0" smtClean="0"/>
              <a:t>In </a:t>
            </a:r>
            <a:r>
              <a:rPr lang="en-US" dirty="0"/>
              <a:t>code reading, </a:t>
            </a:r>
            <a:r>
              <a:rPr lang="en-US" dirty="0" smtClean="0"/>
              <a:t>you read </a:t>
            </a:r>
            <a:r>
              <a:rPr lang="en-US" dirty="0"/>
              <a:t>source code and look for errors. </a:t>
            </a:r>
            <a:endParaRPr lang="en-US" dirty="0" smtClean="0"/>
          </a:p>
          <a:p>
            <a:pPr algn="just"/>
            <a:r>
              <a:rPr lang="en-US" dirty="0" smtClean="0"/>
              <a:t>You </a:t>
            </a:r>
            <a:r>
              <a:rPr lang="en-US" dirty="0"/>
              <a:t>also comment on qualitative aspects of </a:t>
            </a:r>
            <a:r>
              <a:rPr lang="en-US" dirty="0" smtClean="0"/>
              <a:t>the code</a:t>
            </a:r>
            <a:r>
              <a:rPr lang="en-US" dirty="0"/>
              <a:t>, such as its design, style, readability, maintainability, and efficiency.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085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Code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/>
              <a:t>A study at NASA’s Software Engineering Laboratory found that code reading </a:t>
            </a:r>
            <a:r>
              <a:rPr lang="en-US" dirty="0" smtClean="0"/>
              <a:t>detected about </a:t>
            </a:r>
            <a:r>
              <a:rPr lang="en-US" dirty="0"/>
              <a:t>3.3 defects per hour of effort. </a:t>
            </a:r>
            <a:endParaRPr lang="en-US" dirty="0" smtClean="0"/>
          </a:p>
          <a:p>
            <a:pPr algn="just"/>
            <a:r>
              <a:rPr lang="en-US" dirty="0" smtClean="0"/>
              <a:t>Testing </a:t>
            </a:r>
            <a:r>
              <a:rPr lang="en-US" dirty="0"/>
              <a:t>detected about 1.8 errors per </a:t>
            </a:r>
            <a:r>
              <a:rPr lang="en-US" dirty="0" smtClean="0"/>
              <a:t>hour.</a:t>
            </a:r>
          </a:p>
          <a:p>
            <a:pPr algn="just"/>
            <a:r>
              <a:rPr lang="en-US" dirty="0"/>
              <a:t>Like the idea of a walk-through, the concept of code reading is loosely defined. </a:t>
            </a:r>
            <a:endParaRPr lang="en-US" dirty="0" smtClean="0"/>
          </a:p>
          <a:p>
            <a:pPr algn="just"/>
            <a:r>
              <a:rPr lang="en-US" dirty="0" smtClean="0"/>
              <a:t>A code reading </a:t>
            </a:r>
            <a:r>
              <a:rPr lang="en-US" dirty="0"/>
              <a:t>usually involves two or more people reading code independently and </a:t>
            </a:r>
            <a:r>
              <a:rPr lang="en-US" dirty="0" smtClean="0"/>
              <a:t>then meeting </a:t>
            </a:r>
            <a:r>
              <a:rPr lang="en-US" dirty="0"/>
              <a:t>with the author of the code to discuss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1089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Code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Here’s how code reading goes</a:t>
            </a:r>
            <a:r>
              <a:rPr lang="en-US" dirty="0" smtClean="0"/>
              <a:t>:</a:t>
            </a:r>
          </a:p>
          <a:p>
            <a:pPr lvl="1" algn="just"/>
            <a:r>
              <a:rPr lang="en-US" dirty="0"/>
              <a:t>In preparation for the meeting, the author of the code hands out source </a:t>
            </a:r>
            <a:r>
              <a:rPr lang="en-US" dirty="0" smtClean="0"/>
              <a:t>listings to </a:t>
            </a:r>
            <a:r>
              <a:rPr lang="en-US" dirty="0"/>
              <a:t>the code readers. The listings are from 1000 to 10,000 lines of code; </a:t>
            </a:r>
            <a:r>
              <a:rPr lang="en-US" dirty="0" smtClean="0"/>
              <a:t>4000 lines </a:t>
            </a:r>
            <a:r>
              <a:rPr lang="en-US" dirty="0"/>
              <a:t>is </a:t>
            </a:r>
            <a:r>
              <a:rPr lang="en-US" dirty="0" smtClean="0"/>
              <a:t>typical.</a:t>
            </a:r>
          </a:p>
          <a:p>
            <a:pPr lvl="1" algn="just"/>
            <a:r>
              <a:rPr lang="en-US" dirty="0" smtClean="0"/>
              <a:t>Two </a:t>
            </a:r>
            <a:r>
              <a:rPr lang="en-US" dirty="0"/>
              <a:t>or more people read the code. Use at least two people to encourage </a:t>
            </a:r>
            <a:r>
              <a:rPr lang="en-US" dirty="0" smtClean="0"/>
              <a:t>competition between </a:t>
            </a:r>
            <a:r>
              <a:rPr lang="en-US" dirty="0"/>
              <a:t>the reviewers. If you use more than two, measure everyone’s </a:t>
            </a:r>
            <a:r>
              <a:rPr lang="en-US" dirty="0" smtClean="0"/>
              <a:t>contribution so </a:t>
            </a:r>
            <a:r>
              <a:rPr lang="en-US" dirty="0"/>
              <a:t>that you know how much the extra people contribute.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666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Code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algn="just"/>
            <a:r>
              <a:rPr lang="en-US" dirty="0"/>
              <a:t>Reviewers read the code independently. Estimate a rate of about 1000 lines </a:t>
            </a:r>
            <a:r>
              <a:rPr lang="en-US" dirty="0" smtClean="0"/>
              <a:t>a day.</a:t>
            </a:r>
          </a:p>
          <a:p>
            <a:pPr lvl="1" algn="just"/>
            <a:r>
              <a:rPr lang="en-US" dirty="0" smtClean="0"/>
              <a:t>When </a:t>
            </a:r>
            <a:r>
              <a:rPr lang="en-US" dirty="0"/>
              <a:t>the reviewers have finished reading the code, the code-reading meeting </a:t>
            </a:r>
            <a:r>
              <a:rPr lang="en-US" dirty="0" smtClean="0"/>
              <a:t>is hosted </a:t>
            </a:r>
            <a:r>
              <a:rPr lang="en-US" dirty="0"/>
              <a:t>by the author of the code. The meeting lasts one or two hours </a:t>
            </a:r>
            <a:r>
              <a:rPr lang="en-US" dirty="0" smtClean="0"/>
              <a:t>and focuses </a:t>
            </a:r>
            <a:r>
              <a:rPr lang="en-US" dirty="0"/>
              <a:t>on problems discovered by the code readers. No one makes any </a:t>
            </a:r>
            <a:r>
              <a:rPr lang="en-US" dirty="0" smtClean="0"/>
              <a:t>attempt to </a:t>
            </a:r>
            <a:r>
              <a:rPr lang="en-US" dirty="0"/>
              <a:t>walk through the code line by line. The meeting is not even strictly </a:t>
            </a:r>
            <a:r>
              <a:rPr lang="en-US" dirty="0" smtClean="0"/>
              <a:t>necessary.</a:t>
            </a:r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author of the code fixes the problems identified by the reviewers.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1112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Code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The difference between code reading on the one hand and inspections and </a:t>
            </a:r>
            <a:r>
              <a:rPr lang="en-US" dirty="0" smtClean="0"/>
              <a:t>walkthroughs on </a:t>
            </a:r>
            <a:r>
              <a:rPr lang="en-US" dirty="0"/>
              <a:t>the other is that code reading focuses more on individual review of </a:t>
            </a:r>
            <a:r>
              <a:rPr lang="en-US" dirty="0" smtClean="0"/>
              <a:t>the code </a:t>
            </a:r>
            <a:r>
              <a:rPr lang="en-US" dirty="0"/>
              <a:t>than on the </a:t>
            </a:r>
            <a:r>
              <a:rPr lang="en-US" dirty="0" smtClean="0"/>
              <a:t>meeting.</a:t>
            </a:r>
          </a:p>
          <a:p>
            <a:pPr algn="just"/>
            <a:r>
              <a:rPr lang="en-US" dirty="0" smtClean="0"/>
              <a:t>The </a:t>
            </a:r>
            <a:r>
              <a:rPr lang="en-US" dirty="0"/>
              <a:t>result is that each reviewer’s time is focused on </a:t>
            </a:r>
            <a:r>
              <a:rPr lang="en-US" dirty="0" smtClean="0"/>
              <a:t>finding problems </a:t>
            </a:r>
            <a:r>
              <a:rPr lang="en-US" dirty="0"/>
              <a:t>in the code. </a:t>
            </a:r>
            <a:endParaRPr lang="en-US" dirty="0" smtClean="0"/>
          </a:p>
          <a:p>
            <a:pPr algn="just"/>
            <a:r>
              <a:rPr lang="en-US" dirty="0" smtClean="0"/>
              <a:t>Less </a:t>
            </a:r>
            <a:r>
              <a:rPr lang="en-US" dirty="0"/>
              <a:t>time is spent in meetings in which each person </a:t>
            </a:r>
            <a:r>
              <a:rPr lang="en-US" dirty="0" smtClean="0"/>
              <a:t>contributes only </a:t>
            </a:r>
            <a:r>
              <a:rPr lang="en-US" dirty="0"/>
              <a:t>part of the time and in which a substantial amount of the effort goes into </a:t>
            </a:r>
            <a:r>
              <a:rPr lang="en-US" dirty="0" smtClean="0"/>
              <a:t>moderating group </a:t>
            </a:r>
            <a:r>
              <a:rPr lang="en-US" dirty="0"/>
              <a:t>dynamics. </a:t>
            </a:r>
            <a:endParaRPr lang="en-US" dirty="0" smtClean="0"/>
          </a:p>
          <a:p>
            <a:pPr algn="just"/>
            <a:r>
              <a:rPr lang="en-US" dirty="0" smtClean="0"/>
              <a:t>Less </a:t>
            </a:r>
            <a:r>
              <a:rPr lang="en-US" dirty="0"/>
              <a:t>time is spent delaying meetings until each person in </a:t>
            </a:r>
            <a:r>
              <a:rPr lang="en-US" dirty="0" smtClean="0"/>
              <a:t>the group </a:t>
            </a:r>
            <a:r>
              <a:rPr lang="en-US" dirty="0"/>
              <a:t>can meet for two hours. </a:t>
            </a:r>
            <a:endParaRPr lang="en-US" dirty="0" smtClean="0"/>
          </a:p>
          <a:p>
            <a:pPr algn="just"/>
            <a:r>
              <a:rPr lang="en-US" dirty="0" smtClean="0"/>
              <a:t>Code </a:t>
            </a:r>
            <a:r>
              <a:rPr lang="en-US" dirty="0"/>
              <a:t>readings are especially valuable in situations </a:t>
            </a:r>
            <a:r>
              <a:rPr lang="en-US" dirty="0" smtClean="0"/>
              <a:t>in which </a:t>
            </a:r>
            <a:r>
              <a:rPr lang="en-US" dirty="0"/>
              <a:t>reviewers are geographically dispersed.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7158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Comparison of Collaborative Construction Techniques</a:t>
            </a:r>
            <a:endParaRPr lang="en-US" u="sn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24001"/>
            <a:ext cx="8458200" cy="5029200"/>
          </a:xfrm>
        </p:spPr>
      </p:pic>
    </p:spTree>
    <p:extLst>
      <p:ext uri="{BB962C8B-B14F-4D97-AF65-F5344CB8AC3E}">
        <p14:creationId xmlns:p14="http://schemas.microsoft.com/office/powerpoint/2010/main" val="40810324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Readings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[Chapter 22]</a:t>
            </a:r>
            <a:r>
              <a:rPr lang="en-US" dirty="0" smtClean="0"/>
              <a:t> </a:t>
            </a:r>
            <a:r>
              <a:rPr lang="en-US" dirty="0"/>
              <a:t>Code Complete: A Practical Handbook of Software Construction by Steve McConnell, Microsoft Press; 2nd Edition (July 7, 2004). ISBN-10: 0735619670 </a:t>
            </a:r>
          </a:p>
        </p:txBody>
      </p:sp>
    </p:spTree>
    <p:extLst>
      <p:ext uri="{BB962C8B-B14F-4D97-AF65-F5344CB8AC3E}">
        <p14:creationId xmlns:p14="http://schemas.microsoft.com/office/powerpoint/2010/main" val="4066378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Overview of Collaborative Development Practices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Collaborative construction </a:t>
            </a:r>
            <a:r>
              <a:rPr lang="en-US" dirty="0"/>
              <a:t>refers to </a:t>
            </a:r>
            <a:endParaRPr lang="en-US" dirty="0" smtClean="0"/>
          </a:p>
          <a:p>
            <a:pPr lvl="1" algn="just"/>
            <a:r>
              <a:rPr lang="en-US" dirty="0" smtClean="0"/>
              <a:t>pair programming</a:t>
            </a:r>
          </a:p>
          <a:p>
            <a:pPr lvl="1" algn="just"/>
            <a:r>
              <a:rPr lang="en-US" dirty="0" smtClean="0"/>
              <a:t>formal inspections</a:t>
            </a:r>
          </a:p>
          <a:p>
            <a:pPr lvl="1" algn="just"/>
            <a:r>
              <a:rPr lang="en-US" dirty="0" smtClean="0"/>
              <a:t>informal technical reviews</a:t>
            </a:r>
          </a:p>
          <a:p>
            <a:pPr lvl="1" algn="just"/>
            <a:r>
              <a:rPr lang="en-US" dirty="0" smtClean="0"/>
              <a:t>document reading</a:t>
            </a:r>
          </a:p>
          <a:p>
            <a:pPr algn="just"/>
            <a:r>
              <a:rPr lang="en-US" dirty="0" smtClean="0"/>
              <a:t>as </a:t>
            </a:r>
            <a:r>
              <a:rPr lang="en-US" dirty="0"/>
              <a:t>well as other techniques in which </a:t>
            </a:r>
            <a:r>
              <a:rPr lang="en-US" dirty="0" smtClean="0"/>
              <a:t>developers share </a:t>
            </a:r>
            <a:r>
              <a:rPr lang="en-US" dirty="0"/>
              <a:t>responsibility for creating code and other work products. </a:t>
            </a:r>
          </a:p>
        </p:txBody>
      </p:sp>
    </p:spTree>
    <p:extLst>
      <p:ext uri="{BB962C8B-B14F-4D97-AF65-F5344CB8AC3E}">
        <p14:creationId xmlns:p14="http://schemas.microsoft.com/office/powerpoint/2010/main" val="3680215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Overview of Collaborative Development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All collaborative construction techniques, despite their differences, are based on </a:t>
            </a:r>
            <a:r>
              <a:rPr lang="en-US" dirty="0" smtClean="0"/>
              <a:t>the ideas </a:t>
            </a:r>
            <a:r>
              <a:rPr lang="en-US" dirty="0"/>
              <a:t>that developers are blind to some of the trouble spots in their work, that </a:t>
            </a:r>
            <a:r>
              <a:rPr lang="en-US" dirty="0" smtClean="0"/>
              <a:t>other people </a:t>
            </a:r>
            <a:r>
              <a:rPr lang="en-US" dirty="0"/>
              <a:t>don’t have the same blind spots, and that it’s beneficial for developers to </a:t>
            </a:r>
            <a:r>
              <a:rPr lang="en-US" dirty="0" smtClean="0"/>
              <a:t>have someone </a:t>
            </a:r>
            <a:r>
              <a:rPr lang="en-US" dirty="0"/>
              <a:t>else look at their work. </a:t>
            </a:r>
            <a:endParaRPr lang="en-US" dirty="0" smtClean="0"/>
          </a:p>
          <a:p>
            <a:pPr algn="just"/>
            <a:r>
              <a:rPr lang="en-US" dirty="0" smtClean="0"/>
              <a:t>Studies </a:t>
            </a:r>
            <a:r>
              <a:rPr lang="en-US" dirty="0"/>
              <a:t>at the Software Engineering Institute </a:t>
            </a:r>
            <a:r>
              <a:rPr lang="en-US" dirty="0" smtClean="0"/>
              <a:t>have found </a:t>
            </a:r>
            <a:r>
              <a:rPr lang="en-US" dirty="0"/>
              <a:t>that developers insert an average of 1 to 3 defects per hour into their </a:t>
            </a:r>
            <a:r>
              <a:rPr lang="en-US" dirty="0" smtClean="0"/>
              <a:t>designs and </a:t>
            </a:r>
            <a:r>
              <a:rPr lang="en-US" dirty="0"/>
              <a:t>5 to 8 defects per hour into code (Humphrey 1997), so attacking these </a:t>
            </a:r>
            <a:r>
              <a:rPr lang="en-US" dirty="0" smtClean="0"/>
              <a:t>blind spots </a:t>
            </a:r>
            <a:r>
              <a:rPr lang="en-US" dirty="0"/>
              <a:t>is a key to effective construction.</a:t>
            </a:r>
          </a:p>
        </p:txBody>
      </p:sp>
    </p:spTree>
    <p:extLst>
      <p:ext uri="{BB962C8B-B14F-4D97-AF65-F5344CB8AC3E}">
        <p14:creationId xmlns:p14="http://schemas.microsoft.com/office/powerpoint/2010/main" val="2810646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Overview of Collaborative Development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Some benefits of collaborative development practices are</a:t>
            </a:r>
          </a:p>
          <a:p>
            <a:pPr lvl="1" algn="just"/>
            <a:r>
              <a:rPr lang="en-US" dirty="0"/>
              <a:t>Collaborative Construction Complements Other </a:t>
            </a:r>
            <a:r>
              <a:rPr lang="en-US" dirty="0" smtClean="0"/>
              <a:t>Quality-Assurance Techniques.</a:t>
            </a:r>
          </a:p>
          <a:p>
            <a:pPr lvl="1" algn="just"/>
            <a:r>
              <a:rPr lang="en-US" dirty="0"/>
              <a:t>Collaborative Construction Provides Mentoring in Corporate </a:t>
            </a:r>
            <a:r>
              <a:rPr lang="en-US" dirty="0" smtClean="0"/>
              <a:t>Culture and </a:t>
            </a:r>
            <a:r>
              <a:rPr lang="en-US" dirty="0"/>
              <a:t>Programming </a:t>
            </a:r>
            <a:r>
              <a:rPr lang="en-US" dirty="0" smtClean="0"/>
              <a:t>Expertise.</a:t>
            </a:r>
          </a:p>
          <a:p>
            <a:pPr lvl="1" algn="just"/>
            <a:r>
              <a:rPr lang="en-US" dirty="0"/>
              <a:t>Collective Ownership Applies to All Forms </a:t>
            </a:r>
            <a:r>
              <a:rPr lang="en-US" dirty="0" smtClean="0"/>
              <a:t>of Collaborative Construction.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572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Pair Programming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When pair </a:t>
            </a:r>
            <a:r>
              <a:rPr lang="en-US" dirty="0" smtClean="0"/>
              <a:t>programming</a:t>
            </a:r>
          </a:p>
          <a:p>
            <a:pPr lvl="1" algn="just"/>
            <a:r>
              <a:rPr lang="en-US" dirty="0" smtClean="0"/>
              <a:t>one </a:t>
            </a:r>
            <a:r>
              <a:rPr lang="en-US" dirty="0"/>
              <a:t>programmer types in code at the </a:t>
            </a:r>
            <a:r>
              <a:rPr lang="en-US" dirty="0" smtClean="0"/>
              <a:t>keyboard</a:t>
            </a:r>
          </a:p>
          <a:p>
            <a:pPr lvl="1" algn="just"/>
            <a:r>
              <a:rPr lang="en-US" dirty="0" smtClean="0"/>
              <a:t>the other </a:t>
            </a:r>
            <a:r>
              <a:rPr lang="en-US" dirty="0"/>
              <a:t>programmer watches for mistakes </a:t>
            </a:r>
            <a:endParaRPr lang="en-US" dirty="0" smtClean="0"/>
          </a:p>
          <a:p>
            <a:pPr lvl="1" algn="just"/>
            <a:r>
              <a:rPr lang="en-US" dirty="0" smtClean="0"/>
              <a:t>and </a:t>
            </a:r>
            <a:r>
              <a:rPr lang="en-US" dirty="0"/>
              <a:t>thinks strategically about whether </a:t>
            </a:r>
            <a:r>
              <a:rPr lang="en-US" dirty="0" smtClean="0"/>
              <a:t>the code </a:t>
            </a:r>
            <a:r>
              <a:rPr lang="en-US" dirty="0"/>
              <a:t>is being written correctly and whether the right code is being written.</a:t>
            </a:r>
          </a:p>
        </p:txBody>
      </p:sp>
    </p:spTree>
    <p:extLst>
      <p:ext uri="{BB962C8B-B14F-4D97-AF65-F5344CB8AC3E}">
        <p14:creationId xmlns:p14="http://schemas.microsoft.com/office/powerpoint/2010/main" val="3885402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Keys to Success with 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>Pair </a:t>
            </a:r>
            <a:r>
              <a:rPr lang="en-US" b="1" u="sng" dirty="0"/>
              <a:t>Programming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basic concept of pair programming is simple, but </a:t>
            </a:r>
            <a:r>
              <a:rPr lang="en-US" dirty="0" smtClean="0"/>
              <a:t>following guidelines are key to success with pair programming</a:t>
            </a:r>
          </a:p>
          <a:p>
            <a:pPr lvl="1" algn="just"/>
            <a:r>
              <a:rPr lang="en-US" dirty="0"/>
              <a:t>Support pair programming with coding </a:t>
            </a:r>
            <a:r>
              <a:rPr lang="en-US" dirty="0" smtClean="0"/>
              <a:t>standards</a:t>
            </a:r>
          </a:p>
          <a:p>
            <a:pPr lvl="1" algn="just"/>
            <a:r>
              <a:rPr lang="en-US" dirty="0"/>
              <a:t>Don’t let pair programming turn into </a:t>
            </a:r>
            <a:r>
              <a:rPr lang="en-US" dirty="0" smtClean="0"/>
              <a:t>watching</a:t>
            </a:r>
          </a:p>
          <a:p>
            <a:pPr lvl="1" algn="just"/>
            <a:r>
              <a:rPr lang="en-US" dirty="0"/>
              <a:t>Don’t force pair programming of the easy </a:t>
            </a:r>
            <a:r>
              <a:rPr lang="en-US" dirty="0" smtClean="0"/>
              <a:t>stuff</a:t>
            </a:r>
          </a:p>
          <a:p>
            <a:pPr lvl="1" algn="just"/>
            <a:r>
              <a:rPr lang="en-US" dirty="0"/>
              <a:t>Rotate pairs and work assignments regularly</a:t>
            </a:r>
          </a:p>
        </p:txBody>
      </p:sp>
    </p:spTree>
    <p:extLst>
      <p:ext uri="{BB962C8B-B14F-4D97-AF65-F5344CB8AC3E}">
        <p14:creationId xmlns:p14="http://schemas.microsoft.com/office/powerpoint/2010/main" val="1277518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Keys to Success with </a:t>
            </a:r>
            <a:br>
              <a:rPr lang="en-US" b="1" u="sng" dirty="0"/>
            </a:br>
            <a:r>
              <a:rPr lang="en-US" b="1" u="sng" dirty="0"/>
              <a:t>Pair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en-US" dirty="0" smtClean="0"/>
              <a:t>Encourage pairs to match each other’s pace</a:t>
            </a:r>
          </a:p>
          <a:p>
            <a:pPr lvl="1" algn="just"/>
            <a:r>
              <a:rPr lang="en-US" dirty="0" smtClean="0"/>
              <a:t>Make sure both partners can see the monitor</a:t>
            </a:r>
          </a:p>
          <a:p>
            <a:pPr lvl="1" algn="just"/>
            <a:r>
              <a:rPr lang="en-US" dirty="0" smtClean="0"/>
              <a:t>Don’t force people who don’t like each other to pair</a:t>
            </a:r>
          </a:p>
          <a:p>
            <a:pPr lvl="1" algn="just"/>
            <a:r>
              <a:rPr lang="en-US" dirty="0" smtClean="0"/>
              <a:t>Avoid pairing all newbies</a:t>
            </a:r>
          </a:p>
          <a:p>
            <a:pPr lvl="1" algn="just"/>
            <a:r>
              <a:rPr lang="en-US" dirty="0"/>
              <a:t>Assign a team leader</a:t>
            </a:r>
          </a:p>
        </p:txBody>
      </p:sp>
    </p:spTree>
    <p:extLst>
      <p:ext uri="{BB962C8B-B14F-4D97-AF65-F5344CB8AC3E}">
        <p14:creationId xmlns:p14="http://schemas.microsoft.com/office/powerpoint/2010/main" val="1639757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2227</Words>
  <Application>Microsoft Office PowerPoint</Application>
  <PresentationFormat>On-screen Show (4:3)</PresentationFormat>
  <Paragraphs>185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 Collaborative Construction</vt:lpstr>
      <vt:lpstr>Contents</vt:lpstr>
      <vt:lpstr>Introduction</vt:lpstr>
      <vt:lpstr>Overview of Collaborative Development Practices</vt:lpstr>
      <vt:lpstr>Overview of Collaborative Development Practices</vt:lpstr>
      <vt:lpstr>Overview of Collaborative Development Practices</vt:lpstr>
      <vt:lpstr>Pair Programming</vt:lpstr>
      <vt:lpstr>Keys to Success with  Pair Programming</vt:lpstr>
      <vt:lpstr>Keys to Success with  Pair Programming</vt:lpstr>
      <vt:lpstr>Benefits of Pair Programming</vt:lpstr>
      <vt:lpstr>Benefits of Pair Programming</vt:lpstr>
      <vt:lpstr>Formal Inspections</vt:lpstr>
      <vt:lpstr>Formal Inspections</vt:lpstr>
      <vt:lpstr>Formal Inspections</vt:lpstr>
      <vt:lpstr>Formal Inspections</vt:lpstr>
      <vt:lpstr>Roles During an Inspection</vt:lpstr>
      <vt:lpstr>General Procedure for an Inspection</vt:lpstr>
      <vt:lpstr>General Procedure for an Inspection</vt:lpstr>
      <vt:lpstr>General Procedure for an Inspection</vt:lpstr>
      <vt:lpstr>General Procedure for an Inspection</vt:lpstr>
      <vt:lpstr>General Procedure for an Inspection</vt:lpstr>
      <vt:lpstr>General Procedure for an Inspection</vt:lpstr>
      <vt:lpstr>General Procedure for an Inspection</vt:lpstr>
      <vt:lpstr>General Procedure for an Inspection</vt:lpstr>
      <vt:lpstr>General Procedure for an Inspection</vt:lpstr>
      <vt:lpstr>General Procedure for an Inspection</vt:lpstr>
      <vt:lpstr>Other Kinds of Collaborative Development Practices</vt:lpstr>
      <vt:lpstr>Walk-Throughs</vt:lpstr>
      <vt:lpstr>Walk-Throughs</vt:lpstr>
      <vt:lpstr>Walk-Throughs</vt:lpstr>
      <vt:lpstr>Walk-Throughs</vt:lpstr>
      <vt:lpstr>Code Reading</vt:lpstr>
      <vt:lpstr>Code Reading</vt:lpstr>
      <vt:lpstr>Code Reading</vt:lpstr>
      <vt:lpstr>Code Reading</vt:lpstr>
      <vt:lpstr>Code Reading</vt:lpstr>
      <vt:lpstr>Comparison of Collaborative Construction Techniques</vt:lpstr>
      <vt:lpstr>Readings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Software Construction</dc:title>
  <dc:creator>hp</dc:creator>
  <cp:lastModifiedBy>hp</cp:lastModifiedBy>
  <cp:revision>138</cp:revision>
  <dcterms:created xsi:type="dcterms:W3CDTF">2006-08-16T00:00:00Z</dcterms:created>
  <dcterms:modified xsi:type="dcterms:W3CDTF">2019-10-16T07:22:31Z</dcterms:modified>
</cp:coreProperties>
</file>