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>
        <p:scale>
          <a:sx n="100" d="100"/>
          <a:sy n="100" d="100"/>
        </p:scale>
        <p:origin x="452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Environment and Culture of Organizations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70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6686" y="247142"/>
            <a:ext cx="7729728" cy="1188720"/>
          </a:xfrm>
        </p:spPr>
        <p:txBody>
          <a:bodyPr/>
          <a:lstStyle/>
          <a:p>
            <a:r>
              <a:rPr lang="en-US" dirty="0"/>
              <a:t>How Environments Affect Organizations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86" y="1917700"/>
            <a:ext cx="7774178" cy="3822327"/>
          </a:xfrm>
        </p:spPr>
        <p:txBody>
          <a:bodyPr>
            <a:normAutofit fontScale="92500" lnSpcReduction="20000"/>
          </a:bodyPr>
          <a:lstStyle/>
          <a:p>
            <a:r>
              <a:rPr lang="en-US" sz="2600" b="1" u="sng" dirty="0"/>
              <a:t>Competitive </a:t>
            </a:r>
            <a:r>
              <a:rPr lang="en-US" sz="2600" b="1" u="sng" dirty="0" smtClean="0"/>
              <a:t>Forces</a:t>
            </a:r>
          </a:p>
          <a:p>
            <a:pPr marL="0" indent="0">
              <a:buNone/>
            </a:pPr>
            <a:r>
              <a:rPr lang="en-US" sz="2200" dirty="0" smtClean="0"/>
              <a:t> </a:t>
            </a:r>
            <a:r>
              <a:rPr lang="en-US" sz="2200" dirty="0">
                <a:solidFill>
                  <a:schemeClr val="accent4"/>
                </a:solidFill>
              </a:rPr>
              <a:t>– Porter’s Five Competitive </a:t>
            </a:r>
            <a:r>
              <a:rPr lang="en-US" sz="2200" dirty="0" smtClean="0">
                <a:solidFill>
                  <a:schemeClr val="accent4"/>
                </a:solidFill>
              </a:rPr>
              <a:t>Forces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accent4"/>
                </a:solidFill>
              </a:rPr>
              <a:t> </a:t>
            </a:r>
            <a:r>
              <a:rPr lang="en-US" sz="2200" dirty="0" smtClean="0">
                <a:solidFill>
                  <a:schemeClr val="accent4"/>
                </a:solidFill>
              </a:rPr>
              <a:t>     </a:t>
            </a:r>
            <a:r>
              <a:rPr lang="en-US" sz="2400" dirty="0" smtClean="0"/>
              <a:t> </a:t>
            </a:r>
            <a:r>
              <a:rPr lang="en-US" sz="2200" dirty="0"/>
              <a:t>• Threat of new entrants into the market </a:t>
            </a:r>
            <a:endParaRPr lang="en-US" sz="2200" dirty="0" smtClean="0"/>
          </a:p>
          <a:p>
            <a:pPr marL="457200" lvl="2" indent="0">
              <a:buNone/>
            </a:pPr>
            <a:r>
              <a:rPr lang="en-US" sz="2200" dirty="0" smtClean="0"/>
              <a:t>• </a:t>
            </a:r>
            <a:r>
              <a:rPr lang="en-US" sz="2200" dirty="0"/>
              <a:t>Competitive rivalry among present competitors </a:t>
            </a:r>
            <a:endParaRPr lang="en-US" sz="2200" dirty="0" smtClean="0"/>
          </a:p>
          <a:p>
            <a:pPr marL="457200" lvl="2" indent="0">
              <a:buNone/>
            </a:pPr>
            <a:r>
              <a:rPr lang="en-US" sz="2200" dirty="0" smtClean="0"/>
              <a:t>• </a:t>
            </a:r>
            <a:r>
              <a:rPr lang="en-US" sz="2200" dirty="0"/>
              <a:t>Threat of substitute products </a:t>
            </a:r>
            <a:endParaRPr lang="en-US" sz="2200" dirty="0" smtClean="0"/>
          </a:p>
          <a:p>
            <a:pPr marL="457200" lvl="2" indent="0">
              <a:buNone/>
            </a:pPr>
            <a:r>
              <a:rPr lang="en-US" sz="2200" dirty="0" smtClean="0"/>
              <a:t>• </a:t>
            </a:r>
            <a:r>
              <a:rPr lang="en-US" sz="2200" dirty="0"/>
              <a:t>Power of buyers </a:t>
            </a:r>
            <a:endParaRPr lang="en-US" sz="2200" dirty="0" smtClean="0"/>
          </a:p>
          <a:p>
            <a:pPr marL="457200" lvl="2" indent="0">
              <a:buNone/>
            </a:pPr>
            <a:r>
              <a:rPr lang="en-US" sz="2200" dirty="0" smtClean="0"/>
              <a:t>• </a:t>
            </a:r>
            <a:r>
              <a:rPr lang="en-US" sz="2200" dirty="0"/>
              <a:t>Power of suppliers </a:t>
            </a:r>
            <a:endParaRPr lang="en-US" sz="2400" dirty="0" smtClean="0"/>
          </a:p>
          <a:p>
            <a:r>
              <a:rPr lang="en-US" sz="2600" b="1" u="sng" dirty="0" smtClean="0"/>
              <a:t> </a:t>
            </a:r>
            <a:r>
              <a:rPr lang="en-US" sz="2600" b="1" u="sng" dirty="0"/>
              <a:t>Environmental Turbulence </a:t>
            </a:r>
            <a:endParaRPr lang="en-US" sz="2600" b="1" u="sng" dirty="0" smtClean="0"/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– </a:t>
            </a:r>
            <a:r>
              <a:rPr lang="en-US" sz="2200" dirty="0"/>
              <a:t>Unexpected changes and upheavals in the environment of an organization.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41613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igure 3.4: Environmental Change,&#10;Complexity, and Uncertainty&#10;Source: From J.D. Thompson, Organizations in Action, 1967. C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35"/>
            <a:ext cx="12192000" cy="685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1672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orterâs Five&#10;Competitive Forces&#10;â¢ Threat of new entrants&#10;â Extent to and ease with which competitors can&#10;enter market.&#10;â¢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2088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igure 3.5: How Organizations&#10;Adapt to Their Environments&#10; 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1459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158242"/>
            <a:ext cx="7729728" cy="1188720"/>
          </a:xfrm>
        </p:spPr>
        <p:txBody>
          <a:bodyPr/>
          <a:lstStyle/>
          <a:p>
            <a:r>
              <a:rPr lang="en-US"/>
              <a:t>How Organizations Adapt to Their Environments (cont’d) 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1695450"/>
            <a:ext cx="7729728" cy="5041900"/>
          </a:xfrm>
        </p:spPr>
        <p:txBody>
          <a:bodyPr>
            <a:normAutofit/>
          </a:bodyPr>
          <a:lstStyle/>
          <a:p>
            <a:r>
              <a:rPr lang="en-US" sz="2400" b="1" u="sng" dirty="0"/>
              <a:t>Information Management in </a:t>
            </a:r>
            <a:r>
              <a:rPr lang="en-US" sz="2400" b="1" u="sng" dirty="0" smtClean="0"/>
              <a:t>Organizations</a:t>
            </a:r>
          </a:p>
          <a:p>
            <a:pPr marL="228600" lvl="1" indent="0">
              <a:buNone/>
            </a:pPr>
            <a:r>
              <a:rPr lang="en-US" sz="1800" dirty="0" smtClean="0"/>
              <a:t> </a:t>
            </a:r>
            <a:r>
              <a:rPr lang="en-US" sz="2000" dirty="0"/>
              <a:t>– Boundary spanners </a:t>
            </a:r>
            <a:endParaRPr lang="en-US" sz="2000" dirty="0" smtClean="0"/>
          </a:p>
          <a:p>
            <a:pPr marL="228600" lvl="1" indent="0">
              <a:buNone/>
            </a:pPr>
            <a:r>
              <a:rPr lang="en-US" sz="2000" dirty="0" smtClean="0"/>
              <a:t>– </a:t>
            </a:r>
            <a:r>
              <a:rPr lang="en-US" sz="2000" dirty="0"/>
              <a:t>Environmental scanning </a:t>
            </a:r>
            <a:endParaRPr lang="en-US" sz="2000" dirty="0" smtClean="0"/>
          </a:p>
          <a:p>
            <a:pPr marL="228600" lvl="1" indent="0">
              <a:buNone/>
            </a:pPr>
            <a:r>
              <a:rPr lang="en-US" sz="2000" dirty="0" smtClean="0"/>
              <a:t>– </a:t>
            </a:r>
            <a:r>
              <a:rPr lang="en-US" sz="2000" dirty="0"/>
              <a:t>Information systems </a:t>
            </a:r>
            <a:endParaRPr lang="en-US" sz="2000" dirty="0" smtClean="0"/>
          </a:p>
          <a:p>
            <a:r>
              <a:rPr lang="en-US" sz="2000" dirty="0" smtClean="0"/>
              <a:t> </a:t>
            </a:r>
            <a:r>
              <a:rPr lang="en-US" sz="2400" b="1" u="sng" dirty="0"/>
              <a:t>Strategic Response </a:t>
            </a:r>
            <a:endParaRPr lang="en-US" sz="2000" b="1" u="sng" dirty="0" smtClean="0"/>
          </a:p>
          <a:p>
            <a:pPr marL="228600" lvl="1" indent="0">
              <a:buNone/>
            </a:pPr>
            <a:r>
              <a:rPr lang="en-US" sz="2000" dirty="0" smtClean="0"/>
              <a:t>– </a:t>
            </a:r>
            <a:r>
              <a:rPr lang="en-US" sz="2000" dirty="0"/>
              <a:t>Maintaining the status quo, altering the current strategy, or adopting a new strategy. </a:t>
            </a:r>
            <a:endParaRPr lang="en-US" sz="2000" dirty="0" smtClean="0"/>
          </a:p>
          <a:p>
            <a:r>
              <a:rPr lang="en-US" sz="2000" dirty="0" smtClean="0"/>
              <a:t> </a:t>
            </a:r>
            <a:r>
              <a:rPr lang="en-US" sz="2400" b="1" u="sng" dirty="0"/>
              <a:t>Mergers, Acquisitions, Alliances </a:t>
            </a:r>
            <a:endParaRPr lang="en-US" sz="2400" b="1" u="sng" dirty="0" smtClean="0"/>
          </a:p>
          <a:p>
            <a:pPr marL="228600" lvl="1" indent="0">
              <a:buNone/>
            </a:pPr>
            <a:r>
              <a:rPr lang="en-US" sz="2000" dirty="0" smtClean="0"/>
              <a:t>– </a:t>
            </a:r>
            <a:r>
              <a:rPr lang="en-US" sz="2000" dirty="0"/>
              <a:t>Firms combine (merge), purchase (acquisition), or form new venture partnerships or alliances with another firm.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94817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158242"/>
            <a:ext cx="7729728" cy="1188720"/>
          </a:xfrm>
        </p:spPr>
        <p:txBody>
          <a:bodyPr/>
          <a:lstStyle/>
          <a:p>
            <a:r>
              <a:rPr lang="en-US" dirty="0"/>
              <a:t>How Organizations Respond to Their Environments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4400" y="1651000"/>
            <a:ext cx="7776464" cy="4724400"/>
          </a:xfrm>
        </p:spPr>
        <p:txBody>
          <a:bodyPr/>
          <a:lstStyle/>
          <a:p>
            <a:r>
              <a:rPr lang="en-US" dirty="0"/>
              <a:t> </a:t>
            </a:r>
            <a:r>
              <a:rPr lang="en-US" sz="2400" b="1" u="sng" dirty="0"/>
              <a:t>Organizational Design and </a:t>
            </a:r>
            <a:r>
              <a:rPr lang="en-US" sz="2400" b="1" u="sng" dirty="0" smtClean="0"/>
              <a:t>Flexibility</a:t>
            </a:r>
          </a:p>
          <a:p>
            <a:pPr marL="228600" lvl="1" indent="0">
              <a:buNone/>
            </a:pPr>
            <a:r>
              <a:rPr lang="en-US" sz="2000" dirty="0" smtClean="0"/>
              <a:t> </a:t>
            </a:r>
            <a:r>
              <a:rPr lang="en-US" sz="2000" dirty="0"/>
              <a:t>– Adapting to environmental conditions by incorporating flexibility in its structural design. </a:t>
            </a:r>
            <a:endParaRPr lang="en-US" sz="2000" dirty="0" smtClean="0"/>
          </a:p>
          <a:p>
            <a:pPr marL="457200" lvl="2" indent="0">
              <a:buNone/>
            </a:pPr>
            <a:r>
              <a:rPr lang="en-US" sz="2000" dirty="0" smtClean="0">
                <a:solidFill>
                  <a:schemeClr val="accent4"/>
                </a:solidFill>
              </a:rPr>
              <a:t> •</a:t>
            </a:r>
            <a:r>
              <a:rPr lang="en-US" sz="2000" dirty="0" smtClean="0"/>
              <a:t> </a:t>
            </a:r>
            <a:r>
              <a:rPr lang="en-US" sz="2000" dirty="0">
                <a:solidFill>
                  <a:schemeClr val="accent4"/>
                </a:solidFill>
              </a:rPr>
              <a:t>Mechanistic firms operate best in stable environments</a:t>
            </a:r>
            <a:r>
              <a:rPr lang="en-US" sz="2000" dirty="0" smtClean="0">
                <a:solidFill>
                  <a:schemeClr val="accent4"/>
                </a:solidFill>
              </a:rPr>
              <a:t>.</a:t>
            </a:r>
          </a:p>
          <a:p>
            <a:pPr marL="457200" lvl="2" indent="0">
              <a:buNone/>
            </a:pPr>
            <a:r>
              <a:rPr lang="en-US" sz="2000" dirty="0" smtClean="0">
                <a:solidFill>
                  <a:schemeClr val="accent4"/>
                </a:solidFill>
              </a:rPr>
              <a:t> </a:t>
            </a:r>
            <a:r>
              <a:rPr lang="en-US" sz="2000" dirty="0">
                <a:solidFill>
                  <a:schemeClr val="accent4"/>
                </a:solidFill>
              </a:rPr>
              <a:t>• Organic firms are best suited for dynamic environments. </a:t>
            </a:r>
            <a:endParaRPr lang="en-US" sz="2000" dirty="0" smtClean="0">
              <a:solidFill>
                <a:schemeClr val="accent4"/>
              </a:solidFill>
            </a:endParaRPr>
          </a:p>
          <a:p>
            <a:r>
              <a:rPr lang="en-US" sz="2400" b="1" u="sng" dirty="0" smtClean="0"/>
              <a:t> </a:t>
            </a:r>
            <a:r>
              <a:rPr lang="en-US" sz="2400" b="1" u="sng" dirty="0"/>
              <a:t>Direct Influence of the </a:t>
            </a:r>
            <a:r>
              <a:rPr lang="en-US" sz="2400" b="1" u="sng" dirty="0" smtClean="0"/>
              <a:t>Environment</a:t>
            </a:r>
          </a:p>
          <a:p>
            <a:pPr marL="228600" lvl="1" indent="0">
              <a:buNone/>
            </a:pPr>
            <a:r>
              <a:rPr lang="en-US" sz="2000" dirty="0" smtClean="0"/>
              <a:t> </a:t>
            </a:r>
            <a:r>
              <a:rPr lang="en-US" sz="2000" dirty="0"/>
              <a:t>– Attempting to change the nature of the competitive conditions in its environment to suit its needs. </a:t>
            </a:r>
            <a:endParaRPr lang="en-US" sz="2000" dirty="0" smtClean="0"/>
          </a:p>
          <a:p>
            <a:pPr marL="228600" lvl="1" indent="0">
              <a:buNone/>
            </a:pPr>
            <a:r>
              <a:rPr lang="en-US" sz="2000" dirty="0" smtClean="0"/>
              <a:t>– </a:t>
            </a:r>
            <a:r>
              <a:rPr lang="en-US" sz="2000" dirty="0"/>
              <a:t>Pursuing new or changed relationships with suppliers, customers, and regulators.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80711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igure 3.6: A Model of&#10;Organizational Effectiveness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7931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Key Terms&#10;â¢ internal environment&#10;â¢ external environment&#10;â¢ task environment&#10;â¢ economic dimension&#10;â¢ technological dimension&#10;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03"/>
            <a:ext cx="12192000" cy="6836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133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986" y="990092"/>
            <a:ext cx="9687814" cy="4420108"/>
          </a:xfrm>
        </p:spPr>
        <p:txBody>
          <a:bodyPr>
            <a:normAutofit/>
          </a:bodyPr>
          <a:lstStyle/>
          <a:p>
            <a:r>
              <a:rPr lang="en-US" sz="9600" dirty="0" smtClean="0"/>
              <a:t>THANK-YOU!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425019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012" y="239479"/>
            <a:ext cx="7729728" cy="118872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3211" y="1778350"/>
            <a:ext cx="7917653" cy="4735962"/>
          </a:xfrm>
        </p:spPr>
        <p:txBody>
          <a:bodyPr>
            <a:normAutofit/>
          </a:bodyPr>
          <a:lstStyle/>
          <a:p>
            <a:r>
              <a:rPr lang="en-US" dirty="0"/>
              <a:t>After studying this </a:t>
            </a:r>
            <a:r>
              <a:rPr lang="en-US" dirty="0" smtClean="0"/>
              <a:t>topic, </a:t>
            </a:r>
            <a:r>
              <a:rPr lang="en-US" dirty="0"/>
              <a:t>you should be able </a:t>
            </a:r>
            <a:r>
              <a:rPr lang="en-US" dirty="0" smtClean="0"/>
              <a:t>to: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Discuss the nature of the organizational environment and identify the environments of interest to most organizations. 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Describe the components of the general and task environments and discuss their impact on organizations. 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Identify the components of the internal environment and discuss their impact on organizations. 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Discuss </a:t>
            </a:r>
            <a:r>
              <a:rPr lang="en-US" dirty="0"/>
              <a:t>the importance and determinants of an organization’s culture and how the culture can be managed. 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Identify and describe how the environment affects organizations and how organizations adapt to their environment. 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Describe </a:t>
            </a:r>
            <a:r>
              <a:rPr lang="en-US" dirty="0"/>
              <a:t>the basic models of organizational effectiveness and provide contemporary examples of highly effective firms.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339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3686" y="314092"/>
            <a:ext cx="7729728" cy="1188720"/>
          </a:xfrm>
        </p:spPr>
        <p:txBody>
          <a:bodyPr/>
          <a:lstStyle/>
          <a:p>
            <a:r>
              <a:rPr lang="en-US" dirty="0"/>
              <a:t>The Organization’s Environment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4336" y="2070100"/>
            <a:ext cx="7780178" cy="4191962"/>
          </a:xfrm>
        </p:spPr>
        <p:txBody>
          <a:bodyPr/>
          <a:lstStyle/>
          <a:p>
            <a:r>
              <a:rPr lang="en-US" sz="2000" b="1" u="sng" dirty="0"/>
              <a:t>External </a:t>
            </a:r>
            <a:r>
              <a:rPr lang="en-US" sz="2000" b="1" u="sng" dirty="0" smtClean="0"/>
              <a:t>Environment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sz="2000" b="1" dirty="0">
                <a:solidFill>
                  <a:schemeClr val="accent4"/>
                </a:solidFill>
              </a:rPr>
              <a:t>– General environment: </a:t>
            </a:r>
            <a:r>
              <a:rPr lang="en-US" sz="2000" dirty="0"/>
              <a:t>everything outside an organization’s </a:t>
            </a:r>
            <a:r>
              <a:rPr lang="en-US" sz="2000" dirty="0" smtClean="0"/>
              <a:t>boundaries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-economic</a:t>
            </a:r>
            <a:r>
              <a:rPr lang="en-US" sz="2000" dirty="0"/>
              <a:t>, legal, political, socio-cultural, international, and technical forces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b="1" dirty="0">
                <a:solidFill>
                  <a:schemeClr val="accent4"/>
                </a:solidFill>
              </a:rPr>
              <a:t>– Task environment: </a:t>
            </a:r>
            <a:r>
              <a:rPr lang="en-US" sz="2000" dirty="0"/>
              <a:t>specific groups and organizations that affect the firm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sz="2000" b="1" u="sng" dirty="0"/>
              <a:t>Internal Environment </a:t>
            </a:r>
            <a:endParaRPr lang="en-US" sz="2000" b="1" u="sng" dirty="0" smtClean="0"/>
          </a:p>
          <a:p>
            <a:pPr marL="0" indent="0">
              <a:buNone/>
            </a:pPr>
            <a:r>
              <a:rPr lang="en-US" sz="2000" dirty="0"/>
              <a:t>– Conditions and forces present and at work within an organization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49990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gure 3.1: The Organization&#10;and Its Environments&#10; 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4279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5886" y="50292"/>
            <a:ext cx="7729728" cy="1188720"/>
          </a:xfrm>
        </p:spPr>
        <p:txBody>
          <a:bodyPr/>
          <a:lstStyle/>
          <a:p>
            <a:r>
              <a:rPr lang="en-US" dirty="0"/>
              <a:t>The External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1581150"/>
            <a:ext cx="7729728" cy="4158877"/>
          </a:xfrm>
        </p:spPr>
        <p:txBody>
          <a:bodyPr/>
          <a:lstStyle/>
          <a:p>
            <a:r>
              <a:rPr lang="en-US" sz="2000" b="1" u="sng" dirty="0"/>
              <a:t>The General </a:t>
            </a:r>
            <a:r>
              <a:rPr lang="en-US" sz="2000" b="1" u="sng" dirty="0" smtClean="0"/>
              <a:t>Environment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sz="2000" dirty="0"/>
              <a:t>The set of broad dimensions and forces in an organization’s surroundings that create its overall context. 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lvl="2"/>
            <a:r>
              <a:rPr lang="en-US" sz="1800" dirty="0" smtClean="0"/>
              <a:t> </a:t>
            </a:r>
            <a:r>
              <a:rPr lang="en-US" sz="2000" i="1" dirty="0"/>
              <a:t>Economic dimension </a:t>
            </a:r>
            <a:endParaRPr lang="en-US" sz="2000" i="1" dirty="0" smtClean="0"/>
          </a:p>
          <a:p>
            <a:pPr lvl="2"/>
            <a:r>
              <a:rPr lang="en-US" sz="2000" i="1" dirty="0" smtClean="0"/>
              <a:t> </a:t>
            </a:r>
            <a:r>
              <a:rPr lang="en-US" sz="2000" i="1" dirty="0"/>
              <a:t>Technological </a:t>
            </a:r>
            <a:r>
              <a:rPr lang="en-US" sz="2000" i="1" dirty="0" smtClean="0"/>
              <a:t>dimension</a:t>
            </a:r>
          </a:p>
          <a:p>
            <a:pPr lvl="2"/>
            <a:r>
              <a:rPr lang="en-US" sz="2000" i="1" dirty="0" smtClean="0"/>
              <a:t> Sociocultural </a:t>
            </a:r>
            <a:r>
              <a:rPr lang="en-US" sz="2000" i="1" dirty="0"/>
              <a:t>dimension </a:t>
            </a:r>
            <a:endParaRPr lang="en-US" sz="2000" i="1" dirty="0" smtClean="0"/>
          </a:p>
          <a:p>
            <a:pPr lvl="2"/>
            <a:r>
              <a:rPr lang="en-US" sz="2000" i="1" dirty="0" smtClean="0"/>
              <a:t> </a:t>
            </a:r>
            <a:r>
              <a:rPr lang="en-US" sz="2000" i="1" dirty="0"/>
              <a:t>Political-legal dimension </a:t>
            </a:r>
            <a:endParaRPr lang="en-US" sz="2000" i="1" dirty="0" smtClean="0"/>
          </a:p>
          <a:p>
            <a:pPr lvl="2"/>
            <a:r>
              <a:rPr lang="en-US" sz="2000" i="1" dirty="0" smtClean="0"/>
              <a:t> </a:t>
            </a:r>
            <a:r>
              <a:rPr lang="en-US" sz="2000" i="1" dirty="0"/>
              <a:t>International dimension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4262341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igure 3.2: McDonaldâs&#10;General Environment&#10; 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46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8961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igure 3.3: McDonaldâs&#10;Task Environment&#10; 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373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0336" y="405892"/>
            <a:ext cx="7729728" cy="1188720"/>
          </a:xfrm>
        </p:spPr>
        <p:txBody>
          <a:bodyPr/>
          <a:lstStyle/>
          <a:p>
            <a:r>
              <a:rPr lang="en-US" dirty="0" smtClean="0"/>
              <a:t>The internal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1905000"/>
            <a:ext cx="7729728" cy="3835027"/>
          </a:xfrm>
        </p:spPr>
        <p:txBody>
          <a:bodyPr/>
          <a:lstStyle/>
          <a:p>
            <a:r>
              <a:rPr lang="en-US" dirty="0"/>
              <a:t> </a:t>
            </a:r>
            <a:r>
              <a:rPr lang="en-US" sz="2400" dirty="0"/>
              <a:t>Conditions and stakeholder forces within an </a:t>
            </a:r>
            <a:r>
              <a:rPr lang="en-US" sz="2400" dirty="0" smtClean="0"/>
              <a:t>organization</a:t>
            </a:r>
          </a:p>
          <a:p>
            <a:pPr marL="0" indent="0">
              <a:buNone/>
            </a:pPr>
            <a:endParaRPr lang="en-US" sz="2400" dirty="0" smtClean="0"/>
          </a:p>
          <a:p>
            <a:pPr marL="457200" lvl="2" indent="0">
              <a:buNone/>
            </a:pPr>
            <a:r>
              <a:rPr lang="en-US" sz="2000" dirty="0" smtClean="0"/>
              <a:t> </a:t>
            </a:r>
            <a:r>
              <a:rPr lang="en-US" sz="2000" dirty="0"/>
              <a:t>– </a:t>
            </a:r>
            <a:r>
              <a:rPr lang="en-US" sz="2000" dirty="0" smtClean="0"/>
              <a:t>Owners</a:t>
            </a:r>
            <a:endParaRPr lang="en-US" sz="2000" dirty="0"/>
          </a:p>
          <a:p>
            <a:pPr marL="457200" lvl="2" indent="0">
              <a:buNone/>
            </a:pPr>
            <a:r>
              <a:rPr lang="en-US" sz="2000" dirty="0" smtClean="0"/>
              <a:t>– </a:t>
            </a:r>
            <a:r>
              <a:rPr lang="en-US" sz="2000" dirty="0"/>
              <a:t>Board of directors </a:t>
            </a:r>
            <a:endParaRPr lang="en-US" sz="2000" dirty="0" smtClean="0"/>
          </a:p>
          <a:p>
            <a:pPr marL="457200" lvl="2" indent="0">
              <a:buNone/>
            </a:pPr>
            <a:r>
              <a:rPr lang="en-US" sz="2000" dirty="0" smtClean="0"/>
              <a:t>– </a:t>
            </a:r>
            <a:r>
              <a:rPr lang="en-US" sz="2000" dirty="0"/>
              <a:t>Employees </a:t>
            </a:r>
            <a:endParaRPr lang="en-US" sz="2000" dirty="0" smtClean="0"/>
          </a:p>
          <a:p>
            <a:pPr marL="457200" lvl="2" indent="0">
              <a:buNone/>
            </a:pPr>
            <a:r>
              <a:rPr lang="en-US" sz="2000" dirty="0" smtClean="0"/>
              <a:t>– </a:t>
            </a:r>
            <a:r>
              <a:rPr lang="en-US" sz="2000" dirty="0"/>
              <a:t>Physical work environment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54357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323342"/>
            <a:ext cx="7729728" cy="1188720"/>
          </a:xfrm>
        </p:spPr>
        <p:txBody>
          <a:bodyPr/>
          <a:lstStyle/>
          <a:p>
            <a:r>
              <a:rPr lang="en-US" dirty="0"/>
              <a:t>How Environments Affect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1879600"/>
            <a:ext cx="7729728" cy="3911600"/>
          </a:xfrm>
        </p:spPr>
        <p:txBody>
          <a:bodyPr/>
          <a:lstStyle/>
          <a:p>
            <a:r>
              <a:rPr lang="en-US" u="sng" dirty="0"/>
              <a:t> </a:t>
            </a:r>
            <a:r>
              <a:rPr lang="en-US" sz="2400" b="1" u="sng" dirty="0"/>
              <a:t>Change and </a:t>
            </a:r>
            <a:r>
              <a:rPr lang="en-US" sz="2400" b="1" u="sng" dirty="0" smtClean="0"/>
              <a:t>Complexity</a:t>
            </a:r>
          </a:p>
          <a:p>
            <a:pPr marL="0" indent="0">
              <a:buNone/>
            </a:pPr>
            <a:r>
              <a:rPr lang="en-US" sz="2000" b="1" dirty="0" smtClean="0"/>
              <a:t> </a:t>
            </a:r>
            <a:r>
              <a:rPr lang="en-US" sz="2000" b="1" dirty="0">
                <a:solidFill>
                  <a:schemeClr val="accent4"/>
                </a:solidFill>
              </a:rPr>
              <a:t>– Environmental change occurs in two ways: </a:t>
            </a:r>
            <a:endParaRPr lang="en-US" sz="2000" b="1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2000" dirty="0" smtClean="0"/>
              <a:t>• </a:t>
            </a:r>
            <a:r>
              <a:rPr lang="en-US" sz="2000" dirty="0"/>
              <a:t>Degree to which change in environment is occurring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• </a:t>
            </a:r>
            <a:r>
              <a:rPr lang="en-US" sz="2000" dirty="0"/>
              <a:t>Degree of homogeneity or complexity of the </a:t>
            </a:r>
            <a:r>
              <a:rPr lang="en-US" sz="2000" dirty="0" smtClean="0"/>
              <a:t>environment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b="1" dirty="0" smtClean="0"/>
              <a:t> </a:t>
            </a:r>
            <a:r>
              <a:rPr lang="en-US" sz="2000" b="1" dirty="0">
                <a:solidFill>
                  <a:schemeClr val="accent4"/>
                </a:solidFill>
              </a:rPr>
              <a:t>– Uncertainty </a:t>
            </a:r>
            <a:endParaRPr lang="en-US" sz="2000" b="1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2000" dirty="0"/>
              <a:t>A driving force that influences organizational decisions.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6067463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50</TotalTime>
  <Words>364</Words>
  <Application>Microsoft Office PowerPoint</Application>
  <PresentationFormat>Widescreen</PresentationFormat>
  <Paragraphs>69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Gill Sans MT</vt:lpstr>
      <vt:lpstr>Parcel</vt:lpstr>
      <vt:lpstr>The Environment and Culture of Organizations</vt:lpstr>
      <vt:lpstr>Learning objectives</vt:lpstr>
      <vt:lpstr>The Organization’s Environment </vt:lpstr>
      <vt:lpstr>PowerPoint Presentation</vt:lpstr>
      <vt:lpstr>The External Environment</vt:lpstr>
      <vt:lpstr>PowerPoint Presentation</vt:lpstr>
      <vt:lpstr>PowerPoint Presentation</vt:lpstr>
      <vt:lpstr>The internal environment</vt:lpstr>
      <vt:lpstr>How Environments Affect Organizations</vt:lpstr>
      <vt:lpstr>How Environments Affect Organizations (cont’d)</vt:lpstr>
      <vt:lpstr>PowerPoint Presentation</vt:lpstr>
      <vt:lpstr>PowerPoint Presentation</vt:lpstr>
      <vt:lpstr>PowerPoint Presentation</vt:lpstr>
      <vt:lpstr>How Organizations Adapt to Their Environments (cont’d) </vt:lpstr>
      <vt:lpstr>How Organizations Respond to Their Environments (cont’d)</vt:lpstr>
      <vt:lpstr>PowerPoint Presentation</vt:lpstr>
      <vt:lpstr>PowerPoint Presentation</vt:lpstr>
      <vt:lpstr>THANK-YOU!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Environment and Culture of Organizations</dc:title>
  <dc:creator>hp</dc:creator>
  <cp:lastModifiedBy>hp</cp:lastModifiedBy>
  <cp:revision>7</cp:revision>
  <dcterms:created xsi:type="dcterms:W3CDTF">2019-03-08T17:48:49Z</dcterms:created>
  <dcterms:modified xsi:type="dcterms:W3CDTF">2019-03-08T18:39:24Z</dcterms:modified>
</cp:coreProperties>
</file>