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79"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115573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2C5380-8BEC-438B-9F7F-811FAF0213BC}"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59095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157152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3382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1012876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349485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47277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61390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80546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74539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38864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2C5380-8BEC-438B-9F7F-811FAF0213BC}"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72497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2C5380-8BEC-438B-9F7F-811FAF0213BC}"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331187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250021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355339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62C5380-8BEC-438B-9F7F-811FAF0213BC}" type="datetimeFigureOut">
              <a:rPr lang="en-US" smtClean="0"/>
              <a:t>5/3/2020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426158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2C5380-8BEC-438B-9F7F-811FAF0213BC}"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C531-711E-4C54-BA47-1176AD5B4CCE}" type="slidenum">
              <a:rPr lang="en-US" smtClean="0"/>
              <a:t>‹#›</a:t>
            </a:fld>
            <a:endParaRPr lang="en-US"/>
          </a:p>
        </p:txBody>
      </p:sp>
    </p:spTree>
    <p:extLst>
      <p:ext uri="{BB962C8B-B14F-4D97-AF65-F5344CB8AC3E}">
        <p14:creationId xmlns:p14="http://schemas.microsoft.com/office/powerpoint/2010/main" val="281262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2C5380-8BEC-438B-9F7F-811FAF0213BC}" type="datetimeFigureOut">
              <a:rPr lang="en-US" smtClean="0"/>
              <a:t>5/3/2020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0EC531-711E-4C54-BA47-1176AD5B4CCE}" type="slidenum">
              <a:rPr lang="en-US" smtClean="0"/>
              <a:t>‹#›</a:t>
            </a:fld>
            <a:endParaRPr lang="en-US"/>
          </a:p>
        </p:txBody>
      </p:sp>
    </p:spTree>
    <p:extLst>
      <p:ext uri="{BB962C8B-B14F-4D97-AF65-F5344CB8AC3E}">
        <p14:creationId xmlns:p14="http://schemas.microsoft.com/office/powerpoint/2010/main" val="28332800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sychology.about.com/od/uindex/g/def_unconscious.htm" TargetMode="External"/><Relationship Id="rId2" Type="http://schemas.openxmlformats.org/officeDocument/2006/relationships/hyperlink" Target="http://psychology.about.com/od/pindex/g/def_precon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ealth.howstuffworks.com/mental-health/human-nature/perception/eye.htm" TargetMode="External"/><Relationship Id="rId7" Type="http://schemas.openxmlformats.org/officeDocument/2006/relationships/hyperlink" Target="http://science.howstuffworks.com/life/inside-the-mind/human-brain/dream.htm" TargetMode="External"/><Relationship Id="rId2" Type="http://schemas.openxmlformats.org/officeDocument/2006/relationships/hyperlink" Target="http://health.howstuffworks.com/human-body/systems/circulatory/heart.htm" TargetMode="External"/><Relationship Id="rId1" Type="http://schemas.openxmlformats.org/officeDocument/2006/relationships/slideLayout" Target="../slideLayouts/slideLayout2.xml"/><Relationship Id="rId6" Type="http://schemas.openxmlformats.org/officeDocument/2006/relationships/hyperlink" Target="http://health.howstuffworks.com/mental-health/human-nature/perception/taste.htm" TargetMode="External"/><Relationship Id="rId5" Type="http://schemas.openxmlformats.org/officeDocument/2006/relationships/hyperlink" Target="http://health.howstuffworks.com/mental-health/human-nature/perception/smell.htm" TargetMode="External"/><Relationship Id="rId4" Type="http://schemas.openxmlformats.org/officeDocument/2006/relationships/hyperlink" Target="http://health.howstuffworks.com/mental-health/human-nature/perception/hearing.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i-FI" b="1" dirty="0"/>
              <a:t>WHAT IS BRAIN?</a:t>
            </a:r>
          </a:p>
          <a:p>
            <a:pPr>
              <a:buFontTx/>
              <a:buChar char="-"/>
            </a:pPr>
            <a:r>
              <a:rPr lang="fi-FI" sz="2400" b="1" dirty="0"/>
              <a:t>COLLECTION OF INFORMATION</a:t>
            </a:r>
          </a:p>
          <a:p>
            <a:pPr>
              <a:buNone/>
            </a:pPr>
            <a:r>
              <a:rPr lang="fi-FI" sz="2400" b="1" dirty="0"/>
              <a:t>   PROCESSING &amp; CONTROL SYSTEMS</a:t>
            </a:r>
          </a:p>
          <a:p>
            <a:pPr>
              <a:buFontTx/>
              <a:buChar char="-"/>
            </a:pPr>
            <a:r>
              <a:rPr lang="fi-FI" sz="2400" b="1" dirty="0"/>
              <a:t>IT WORKS BY ELECTRICAL AND</a:t>
            </a:r>
          </a:p>
          <a:p>
            <a:pPr>
              <a:buNone/>
            </a:pPr>
            <a:r>
              <a:rPr lang="fi-FI" sz="2400" b="1" dirty="0"/>
              <a:t>   CHEMICAL </a:t>
            </a:r>
            <a:r>
              <a:rPr lang="fi-FI" sz="2400" b="1" dirty="0"/>
              <a:t>SIGNALLING</a:t>
            </a:r>
            <a:endParaRPr lang="fi-FI"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5" y="3429000"/>
            <a:ext cx="3093377" cy="261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45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l"/>
            <a:r>
              <a:rPr lang="en-GB" sz="4800" b="1" dirty="0" smtClean="0">
                <a:latin typeface="Times New Roman" panose="02020603050405020304" pitchFamily="18" charset="0"/>
                <a:cs typeface="Times New Roman" panose="02020603050405020304" pitchFamily="18" charset="0"/>
              </a:rPr>
              <a:t>Short term memory</a:t>
            </a:r>
            <a:endParaRPr lang="en-GB"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6255" y="1825624"/>
            <a:ext cx="12025745" cy="5032375"/>
          </a:xfrm>
        </p:spPr>
        <p:txBody>
          <a:bodyPr>
            <a:normAutofit fontScale="92500" lnSpcReduction="20000"/>
          </a:bodyPr>
          <a:lstStyle/>
          <a:p>
            <a:pPr marL="0" indent="0">
              <a:buNone/>
            </a:pPr>
            <a:r>
              <a:rPr lang="en-GB" dirty="0">
                <a:latin typeface="Times New Roman" panose="02020603050405020304" pitchFamily="18" charset="0"/>
                <a:cs typeface="Times New Roman" panose="02020603050405020304" pitchFamily="18" charset="0"/>
              </a:rPr>
              <a:t>A</a:t>
            </a:r>
            <a:r>
              <a:rPr lang="en-GB" sz="3200" dirty="0">
                <a:latin typeface="Times New Roman" panose="02020603050405020304" pitchFamily="18" charset="0"/>
                <a:cs typeface="Times New Roman" panose="02020603050405020304" pitchFamily="18" charset="0"/>
              </a:rPr>
              <a:t>fter that first flicker, the </a:t>
            </a:r>
            <a:r>
              <a:rPr lang="en-GB" sz="3200" dirty="0" smtClean="0">
                <a:latin typeface="Times New Roman" panose="02020603050405020304" pitchFamily="18" charset="0"/>
                <a:cs typeface="Times New Roman" panose="02020603050405020304" pitchFamily="18" charset="0"/>
              </a:rPr>
              <a:t>sensation</a:t>
            </a:r>
          </a:p>
          <a:p>
            <a:pPr marL="0" indent="0">
              <a:buNone/>
            </a:pP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is stored in short-term memory. </a:t>
            </a:r>
            <a:endParaRPr lang="en-GB" sz="3200" dirty="0" smtClean="0">
              <a:latin typeface="Times New Roman" panose="02020603050405020304" pitchFamily="18" charset="0"/>
              <a:cs typeface="Times New Roman" panose="02020603050405020304" pitchFamily="18" charset="0"/>
            </a:endParaRPr>
          </a:p>
          <a:p>
            <a:pPr marL="0" indent="0">
              <a:buNone/>
            </a:pPr>
            <a:r>
              <a:rPr lang="en-GB" sz="3200" dirty="0" smtClean="0">
                <a:latin typeface="Times New Roman" panose="02020603050405020304" pitchFamily="18" charset="0"/>
                <a:cs typeface="Times New Roman" panose="02020603050405020304" pitchFamily="18" charset="0"/>
              </a:rPr>
              <a:t>limited capacity.</a:t>
            </a:r>
          </a:p>
          <a:p>
            <a:pPr marL="0" indent="0">
              <a:buNone/>
            </a:pPr>
            <a:r>
              <a:rPr lang="en-GB" sz="3200" dirty="0" smtClean="0">
                <a:latin typeface="Times New Roman" panose="02020603050405020304" pitchFamily="18" charset="0"/>
                <a:cs typeface="Times New Roman" panose="02020603050405020304" pitchFamily="18" charset="0"/>
              </a:rPr>
              <a:t>it </a:t>
            </a:r>
            <a:r>
              <a:rPr lang="en-GB" sz="3200" dirty="0">
                <a:latin typeface="Times New Roman" panose="02020603050405020304" pitchFamily="18" charset="0"/>
                <a:cs typeface="Times New Roman" panose="02020603050405020304" pitchFamily="18" charset="0"/>
              </a:rPr>
              <a:t>can hold about seven items for no more than 20 or 30 seconds at a time</a:t>
            </a:r>
            <a:r>
              <a:rPr lang="en-GB" sz="3200" dirty="0" smtClean="0">
                <a:latin typeface="Times New Roman" panose="02020603050405020304" pitchFamily="18" charset="0"/>
                <a:cs typeface="Times New Roman" panose="02020603050405020304" pitchFamily="18" charset="0"/>
              </a:rPr>
              <a:t>.</a:t>
            </a:r>
          </a:p>
          <a:p>
            <a:pPr marL="0" indent="0">
              <a:buNone/>
            </a:pP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You may be able to increase this capacity somewhat by using various memory strategies. For example, a ten-digit number such as 8005840392 may be too much for your short-term memory to hold. But divided into chunks, as in a telephone number, 800-584-0392 may actually stay in your short-term memory long enough for you to dial the telephone. Likewise, by repeating the number to yourself, you can keep resetting the short-term memory clock.</a:t>
            </a:r>
          </a:p>
        </p:txBody>
      </p:sp>
    </p:spTree>
    <p:extLst>
      <p:ext uri="{BB962C8B-B14F-4D97-AF65-F5344CB8AC3E}">
        <p14:creationId xmlns:p14="http://schemas.microsoft.com/office/powerpoint/2010/main" val="1206040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91" y="-84238"/>
            <a:ext cx="11637818" cy="627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0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r>
              <a:rPr lang="en-GB" sz="6000" b="1" dirty="0" smtClean="0">
                <a:latin typeface="Times New Roman" panose="02020603050405020304" pitchFamily="18" charset="0"/>
                <a:cs typeface="Times New Roman" panose="02020603050405020304" pitchFamily="18" charset="0"/>
              </a:rPr>
              <a:t>Long term memory</a:t>
            </a:r>
            <a:endParaRPr lang="en-GB"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4"/>
            <a:ext cx="12192000" cy="5032375"/>
          </a:xfrm>
        </p:spPr>
        <p:txBody>
          <a:bodyPr>
            <a:normAutofit lnSpcReduction="10000"/>
          </a:bodyPr>
          <a:lstStyle/>
          <a:p>
            <a:pPr marL="0" indent="0">
              <a:buNone/>
            </a:pPr>
            <a:r>
              <a:rPr lang="en-GB" sz="4400" dirty="0">
                <a:latin typeface="Times New Roman" panose="02020603050405020304" pitchFamily="18" charset="0"/>
                <a:cs typeface="Times New Roman" panose="02020603050405020304" pitchFamily="18" charset="0"/>
              </a:rPr>
              <a:t>Important information is gradually transferred from short-term memory into long-term memory. The more the information is repeated or used, the more likely it is to eventually end up in long-term memory, or to be "retained." </a:t>
            </a:r>
            <a:r>
              <a:rPr lang="en-GB" sz="4400" dirty="0" smtClean="0">
                <a:latin typeface="Times New Roman" panose="02020603050405020304" pitchFamily="18" charset="0"/>
                <a:cs typeface="Times New Roman" panose="02020603050405020304" pitchFamily="18" charset="0"/>
              </a:rPr>
              <a:t> </a:t>
            </a:r>
            <a:r>
              <a:rPr lang="en-GB" sz="4400" dirty="0">
                <a:latin typeface="Times New Roman" panose="02020603050405020304" pitchFamily="18" charset="0"/>
                <a:cs typeface="Times New Roman" panose="02020603050405020304" pitchFamily="18" charset="0"/>
              </a:rPr>
              <a:t>Unlike sensory and short-term memory, which are limited and decay rapidly, long-term memory can store unlimited amounts of information indefinitely.</a:t>
            </a:r>
          </a:p>
        </p:txBody>
      </p:sp>
    </p:spTree>
    <p:extLst>
      <p:ext uri="{BB962C8B-B14F-4D97-AF65-F5344CB8AC3E}">
        <p14:creationId xmlns:p14="http://schemas.microsoft.com/office/powerpoint/2010/main" val="224829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0164"/>
            <a:ext cx="12192000" cy="6587836"/>
          </a:xfrm>
        </p:spPr>
        <p:txBody>
          <a:bodyPr>
            <a:noAutofit/>
          </a:bodyPr>
          <a:lstStyle/>
          <a:p>
            <a:pPr marL="0" indent="0">
              <a:buNone/>
            </a:pPr>
            <a:r>
              <a:rPr lang="en-GB" sz="4400" dirty="0">
                <a:latin typeface="Times New Roman" panose="02020603050405020304" pitchFamily="18" charset="0"/>
                <a:cs typeface="Times New Roman" panose="02020603050405020304" pitchFamily="18" charset="0"/>
              </a:rPr>
              <a:t>Long-term memory refers to the continuing storage of information. In Freudian psychology, long-term memory would be call </a:t>
            </a:r>
            <a:r>
              <a:rPr lang="en-GB" sz="4400" dirty="0" smtClean="0">
                <a:latin typeface="Times New Roman" panose="02020603050405020304" pitchFamily="18" charset="0"/>
                <a:cs typeface="Times New Roman" panose="02020603050405020304" pitchFamily="18" charset="0"/>
              </a:rPr>
              <a:t>the </a:t>
            </a:r>
            <a:r>
              <a:rPr lang="en-GB" sz="4400" u="sng" dirty="0" smtClean="0">
                <a:solidFill>
                  <a:srgbClr val="C00000"/>
                </a:solidFill>
                <a:latin typeface="Times New Roman" panose="02020603050405020304" pitchFamily="18" charset="0"/>
                <a:cs typeface="Times New Roman" panose="02020603050405020304" pitchFamily="18" charset="0"/>
                <a:hlinkClick r:id="rId2"/>
              </a:rPr>
              <a:t>preconscious</a:t>
            </a:r>
            <a:r>
              <a:rPr lang="en-GB" sz="4400" dirty="0">
                <a:solidFill>
                  <a:srgbClr val="C00000"/>
                </a:solidFill>
                <a:latin typeface="Times New Roman" panose="02020603050405020304" pitchFamily="18" charset="0"/>
                <a:cs typeface="Times New Roman" panose="02020603050405020304" pitchFamily="18" charset="0"/>
              </a:rPr>
              <a:t> </a:t>
            </a:r>
            <a:r>
              <a:rPr lang="en-GB" sz="4400" dirty="0">
                <a:latin typeface="Times New Roman" panose="02020603050405020304" pitchFamily="18" charset="0"/>
                <a:cs typeface="Times New Roman" panose="02020603050405020304" pitchFamily="18" charset="0"/>
              </a:rPr>
              <a:t>and </a:t>
            </a:r>
            <a:r>
              <a:rPr lang="en-GB" sz="4400" u="sng" dirty="0">
                <a:latin typeface="Times New Roman" panose="02020603050405020304" pitchFamily="18" charset="0"/>
                <a:cs typeface="Times New Roman" panose="02020603050405020304" pitchFamily="18" charset="0"/>
                <a:hlinkClick r:id="rId3"/>
              </a:rPr>
              <a:t>unconscious</a:t>
            </a:r>
            <a:r>
              <a:rPr lang="en-GB" sz="4400" dirty="0">
                <a:latin typeface="Times New Roman" panose="02020603050405020304" pitchFamily="18" charset="0"/>
                <a:cs typeface="Times New Roman" panose="02020603050405020304" pitchFamily="18" charset="0"/>
              </a:rPr>
              <a:t>. This information is largely outside of our awareness, but can be called into working memory to be used when needed. Some of this information is fairly easy to recall, while other memories are much more difficult to access.</a:t>
            </a:r>
          </a:p>
        </p:txBody>
      </p:sp>
    </p:spTree>
    <p:extLst>
      <p:ext uri="{BB962C8B-B14F-4D97-AF65-F5344CB8AC3E}">
        <p14:creationId xmlns:p14="http://schemas.microsoft.com/office/powerpoint/2010/main" val="107820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27" y="457200"/>
            <a:ext cx="11880273" cy="5719763"/>
          </a:xfrm>
        </p:spPr>
        <p:txBody>
          <a:bodyPr>
            <a:normAutofit lnSpcReduction="10000"/>
          </a:bodyPr>
          <a:lstStyle/>
          <a:p>
            <a:r>
              <a:rPr lang="en-GB" sz="2600" b="1" dirty="0">
                <a:latin typeface="Times New Roman" panose="02020603050405020304" pitchFamily="18" charset="0"/>
                <a:cs typeface="Times New Roman" panose="02020603050405020304" pitchFamily="18" charset="0"/>
              </a:rPr>
              <a:t>Types of Long-Term Memory</a:t>
            </a:r>
          </a:p>
          <a:p>
            <a:pPr marL="514350" indent="-514350">
              <a:buFont typeface="+mj-lt"/>
              <a:buAutoNum type="alphaLcPeriod"/>
            </a:pPr>
            <a:r>
              <a:rPr lang="en-GB" sz="2600" dirty="0" smtClean="0">
                <a:latin typeface="Times New Roman" panose="02020603050405020304" pitchFamily="18" charset="0"/>
                <a:cs typeface="Times New Roman" panose="02020603050405020304" pitchFamily="18" charset="0"/>
              </a:rPr>
              <a:t> Declarative (</a:t>
            </a:r>
            <a:r>
              <a:rPr lang="en-GB" sz="2600" dirty="0">
                <a:latin typeface="Times New Roman" panose="02020603050405020304" pitchFamily="18" charset="0"/>
                <a:cs typeface="Times New Roman" panose="02020603050405020304" pitchFamily="18" charset="0"/>
              </a:rPr>
              <a:t>explicit) memory </a:t>
            </a:r>
            <a:endParaRPr lang="en-GB" sz="2600" dirty="0" smtClean="0">
              <a:latin typeface="Times New Roman" panose="02020603050405020304" pitchFamily="18" charset="0"/>
              <a:cs typeface="Times New Roman" panose="02020603050405020304" pitchFamily="18" charset="0"/>
            </a:endParaRPr>
          </a:p>
          <a:p>
            <a:pPr marL="514350" indent="-514350">
              <a:buFont typeface="+mj-lt"/>
              <a:buAutoNum type="alphaLcPeriod"/>
            </a:pPr>
            <a:r>
              <a:rPr lang="en-GB" sz="2600" dirty="0" smtClean="0">
                <a:latin typeface="Times New Roman" panose="02020603050405020304" pitchFamily="18" charset="0"/>
                <a:cs typeface="Times New Roman" panose="02020603050405020304" pitchFamily="18" charset="0"/>
              </a:rPr>
              <a:t> Procedural (</a:t>
            </a:r>
            <a:r>
              <a:rPr lang="en-GB" sz="2600" dirty="0">
                <a:latin typeface="Times New Roman" panose="02020603050405020304" pitchFamily="18" charset="0"/>
                <a:cs typeface="Times New Roman" panose="02020603050405020304" pitchFamily="18" charset="0"/>
              </a:rPr>
              <a:t>implicit) memory.</a:t>
            </a:r>
          </a:p>
          <a:p>
            <a:r>
              <a:rPr lang="en-GB" sz="2600" b="1" dirty="0">
                <a:latin typeface="Times New Roman" panose="02020603050405020304" pitchFamily="18" charset="0"/>
                <a:cs typeface="Times New Roman" panose="02020603050405020304" pitchFamily="18" charset="0"/>
              </a:rPr>
              <a:t>Declarative</a:t>
            </a:r>
            <a:r>
              <a:rPr lang="en-GB" sz="2600" dirty="0">
                <a:latin typeface="Times New Roman" panose="02020603050405020304" pitchFamily="18" charset="0"/>
                <a:cs typeface="Times New Roman" panose="02020603050405020304" pitchFamily="18" charset="0"/>
              </a:rPr>
              <a:t> includes all of the memories that are available in consciousness. </a:t>
            </a:r>
            <a:endParaRPr lang="en-GB" sz="2600" dirty="0" smtClean="0">
              <a:latin typeface="Times New Roman" panose="02020603050405020304" pitchFamily="18" charset="0"/>
              <a:cs typeface="Times New Roman" panose="02020603050405020304" pitchFamily="18" charset="0"/>
            </a:endParaRPr>
          </a:p>
          <a:p>
            <a:pPr marL="0" indent="0">
              <a:buNone/>
            </a:pPr>
            <a:r>
              <a:rPr lang="en-GB" sz="2600" dirty="0" smtClean="0">
                <a:latin typeface="Times New Roman" panose="02020603050405020304" pitchFamily="18" charset="0"/>
                <a:cs typeface="Times New Roman" panose="02020603050405020304" pitchFamily="18" charset="0"/>
              </a:rPr>
              <a:t>			Declarative </a:t>
            </a:r>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a:t> </a:t>
            </a:r>
            <a:r>
              <a:rPr lang="en-GB" b="1" dirty="0" smtClean="0"/>
              <a:t>episodic memory			 	semantic </a:t>
            </a:r>
            <a:r>
              <a:rPr lang="en-GB" b="1" dirty="0"/>
              <a:t>memory </a:t>
            </a:r>
            <a:endParaRPr lang="en-GB" b="1" u="sng" dirty="0" smtClean="0"/>
          </a:p>
          <a:p>
            <a:pPr marL="0" indent="0">
              <a:buNone/>
            </a:pPr>
            <a:r>
              <a:rPr lang="en-GB" dirty="0" smtClean="0"/>
              <a:t>(</a:t>
            </a:r>
            <a:r>
              <a:rPr lang="en-GB" dirty="0"/>
              <a:t>specific events) </a:t>
            </a:r>
            <a:r>
              <a:rPr lang="en-GB" dirty="0" smtClean="0"/>
              <a:t>    		(</a:t>
            </a:r>
            <a:r>
              <a:rPr lang="en-GB" dirty="0"/>
              <a:t>knowledge about the world).</a:t>
            </a:r>
          </a:p>
          <a:p>
            <a:pPr marL="0" indent="0">
              <a:buNone/>
            </a:pPr>
            <a:r>
              <a:rPr lang="en-GB" dirty="0"/>
              <a:t/>
            </a:r>
            <a:br>
              <a:rPr lang="en-GB" dirty="0"/>
            </a:br>
            <a:r>
              <a:rPr lang="en-GB" b="1" dirty="0" smtClean="0"/>
              <a:t>Procedural memory</a:t>
            </a:r>
            <a:r>
              <a:rPr lang="en-GB" dirty="0"/>
              <a:t> </a:t>
            </a:r>
            <a:r>
              <a:rPr lang="en-GB" dirty="0" smtClean="0"/>
              <a:t>involves memories of body movement and how to </a:t>
            </a:r>
            <a:r>
              <a:rPr lang="en-GB" dirty="0"/>
              <a:t>use objects in the environment. </a:t>
            </a:r>
          </a:p>
        </p:txBody>
      </p:sp>
      <p:cxnSp>
        <p:nvCxnSpPr>
          <p:cNvPr id="5" name="Straight Arrow Connector 4"/>
          <p:cNvCxnSpPr/>
          <p:nvPr/>
        </p:nvCxnSpPr>
        <p:spPr>
          <a:xfrm>
            <a:off x="4631611" y="2730399"/>
            <a:ext cx="1296144" cy="85335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flipH="1">
            <a:off x="2279041" y="2514375"/>
            <a:ext cx="1297632" cy="1069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8617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 of brain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The scientific study of the brain and nervous system is called </a:t>
            </a:r>
            <a:r>
              <a:rPr lang="en-GB" b="1" dirty="0"/>
              <a:t>neuroscience</a:t>
            </a:r>
            <a:r>
              <a:rPr lang="en-GB" dirty="0"/>
              <a:t> or </a:t>
            </a:r>
            <a:r>
              <a:rPr lang="en-GB" b="1" dirty="0"/>
              <a:t>neurobiology</a:t>
            </a:r>
            <a:r>
              <a:rPr lang="en-GB" dirty="0"/>
              <a:t>.</a:t>
            </a:r>
            <a:endParaRPr lang="en-GB" dirty="0" smtClean="0"/>
          </a:p>
          <a:p>
            <a:endParaRPr lang="en-GB" dirty="0"/>
          </a:p>
          <a:p>
            <a:pPr marL="0" indent="0">
              <a:buNone/>
            </a:pPr>
            <a:r>
              <a:rPr lang="en-GB" dirty="0" smtClean="0"/>
              <a:t>The </a:t>
            </a:r>
            <a:r>
              <a:rPr lang="en-GB" dirty="0"/>
              <a:t>brain performs an incredible number of tasks including the following:</a:t>
            </a:r>
          </a:p>
          <a:p>
            <a:r>
              <a:rPr lang="en-GB" dirty="0"/>
              <a:t>It controls body temperature, blood pressure, </a:t>
            </a:r>
            <a:r>
              <a:rPr lang="en-GB" dirty="0">
                <a:hlinkClick r:id="rId2"/>
              </a:rPr>
              <a:t>heart</a:t>
            </a:r>
            <a:r>
              <a:rPr lang="en-GB" dirty="0"/>
              <a:t> rate and breathing.</a:t>
            </a:r>
          </a:p>
          <a:p>
            <a:r>
              <a:rPr lang="en-GB" dirty="0"/>
              <a:t>It accepts a flood of information about the world around you from your various senses (</a:t>
            </a:r>
            <a:r>
              <a:rPr lang="en-GB" dirty="0">
                <a:hlinkClick r:id="rId3"/>
              </a:rPr>
              <a:t>seeing</a:t>
            </a:r>
            <a:r>
              <a:rPr lang="en-GB" dirty="0"/>
              <a:t>, </a:t>
            </a:r>
            <a:r>
              <a:rPr lang="en-GB" dirty="0">
                <a:hlinkClick r:id="rId4"/>
              </a:rPr>
              <a:t>hearing</a:t>
            </a:r>
            <a:r>
              <a:rPr lang="en-GB" dirty="0"/>
              <a:t>, </a:t>
            </a:r>
            <a:r>
              <a:rPr lang="en-GB" dirty="0">
                <a:hlinkClick r:id="rId5"/>
              </a:rPr>
              <a:t>smelling</a:t>
            </a:r>
            <a:r>
              <a:rPr lang="en-GB" dirty="0"/>
              <a:t>, </a:t>
            </a:r>
            <a:r>
              <a:rPr lang="en-GB" dirty="0" err="1">
                <a:hlinkClick r:id="rId6"/>
              </a:rPr>
              <a:t>tasting</a:t>
            </a:r>
            <a:r>
              <a:rPr lang="en-GB" dirty="0" err="1"/>
              <a:t>and</a:t>
            </a:r>
            <a:r>
              <a:rPr lang="en-GB" dirty="0"/>
              <a:t> touching).</a:t>
            </a:r>
          </a:p>
          <a:p>
            <a:r>
              <a:rPr lang="en-GB" dirty="0"/>
              <a:t>It handles your physical movement when walking, talking, standing or sitting.</a:t>
            </a:r>
          </a:p>
          <a:p>
            <a:r>
              <a:rPr lang="en-GB" dirty="0"/>
              <a:t>It lets you think, </a:t>
            </a:r>
            <a:r>
              <a:rPr lang="en-GB" dirty="0">
                <a:hlinkClick r:id="rId7"/>
              </a:rPr>
              <a:t>dream</a:t>
            </a:r>
            <a:r>
              <a:rPr lang="en-GB" dirty="0"/>
              <a:t>, reason and experience emotions.</a:t>
            </a:r>
          </a:p>
          <a:p>
            <a:r>
              <a:rPr lang="en-GB" dirty="0"/>
              <a:t>All of these tasks are coordinated, controlled and regulated by an organ that is about the size of a small head of cauliflower.</a:t>
            </a:r>
          </a:p>
          <a:p>
            <a:r>
              <a:rPr lang="en-GB" dirty="0"/>
              <a:t>Your brain, spinal cord and peripheral nerves make up a complex, integrated information-processing and control system known as your </a:t>
            </a:r>
            <a:r>
              <a:rPr lang="en-GB" b="1" dirty="0"/>
              <a:t>central nervous system</a:t>
            </a:r>
            <a:r>
              <a:rPr lang="en-GB" dirty="0"/>
              <a:t>. </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825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
            </a:r>
            <a:br>
              <a:rPr lang="en-GB" dirty="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66256"/>
            <a:ext cx="11984182" cy="635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26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9709" y="-290945"/>
            <a:ext cx="9892146" cy="714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4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Autofit/>
          </a:bodyPr>
          <a:lstStyle/>
          <a:p>
            <a:r>
              <a:rPr lang="en-GB" sz="5400" dirty="0" smtClean="0"/>
              <a:t>Human information processing model</a:t>
            </a:r>
            <a:endParaRPr lang="en-GB" sz="5400" dirty="0"/>
          </a:p>
        </p:txBody>
      </p:sp>
      <p:sp>
        <p:nvSpPr>
          <p:cNvPr id="3" name="Content Placeholder 2"/>
          <p:cNvSpPr>
            <a:spLocks noGrp="1"/>
          </p:cNvSpPr>
          <p:nvPr>
            <p:ph idx="1"/>
          </p:nvPr>
        </p:nvSpPr>
        <p:spPr>
          <a:xfrm>
            <a:off x="145473" y="1825624"/>
            <a:ext cx="12046527" cy="5032375"/>
          </a:xfrm>
        </p:spPr>
        <p:txBody>
          <a:bodyPr>
            <a:normAutofit/>
          </a:bodyPr>
          <a:lstStyle/>
          <a:p>
            <a:r>
              <a:rPr lang="en-GB" dirty="0" smtClean="0"/>
              <a:t> </a:t>
            </a:r>
            <a:r>
              <a:rPr lang="en-GB" sz="3200" dirty="0">
                <a:latin typeface="Times New Roman" panose="02020603050405020304" pitchFamily="18" charset="0"/>
                <a:cs typeface="Times New Roman" panose="02020603050405020304" pitchFamily="18" charset="0"/>
              </a:rPr>
              <a:t>we store memories</a:t>
            </a:r>
            <a:r>
              <a:rPr lang="en-GB" sz="3200" dirty="0" smtClean="0">
                <a:latin typeface="Times New Roman" panose="02020603050405020304" pitchFamily="18" charset="0"/>
                <a:cs typeface="Times New Roman" panose="02020603050405020304" pitchFamily="18" charset="0"/>
              </a:rPr>
              <a:t>:</a:t>
            </a:r>
          </a:p>
          <a:p>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first in the sensory stage; </a:t>
            </a:r>
            <a:endParaRPr lang="en-GB" sz="3200" dirty="0" smtClean="0">
              <a:latin typeface="Times New Roman" panose="02020603050405020304" pitchFamily="18" charset="0"/>
              <a:cs typeface="Times New Roman" panose="02020603050405020304" pitchFamily="18" charset="0"/>
            </a:endParaRPr>
          </a:p>
          <a:p>
            <a:r>
              <a:rPr lang="en-GB" sz="3200" dirty="0" smtClean="0">
                <a:latin typeface="Times New Roman" panose="02020603050405020304" pitchFamily="18" charset="0"/>
                <a:cs typeface="Times New Roman" panose="02020603050405020304" pitchFamily="18" charset="0"/>
              </a:rPr>
              <a:t>then </a:t>
            </a:r>
            <a:r>
              <a:rPr lang="en-GB" sz="3200" dirty="0">
                <a:latin typeface="Times New Roman" panose="02020603050405020304" pitchFamily="18" charset="0"/>
                <a:cs typeface="Times New Roman" panose="02020603050405020304" pitchFamily="18" charset="0"/>
              </a:rPr>
              <a:t>in short-term memory; </a:t>
            </a:r>
            <a:endParaRPr lang="en-GB" sz="3200" dirty="0" smtClean="0">
              <a:latin typeface="Times New Roman" panose="02020603050405020304" pitchFamily="18" charset="0"/>
              <a:cs typeface="Times New Roman" panose="02020603050405020304" pitchFamily="18" charset="0"/>
            </a:endParaRPr>
          </a:p>
          <a:p>
            <a:r>
              <a:rPr lang="en-GB" sz="3200" dirty="0" smtClean="0">
                <a:latin typeface="Times New Roman" panose="02020603050405020304" pitchFamily="18" charset="0"/>
                <a:cs typeface="Times New Roman" panose="02020603050405020304" pitchFamily="18" charset="0"/>
              </a:rPr>
              <a:t>and </a:t>
            </a:r>
            <a:r>
              <a:rPr lang="en-GB" sz="3200" dirty="0">
                <a:latin typeface="Times New Roman" panose="02020603050405020304" pitchFamily="18" charset="0"/>
                <a:cs typeface="Times New Roman" panose="02020603050405020304" pitchFamily="18" charset="0"/>
              </a:rPr>
              <a:t>ultimately, for some memories, in long-term memory. </a:t>
            </a:r>
          </a:p>
          <a:p>
            <a:pPr marL="0" indent="0">
              <a:buNone/>
            </a:pP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the different stages of human memory function as a sort of </a:t>
            </a:r>
            <a:r>
              <a:rPr lang="en-GB" sz="3200" dirty="0" smtClean="0">
                <a:latin typeface="Times New Roman" panose="02020603050405020304" pitchFamily="18" charset="0"/>
                <a:cs typeface="Times New Roman" panose="02020603050405020304" pitchFamily="18" charset="0"/>
              </a:rPr>
              <a:t>filter        protect </a:t>
            </a:r>
            <a:r>
              <a:rPr lang="en-GB" sz="3200" dirty="0">
                <a:latin typeface="Times New Roman" panose="02020603050405020304" pitchFamily="18" charset="0"/>
                <a:cs typeface="Times New Roman" panose="02020603050405020304" pitchFamily="18" charset="0"/>
              </a:rPr>
              <a:t>us from the flood of information that we're confronted with on a daily basis.</a:t>
            </a:r>
          </a:p>
        </p:txBody>
      </p:sp>
      <p:cxnSp>
        <p:nvCxnSpPr>
          <p:cNvPr id="5" name="Straight Arrow Connector 4"/>
          <p:cNvCxnSpPr/>
          <p:nvPr/>
        </p:nvCxnSpPr>
        <p:spPr>
          <a:xfrm>
            <a:off x="4861883" y="4941168"/>
            <a:ext cx="57606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752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83787"/>
            <a:ext cx="12192000" cy="677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31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12192000" cy="6629400"/>
          </a:xfrm>
        </p:spPr>
        <p:txBody>
          <a:bodyPr>
            <a:normAutofit/>
          </a:bodyPr>
          <a:lstStyle/>
          <a:p>
            <a:pPr marL="0" indent="0">
              <a:buNone/>
            </a:pPr>
            <a:r>
              <a:rPr lang="en-GB" sz="6000" dirty="0" smtClean="0">
                <a:latin typeface="Times New Roman" panose="02020603050405020304" pitchFamily="18" charset="0"/>
                <a:cs typeface="Times New Roman" panose="02020603050405020304" pitchFamily="18" charset="0"/>
              </a:rPr>
              <a:t>Sensory </a:t>
            </a:r>
            <a:r>
              <a:rPr lang="en-GB" sz="6000" dirty="0" smtClean="0">
                <a:latin typeface="Times New Roman" panose="02020603050405020304" pitchFamily="18" charset="0"/>
                <a:cs typeface="Times New Roman" panose="02020603050405020304" pitchFamily="18" charset="0"/>
              </a:rPr>
              <a:t>memory</a:t>
            </a:r>
          </a:p>
          <a:p>
            <a:pPr marL="0" indent="0">
              <a:buNone/>
            </a:pPr>
            <a:endParaRPr lang="en-GB" sz="6000" dirty="0">
              <a:latin typeface="Times New Roman" panose="02020603050405020304" pitchFamily="18" charset="0"/>
              <a:cs typeface="Times New Roman" panose="02020603050405020304" pitchFamily="18" charset="0"/>
            </a:endParaRPr>
          </a:p>
          <a:p>
            <a:pPr marL="0" indent="0">
              <a:buNone/>
            </a:pPr>
            <a:r>
              <a:rPr lang="en-GB" sz="4000" dirty="0" smtClean="0">
                <a:latin typeface="Times New Roman" panose="02020603050405020304" pitchFamily="18" charset="0"/>
                <a:cs typeface="Times New Roman" panose="02020603050405020304" pitchFamily="18" charset="0"/>
              </a:rPr>
              <a:t>The </a:t>
            </a:r>
            <a:r>
              <a:rPr lang="en-GB" sz="4000" dirty="0">
                <a:latin typeface="Times New Roman" panose="02020603050405020304" pitchFamily="18" charset="0"/>
                <a:cs typeface="Times New Roman" panose="02020603050405020304" pitchFamily="18" charset="0"/>
              </a:rPr>
              <a:t>creation of a memory begins with its perception: The registration of information during perception occurs in the brief sensory stage that usually lasts only a fraction of a second. It's your sensory memory that allows a perception such as a visual pattern, a sound, or a </a:t>
            </a:r>
            <a:r>
              <a:rPr lang="en-GB" sz="4000" dirty="0" smtClean="0">
                <a:latin typeface="Times New Roman" panose="02020603050405020304" pitchFamily="18" charset="0"/>
                <a:cs typeface="Times New Roman" panose="02020603050405020304" pitchFamily="18" charset="0"/>
              </a:rPr>
              <a:t>touch</a:t>
            </a:r>
            <a:r>
              <a:rPr lang="en-GB" sz="4000" dirty="0">
                <a:latin typeface="Times New Roman" panose="02020603050405020304" pitchFamily="18" charset="0"/>
                <a:cs typeface="Times New Roman" panose="02020603050405020304" pitchFamily="18" charset="0"/>
              </a:rPr>
              <a:t> to linger for a brief moment after the stimulation is over.</a:t>
            </a:r>
          </a:p>
        </p:txBody>
      </p:sp>
    </p:spTree>
    <p:extLst>
      <p:ext uri="{BB962C8B-B14F-4D97-AF65-F5344CB8AC3E}">
        <p14:creationId xmlns:p14="http://schemas.microsoft.com/office/powerpoint/2010/main" val="231234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4072"/>
            <a:ext cx="12192000" cy="6483927"/>
          </a:xfrm>
        </p:spPr>
        <p:txBody>
          <a:bodyPr/>
          <a:lstStyle/>
          <a:p>
            <a:pPr marL="0" indent="0">
              <a:buNone/>
            </a:pPr>
            <a:r>
              <a:rPr lang="en-GB" sz="4400" dirty="0" smtClean="0">
                <a:latin typeface="Times New Roman" panose="02020603050405020304" pitchFamily="18" charset="0"/>
                <a:cs typeface="Times New Roman" panose="02020603050405020304" pitchFamily="18" charset="0"/>
              </a:rPr>
              <a:t>Capacity 			large</a:t>
            </a:r>
          </a:p>
          <a:p>
            <a:pPr marL="0" indent="0">
              <a:buNone/>
            </a:pPr>
            <a:r>
              <a:rPr lang="en-GB" sz="4400" dirty="0" smtClean="0">
                <a:latin typeface="Times New Roman" panose="02020603050405020304" pitchFamily="18" charset="0"/>
                <a:cs typeface="Times New Roman" panose="02020603050405020304" pitchFamily="18" charset="0"/>
              </a:rPr>
              <a:t>Durability			1-3 sec	</a:t>
            </a:r>
          </a:p>
          <a:p>
            <a:pPr marL="0" indent="0">
              <a:buNone/>
            </a:pPr>
            <a:r>
              <a:rPr lang="en-GB" sz="4400" dirty="0" smtClean="0">
                <a:latin typeface="Times New Roman" panose="02020603050405020304" pitchFamily="18" charset="0"/>
                <a:cs typeface="Times New Roman" panose="02020603050405020304" pitchFamily="18" charset="0"/>
              </a:rPr>
              <a:t>Contents			resembles the sensation from </a:t>
            </a:r>
            <a:r>
              <a:rPr lang="en-GB" sz="4400" dirty="0" smtClean="0">
                <a:latin typeface="Times New Roman" panose="02020603050405020304" pitchFamily="18" charset="0"/>
                <a:cs typeface="Times New Roman" panose="02020603050405020304" pitchFamily="18" charset="0"/>
              </a:rPr>
              <a:t>						original </a:t>
            </a:r>
            <a:r>
              <a:rPr lang="en-GB" sz="4400" dirty="0" smtClean="0">
                <a:latin typeface="Times New Roman" panose="02020603050405020304" pitchFamily="18" charset="0"/>
                <a:cs typeface="Times New Roman" panose="02020603050405020304" pitchFamily="18" charset="0"/>
              </a:rPr>
              <a:t>stimuli</a:t>
            </a:r>
          </a:p>
          <a:p>
            <a:pPr marL="0" indent="0">
              <a:buNone/>
            </a:pPr>
            <a:endParaRPr lang="en-GB" dirty="0"/>
          </a:p>
        </p:txBody>
      </p:sp>
    </p:spTree>
    <p:extLst>
      <p:ext uri="{BB962C8B-B14F-4D97-AF65-F5344CB8AC3E}">
        <p14:creationId xmlns:p14="http://schemas.microsoft.com/office/powerpoint/2010/main" val="336064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r>
              <a:rPr lang="en-GB" sz="6000" dirty="0">
                <a:latin typeface="Times New Roman" panose="02020603050405020304" pitchFamily="18" charset="0"/>
                <a:cs typeface="Times New Roman" panose="02020603050405020304" pitchFamily="18" charset="0"/>
              </a:rPr>
              <a:t>P</a:t>
            </a:r>
            <a:r>
              <a:rPr lang="en-GB" sz="6000" dirty="0" smtClean="0">
                <a:latin typeface="Times New Roman" panose="02020603050405020304" pitchFamily="18" charset="0"/>
                <a:cs typeface="Times New Roman" panose="02020603050405020304" pitchFamily="18" charset="0"/>
              </a:rPr>
              <a:t>erception</a:t>
            </a:r>
            <a:endParaRPr lang="en-GB" sz="6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5"/>
            <a:ext cx="12192000" cy="4351338"/>
          </a:xfrm>
        </p:spPr>
        <p:txBody>
          <a:bodyPr>
            <a:normAutofit/>
          </a:bodyPr>
          <a:lstStyle/>
          <a:p>
            <a:pPr marL="0" indent="0">
              <a:buNone/>
            </a:pPr>
            <a:r>
              <a:rPr lang="en-GB" sz="4000" dirty="0" smtClean="0">
                <a:latin typeface="Times New Roman" panose="02020603050405020304" pitchFamily="18" charset="0"/>
                <a:cs typeface="Times New Roman" panose="02020603050405020304" pitchFamily="18" charset="0"/>
              </a:rPr>
              <a:t>The meaning we attach to the raw information through our senses. This meaning is constructed based on both object reality + our existing knowledge</a:t>
            </a:r>
          </a:p>
          <a:p>
            <a:pPr marL="0" indent="0">
              <a:buNone/>
            </a:pPr>
            <a:endParaRPr lang="en-GB" sz="4000" dirty="0">
              <a:latin typeface="Times New Roman" panose="02020603050405020304" pitchFamily="18" charset="0"/>
              <a:cs typeface="Times New Roman" panose="02020603050405020304" pitchFamily="18" charset="0"/>
            </a:endParaRPr>
          </a:p>
          <a:p>
            <a:pPr marL="0" indent="0">
              <a:buNone/>
            </a:pPr>
            <a:endParaRPr lang="en-GB" sz="4000" dirty="0" smtClean="0">
              <a:latin typeface="Times New Roman" panose="02020603050405020304" pitchFamily="18" charset="0"/>
              <a:cs typeface="Times New Roman" panose="02020603050405020304" pitchFamily="18" charset="0"/>
            </a:endParaRPr>
          </a:p>
          <a:p>
            <a:pPr marL="0" indent="0">
              <a:buNone/>
            </a:pPr>
            <a:r>
              <a:rPr lang="en-GB" sz="4000" dirty="0" smtClean="0">
                <a:latin typeface="Times New Roman" panose="02020603050405020304" pitchFamily="18" charset="0"/>
                <a:cs typeface="Times New Roman" panose="02020603050405020304" pitchFamily="18" charset="0"/>
              </a:rPr>
              <a:t>Interpretation of sensory information.</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812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TotalTime>
  <Words>404</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Ion</vt:lpstr>
      <vt:lpstr>PowerPoint Presentation</vt:lpstr>
      <vt:lpstr>Function of brain</vt:lpstr>
      <vt:lpstr>PowerPoint Presentation</vt:lpstr>
      <vt:lpstr>PowerPoint Presentation</vt:lpstr>
      <vt:lpstr>Human information processing model</vt:lpstr>
      <vt:lpstr>PowerPoint Presentation</vt:lpstr>
      <vt:lpstr>PowerPoint Presentation</vt:lpstr>
      <vt:lpstr>PowerPoint Presentation</vt:lpstr>
      <vt:lpstr>Perception</vt:lpstr>
      <vt:lpstr>Short term memory</vt:lpstr>
      <vt:lpstr>PowerPoint Presentation</vt:lpstr>
      <vt:lpstr>Long term memory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Saima</dc:creator>
  <cp:lastModifiedBy>Saima</cp:lastModifiedBy>
  <cp:revision>5</cp:revision>
  <dcterms:created xsi:type="dcterms:W3CDTF">2020-05-03T23:53:11Z</dcterms:created>
  <dcterms:modified xsi:type="dcterms:W3CDTF">2020-05-04T00:04:04Z</dcterms:modified>
</cp:coreProperties>
</file>