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56" r:id="rId3"/>
    <p:sldId id="257" r:id="rId4"/>
    <p:sldId id="258" r:id="rId5"/>
    <p:sldId id="260" r:id="rId6"/>
    <p:sldId id="261" r:id="rId7"/>
    <p:sldId id="264" r:id="rId8"/>
    <p:sldId id="265" r:id="rId9"/>
    <p:sldId id="266" r:id="rId10"/>
    <p:sldId id="267" r:id="rId11"/>
    <p:sldId id="268" r:id="rId12"/>
    <p:sldId id="269" r:id="rId13"/>
    <p:sldId id="271" r:id="rId14"/>
    <p:sldId id="27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22DD5D-D091-4A35-94B8-01E763BA6C90}"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3105749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22DD5D-D091-4A35-94B8-01E763BA6C90}"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256429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22DD5D-D091-4A35-94B8-01E763BA6C90}"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18B632D-4E03-4E7A-8444-1269E81ACF20}"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61108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322DD5D-D091-4A35-94B8-01E763BA6C90}"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3958652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322DD5D-D091-4A35-94B8-01E763BA6C90}"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18B632D-4E03-4E7A-8444-1269E81ACF20}"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12609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322DD5D-D091-4A35-94B8-01E763BA6C90}"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1454370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22DD5D-D091-4A35-94B8-01E763BA6C90}"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3648794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22DD5D-D091-4A35-94B8-01E763BA6C90}"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3314451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22DD5D-D091-4A35-94B8-01E763BA6C90}"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310269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22DD5D-D091-4A35-94B8-01E763BA6C90}"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208125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22DD5D-D091-4A35-94B8-01E763BA6C90}"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603597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22DD5D-D091-4A35-94B8-01E763BA6C90}" type="datetimeFigureOut">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3772072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22DD5D-D091-4A35-94B8-01E763BA6C90}" type="datetimeFigureOut">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3892379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2DD5D-D091-4A35-94B8-01E763BA6C90}" type="datetimeFigureOut">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44384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22DD5D-D091-4A35-94B8-01E763BA6C90}"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269591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22DD5D-D091-4A35-94B8-01E763BA6C90}"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18B632D-4E03-4E7A-8444-1269E81ACF20}" type="slidenum">
              <a:rPr lang="en-US" smtClean="0"/>
              <a:t>‹#›</a:t>
            </a:fld>
            <a:endParaRPr lang="en-US"/>
          </a:p>
        </p:txBody>
      </p:sp>
    </p:spTree>
    <p:extLst>
      <p:ext uri="{BB962C8B-B14F-4D97-AF65-F5344CB8AC3E}">
        <p14:creationId xmlns:p14="http://schemas.microsoft.com/office/powerpoint/2010/main" val="325374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322DD5D-D091-4A35-94B8-01E763BA6C90}" type="datetimeFigureOut">
              <a:rPr lang="en-US" smtClean="0"/>
              <a:t>3/9/2020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18B632D-4E03-4E7A-8444-1269E81ACF20}" type="slidenum">
              <a:rPr lang="en-US" smtClean="0"/>
              <a:t>‹#›</a:t>
            </a:fld>
            <a:endParaRPr lang="en-US"/>
          </a:p>
        </p:txBody>
      </p:sp>
    </p:spTree>
    <p:extLst>
      <p:ext uri="{BB962C8B-B14F-4D97-AF65-F5344CB8AC3E}">
        <p14:creationId xmlns:p14="http://schemas.microsoft.com/office/powerpoint/2010/main" val="18416170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447B2-B654-414A-8602-C2162B8202CF}"/>
              </a:ext>
            </a:extLst>
          </p:cNvPr>
          <p:cNvSpPr>
            <a:spLocks noGrp="1"/>
          </p:cNvSpPr>
          <p:nvPr>
            <p:ph type="title"/>
          </p:nvPr>
        </p:nvSpPr>
        <p:spPr/>
        <p:txBody>
          <a:bodyPr/>
          <a:lstStyle/>
          <a:p>
            <a:r>
              <a:rPr lang="en-US" b="1" dirty="0"/>
              <a:t>Contents</a:t>
            </a:r>
          </a:p>
        </p:txBody>
      </p:sp>
      <p:sp>
        <p:nvSpPr>
          <p:cNvPr id="3" name="Content Placeholder 2">
            <a:extLst>
              <a:ext uri="{FF2B5EF4-FFF2-40B4-BE49-F238E27FC236}">
                <a16:creationId xmlns:a16="http://schemas.microsoft.com/office/drawing/2014/main" id="{CEF63D03-E008-42BC-B434-23A89AB7844C}"/>
              </a:ext>
            </a:extLst>
          </p:cNvPr>
          <p:cNvSpPr>
            <a:spLocks noGrp="1"/>
          </p:cNvSpPr>
          <p:nvPr>
            <p:ph idx="1"/>
          </p:nvPr>
        </p:nvSpPr>
        <p:spPr/>
        <p:txBody>
          <a:bodyPr/>
          <a:lstStyle/>
          <a:p>
            <a:r>
              <a:rPr lang="en-GB" dirty="0"/>
              <a:t>What Is the Redo Log?</a:t>
            </a:r>
          </a:p>
          <a:p>
            <a:r>
              <a:rPr lang="en-US" dirty="0"/>
              <a:t> Planning the Redo Log</a:t>
            </a:r>
          </a:p>
          <a:p>
            <a:r>
              <a:rPr lang="en-GB" dirty="0"/>
              <a:t> Creating Redo Log Groups and Members</a:t>
            </a:r>
          </a:p>
          <a:p>
            <a:r>
              <a:rPr lang="en-GB" dirty="0"/>
              <a:t> Relocating and Renaming Redo Log Members</a:t>
            </a:r>
          </a:p>
          <a:p>
            <a:r>
              <a:rPr lang="en-GB" dirty="0"/>
              <a:t> Dropping Redo Log Groups and Members</a:t>
            </a:r>
          </a:p>
          <a:p>
            <a:r>
              <a:rPr lang="en-GB" dirty="0"/>
              <a:t>Clearing a Redo Log File</a:t>
            </a:r>
            <a:endParaRPr lang="en-US" dirty="0"/>
          </a:p>
        </p:txBody>
      </p:sp>
    </p:spTree>
    <p:extLst>
      <p:ext uri="{BB962C8B-B14F-4D97-AF65-F5344CB8AC3E}">
        <p14:creationId xmlns:p14="http://schemas.microsoft.com/office/powerpoint/2010/main" val="2449893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3206" y="383060"/>
            <a:ext cx="8872184" cy="481914"/>
          </a:xfrm>
        </p:spPr>
        <p:txBody>
          <a:bodyPr>
            <a:normAutofit fontScale="90000"/>
          </a:bodyPr>
          <a:lstStyle/>
          <a:p>
            <a:r>
              <a:rPr lang="en-US" b="1" dirty="0"/>
              <a:t>Steps for Renaming Redo Log Members</a:t>
            </a:r>
            <a:endParaRPr lang="en-US" dirty="0"/>
          </a:p>
        </p:txBody>
      </p:sp>
      <p:sp>
        <p:nvSpPr>
          <p:cNvPr id="3" name="Content Placeholder 2"/>
          <p:cNvSpPr>
            <a:spLocks noGrp="1"/>
          </p:cNvSpPr>
          <p:nvPr>
            <p:ph idx="1"/>
          </p:nvPr>
        </p:nvSpPr>
        <p:spPr>
          <a:xfrm>
            <a:off x="1913206" y="1260389"/>
            <a:ext cx="9440594" cy="4916574"/>
          </a:xfrm>
        </p:spPr>
        <p:txBody>
          <a:bodyPr>
            <a:normAutofit/>
          </a:bodyPr>
          <a:lstStyle/>
          <a:p>
            <a:pPr marL="0" indent="0">
              <a:buNone/>
            </a:pPr>
            <a:r>
              <a:rPr lang="en-US" b="1" dirty="0"/>
              <a:t>1. </a:t>
            </a:r>
            <a:r>
              <a:rPr lang="en-US" dirty="0"/>
              <a:t>Shut down the database.</a:t>
            </a:r>
          </a:p>
          <a:p>
            <a:pPr marL="0" indent="0">
              <a:buNone/>
            </a:pPr>
            <a:r>
              <a:rPr lang="en-US" dirty="0"/>
              <a:t>	SHUTDOWN</a:t>
            </a:r>
          </a:p>
          <a:p>
            <a:pPr marL="0" indent="0">
              <a:buNone/>
            </a:pPr>
            <a:r>
              <a:rPr lang="en-US" b="1" dirty="0"/>
              <a:t>2. </a:t>
            </a:r>
            <a:r>
              <a:rPr lang="en-US" dirty="0"/>
              <a:t>Copy the redo log files to the new location.</a:t>
            </a:r>
          </a:p>
          <a:p>
            <a:pPr marL="0" indent="0">
              <a:buNone/>
            </a:pPr>
            <a:r>
              <a:rPr lang="en-US" b="1" dirty="0"/>
              <a:t>3. </a:t>
            </a:r>
            <a:r>
              <a:rPr lang="en-US" dirty="0"/>
              <a:t>Startup the database, mount, but do not open it.</a:t>
            </a:r>
          </a:p>
          <a:p>
            <a:pPr marL="0" indent="0">
              <a:buNone/>
            </a:pPr>
            <a:r>
              <a:rPr lang="en-US" dirty="0"/>
              <a:t>	CONNECT / as SYSDBA</a:t>
            </a:r>
          </a:p>
          <a:p>
            <a:pPr marL="0" indent="0">
              <a:buNone/>
            </a:pPr>
            <a:r>
              <a:rPr lang="en-US" dirty="0"/>
              <a:t>	STARTUP MOUNT</a:t>
            </a:r>
          </a:p>
          <a:p>
            <a:pPr marL="0" indent="0">
              <a:buNone/>
            </a:pPr>
            <a:r>
              <a:rPr lang="en-US" b="1" dirty="0"/>
              <a:t>4. </a:t>
            </a:r>
            <a:r>
              <a:rPr lang="en-US" dirty="0"/>
              <a:t>Rename the redo log members.</a:t>
            </a:r>
          </a:p>
          <a:p>
            <a:pPr marL="0" indent="0">
              <a:buNone/>
            </a:pPr>
            <a:r>
              <a:rPr lang="en-US" dirty="0"/>
              <a:t>Use the ALTER DATABASE statement with the RENAME FILE clause to rename the database redo log files.</a:t>
            </a:r>
          </a:p>
          <a:p>
            <a:pPr marL="0" indent="0">
              <a:buNone/>
            </a:pPr>
            <a:r>
              <a:rPr lang="en-US" b="1" dirty="0"/>
              <a:t>5. </a:t>
            </a:r>
            <a:r>
              <a:rPr lang="en-US" dirty="0"/>
              <a:t>Open the database for normal operation.</a:t>
            </a:r>
          </a:p>
          <a:p>
            <a:pPr marL="0" indent="0">
              <a:buNone/>
            </a:pPr>
            <a:r>
              <a:rPr lang="en-US" dirty="0"/>
              <a:t>The redo log alterations take effect when the database is opened.</a:t>
            </a:r>
          </a:p>
          <a:p>
            <a:pPr marL="0" indent="0">
              <a:buNone/>
            </a:pPr>
            <a:r>
              <a:rPr lang="en-US" dirty="0"/>
              <a:t>	ALTER DATABASE OPEN;</a:t>
            </a:r>
          </a:p>
        </p:txBody>
      </p:sp>
    </p:spTree>
    <p:extLst>
      <p:ext uri="{BB962C8B-B14F-4D97-AF65-F5344CB8AC3E}">
        <p14:creationId xmlns:p14="http://schemas.microsoft.com/office/powerpoint/2010/main" val="893302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Dropping Redo Log Groups and Members</a:t>
            </a:r>
            <a:endParaRPr lang="en-US" dirty="0"/>
          </a:p>
        </p:txBody>
      </p:sp>
      <p:sp>
        <p:nvSpPr>
          <p:cNvPr id="3" name="Content Placeholder 2"/>
          <p:cNvSpPr>
            <a:spLocks noGrp="1"/>
          </p:cNvSpPr>
          <p:nvPr>
            <p:ph idx="1"/>
          </p:nvPr>
        </p:nvSpPr>
        <p:spPr>
          <a:xfrm>
            <a:off x="1533378" y="2133600"/>
            <a:ext cx="9971234" cy="3777622"/>
          </a:xfrm>
        </p:spPr>
        <p:txBody>
          <a:bodyPr/>
          <a:lstStyle/>
          <a:p>
            <a:pPr algn="just"/>
            <a:r>
              <a:rPr lang="en-US" dirty="0"/>
              <a:t>In some cases, you may want to drop an entire group of redo log members. </a:t>
            </a:r>
          </a:p>
          <a:p>
            <a:pPr lvl="1" algn="just"/>
            <a:r>
              <a:rPr lang="en-US" dirty="0"/>
              <a:t>For example, you want to reduce the number of groups in an instance redo log. </a:t>
            </a:r>
          </a:p>
          <a:p>
            <a:pPr algn="just"/>
            <a:r>
              <a:rPr lang="en-US" dirty="0"/>
              <a:t>In a different case, you may want to drop one or more specific redo log members. </a:t>
            </a:r>
          </a:p>
          <a:p>
            <a:pPr lvl="1" algn="just"/>
            <a:r>
              <a:rPr lang="en-US" dirty="0"/>
              <a:t>For example, if a disk failure occurs, you may need to drop all the redo log files on the failed disk so that the database does not try to write to the inaccessible files. </a:t>
            </a:r>
          </a:p>
          <a:p>
            <a:pPr algn="just"/>
            <a:r>
              <a:rPr lang="en-US" dirty="0"/>
              <a:t>In other situations, particular redo log files become unnecessary. </a:t>
            </a:r>
          </a:p>
          <a:p>
            <a:pPr lvl="1" algn="just"/>
            <a:r>
              <a:rPr lang="en-US" dirty="0"/>
              <a:t>For example, a file might be stored in an inappropriate location.</a:t>
            </a:r>
          </a:p>
        </p:txBody>
      </p:sp>
    </p:spTree>
    <p:extLst>
      <p:ext uri="{BB962C8B-B14F-4D97-AF65-F5344CB8AC3E}">
        <p14:creationId xmlns:p14="http://schemas.microsoft.com/office/powerpoint/2010/main" val="4267910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9988" y="1752599"/>
            <a:ext cx="9693812" cy="4424363"/>
          </a:xfrm>
        </p:spPr>
        <p:txBody>
          <a:bodyPr>
            <a:normAutofit/>
          </a:bodyPr>
          <a:lstStyle/>
          <a:p>
            <a:pPr marL="0" indent="0">
              <a:buNone/>
            </a:pPr>
            <a:r>
              <a:rPr lang="en-US" dirty="0"/>
              <a:t>you must have the ALTER DATABASE system privilege. Before dropping a redo log group, consider the following restrictions and precautions:</a:t>
            </a:r>
          </a:p>
          <a:p>
            <a:r>
              <a:rPr lang="en-US" dirty="0"/>
              <a:t>An instance requires at least two groups of redo log files, regardless of the number of members in the groups. (A group comprises one or more members.)</a:t>
            </a:r>
          </a:p>
          <a:p>
            <a:r>
              <a:rPr lang="en-US" dirty="0"/>
              <a:t> You can drop a redo log group only if it is inactive. </a:t>
            </a:r>
          </a:p>
          <a:p>
            <a:r>
              <a:rPr lang="en-US" dirty="0"/>
              <a:t>Make sure a redo log group is archived (if archiving is enabled) before dropping it.</a:t>
            </a:r>
          </a:p>
          <a:p>
            <a:pPr marL="0" indent="0">
              <a:buNone/>
            </a:pPr>
            <a:r>
              <a:rPr lang="en-US" dirty="0"/>
              <a:t>The following statement drops redo log group number 3:</a:t>
            </a:r>
          </a:p>
          <a:p>
            <a:pPr marL="0" indent="0">
              <a:buNone/>
            </a:pPr>
            <a:r>
              <a:rPr lang="en-US" dirty="0"/>
              <a:t>	ALTER DATABASE DROP LOGFILE GROUP 3;</a:t>
            </a:r>
          </a:p>
        </p:txBody>
      </p:sp>
      <p:sp>
        <p:nvSpPr>
          <p:cNvPr id="2" name="TextBox 1"/>
          <p:cNvSpPr txBox="1"/>
          <p:nvPr/>
        </p:nvSpPr>
        <p:spPr>
          <a:xfrm>
            <a:off x="1996440" y="533400"/>
            <a:ext cx="8595360" cy="707886"/>
          </a:xfrm>
          <a:prstGeom prst="rect">
            <a:avLst/>
          </a:prstGeom>
          <a:noFill/>
        </p:spPr>
        <p:txBody>
          <a:bodyPr wrap="square" rtlCol="0">
            <a:spAutoFit/>
          </a:bodyPr>
          <a:lstStyle/>
          <a:p>
            <a:r>
              <a:rPr lang="en-US" sz="4000" b="1" dirty="0">
                <a:latin typeface="+mj-lt"/>
                <a:ea typeface="+mj-ea"/>
                <a:cs typeface="+mj-cs"/>
              </a:rPr>
              <a:t>Dropping Redo Log Groups</a:t>
            </a:r>
          </a:p>
        </p:txBody>
      </p:sp>
    </p:spTree>
    <p:extLst>
      <p:ext uri="{BB962C8B-B14F-4D97-AF65-F5344CB8AC3E}">
        <p14:creationId xmlns:p14="http://schemas.microsoft.com/office/powerpoint/2010/main" val="383784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773723"/>
            <a:ext cx="9707880" cy="900332"/>
          </a:xfrm>
        </p:spPr>
        <p:txBody>
          <a:bodyPr>
            <a:normAutofit/>
          </a:bodyPr>
          <a:lstStyle/>
          <a:p>
            <a:r>
              <a:rPr lang="en-US" sz="4000" b="1" dirty="0"/>
              <a:t>Dropping Redo Log Member</a:t>
            </a:r>
          </a:p>
        </p:txBody>
      </p:sp>
      <p:sp>
        <p:nvSpPr>
          <p:cNvPr id="3" name="Content Placeholder 2"/>
          <p:cNvSpPr>
            <a:spLocks noGrp="1"/>
          </p:cNvSpPr>
          <p:nvPr>
            <p:ph idx="1"/>
          </p:nvPr>
        </p:nvSpPr>
        <p:spPr>
          <a:xfrm>
            <a:off x="1448972" y="1871002"/>
            <a:ext cx="9904828" cy="4788877"/>
          </a:xfrm>
        </p:spPr>
        <p:txBody>
          <a:bodyPr>
            <a:normAutofit/>
          </a:bodyPr>
          <a:lstStyle/>
          <a:p>
            <a:pPr algn="just"/>
            <a:r>
              <a:rPr lang="en-US" dirty="0"/>
              <a:t>An instance always requires at least two valid groups of redo log files, regardless of the number of members in the groups. (A group comprises one or more members.) If the member you want to drop is the last valid member of the group, you cannot drop the member until the other members become valid.</a:t>
            </a:r>
          </a:p>
          <a:p>
            <a:r>
              <a:rPr lang="en-US" dirty="0"/>
              <a:t>You can drop a redo log member only if it is </a:t>
            </a:r>
            <a:r>
              <a:rPr lang="en-US" i="1" dirty="0"/>
              <a:t>not </a:t>
            </a:r>
            <a:r>
              <a:rPr lang="en-US" dirty="0"/>
              <a:t>part of an active or current group.</a:t>
            </a:r>
          </a:p>
          <a:p>
            <a:r>
              <a:rPr lang="en-US" dirty="0"/>
              <a:t>Make sure the group to which a redo log member belongs is archived (if archiving is enabled) before dropping the member. To see whether this has happened, use the V$LOG view.</a:t>
            </a:r>
          </a:p>
        </p:txBody>
      </p:sp>
    </p:spTree>
    <p:extLst>
      <p:ext uri="{BB962C8B-B14F-4D97-AF65-F5344CB8AC3E}">
        <p14:creationId xmlns:p14="http://schemas.microsoft.com/office/powerpoint/2010/main" val="4001474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122" y="365125"/>
            <a:ext cx="9665677" cy="655955"/>
          </a:xfrm>
        </p:spPr>
        <p:txBody>
          <a:bodyPr>
            <a:normAutofit/>
          </a:bodyPr>
          <a:lstStyle/>
          <a:p>
            <a:r>
              <a:rPr lang="en-US" b="1" dirty="0"/>
              <a:t>Clearing a Redo Log File</a:t>
            </a:r>
            <a:endParaRPr lang="en-US" dirty="0"/>
          </a:p>
        </p:txBody>
      </p:sp>
      <p:sp>
        <p:nvSpPr>
          <p:cNvPr id="3" name="Content Placeholder 2"/>
          <p:cNvSpPr>
            <a:spLocks noGrp="1"/>
          </p:cNvSpPr>
          <p:nvPr>
            <p:ph idx="1"/>
          </p:nvPr>
        </p:nvSpPr>
        <p:spPr>
          <a:xfrm>
            <a:off x="1688122" y="1547446"/>
            <a:ext cx="9939998" cy="5066714"/>
          </a:xfrm>
        </p:spPr>
        <p:txBody>
          <a:bodyPr>
            <a:normAutofit/>
          </a:bodyPr>
          <a:lstStyle/>
          <a:p>
            <a:pPr marL="0" indent="0" algn="just">
              <a:buNone/>
            </a:pPr>
            <a:r>
              <a:rPr lang="en-US" dirty="0"/>
              <a:t>A redo log file might become corrupted while the database is open, and ultimately stop database activity because archiving cannot continue. In this situation the ALTER DATABASE CLEAR LOGFILE statement can be used to reinitialize the file without shutting down the database.</a:t>
            </a:r>
          </a:p>
          <a:p>
            <a:pPr marL="0" indent="0" algn="just">
              <a:buNone/>
            </a:pPr>
            <a:r>
              <a:rPr lang="en-US" dirty="0"/>
              <a:t>The following statement clears the log files in redo log group number 3:</a:t>
            </a:r>
          </a:p>
          <a:p>
            <a:pPr marL="0" indent="0" algn="just">
              <a:buNone/>
            </a:pPr>
            <a:r>
              <a:rPr lang="en-US" dirty="0"/>
              <a:t>	ALTER DATABASE CLEAR LOGFILE GROUP 3;</a:t>
            </a:r>
          </a:p>
          <a:p>
            <a:pPr marL="0" indent="0" algn="just">
              <a:buNone/>
            </a:pPr>
            <a:r>
              <a:rPr lang="en-US" dirty="0"/>
              <a:t>This statement overcomes two situations where dropping redo logs is not possible:</a:t>
            </a:r>
          </a:p>
          <a:p>
            <a:pPr algn="just"/>
            <a:r>
              <a:rPr lang="en-US" dirty="0"/>
              <a:t> If there are only two log groups</a:t>
            </a:r>
          </a:p>
          <a:p>
            <a:pPr algn="just"/>
            <a:r>
              <a:rPr lang="en-US" dirty="0"/>
              <a:t> The corrupt redo log file belongs to the current group</a:t>
            </a:r>
          </a:p>
          <a:p>
            <a:pPr marL="0" indent="0" algn="just">
              <a:buNone/>
            </a:pPr>
            <a:r>
              <a:rPr lang="en-US" dirty="0"/>
              <a:t>If you clear a log file that is needed for recovery of a backup, then you can no longer recover from that backup. The database writes a message in the alert log describing the backups from which you cannot recover.</a:t>
            </a:r>
          </a:p>
        </p:txBody>
      </p:sp>
    </p:spTree>
    <p:extLst>
      <p:ext uri="{BB962C8B-B14F-4D97-AF65-F5344CB8AC3E}">
        <p14:creationId xmlns:p14="http://schemas.microsoft.com/office/powerpoint/2010/main" val="2219457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265995"/>
          </a:xfrm>
        </p:spPr>
        <p:txBody>
          <a:bodyPr>
            <a:normAutofit/>
          </a:bodyPr>
          <a:lstStyle/>
          <a:p>
            <a:r>
              <a:rPr lang="en-US" b="1" dirty="0"/>
              <a:t>What Is the Redo Log?</a:t>
            </a:r>
            <a:endParaRPr lang="en-US" dirty="0"/>
          </a:p>
        </p:txBody>
      </p:sp>
      <p:sp>
        <p:nvSpPr>
          <p:cNvPr id="3" name="Subtitle 2"/>
          <p:cNvSpPr>
            <a:spLocks noGrp="1"/>
          </p:cNvSpPr>
          <p:nvPr>
            <p:ph type="subTitle" idx="1"/>
          </p:nvPr>
        </p:nvSpPr>
        <p:spPr>
          <a:xfrm>
            <a:off x="1659988" y="2508422"/>
            <a:ext cx="9144000" cy="3155399"/>
          </a:xfrm>
        </p:spPr>
        <p:txBody>
          <a:bodyPr>
            <a:normAutofit/>
          </a:bodyPr>
          <a:lstStyle/>
          <a:p>
            <a:pPr algn="just"/>
            <a:r>
              <a:rPr lang="en-US" dirty="0"/>
              <a:t>The most critical structure for recovery operations is the </a:t>
            </a:r>
            <a:r>
              <a:rPr lang="en-US" b="1" dirty="0"/>
              <a:t>redo log</a:t>
            </a:r>
            <a:r>
              <a:rPr lang="en-US" dirty="0"/>
              <a:t>, which consists of two or more pre-allocated files that store all changes made to the database as they occur. </a:t>
            </a:r>
          </a:p>
          <a:p>
            <a:pPr algn="just"/>
            <a:r>
              <a:rPr lang="en-US" dirty="0"/>
              <a:t>Every instance of an Oracle Database has an associated redo log to protect the database in case of an instance failure.</a:t>
            </a:r>
          </a:p>
          <a:p>
            <a:r>
              <a:rPr lang="en-US" dirty="0"/>
              <a:t>When speaking in the context of multiple database instances, the redo log for each database instance is also referred to as a </a:t>
            </a:r>
            <a:r>
              <a:rPr lang="en-US" i="1" dirty="0"/>
              <a:t>redo thread</a:t>
            </a:r>
            <a:r>
              <a:rPr lang="en-US" dirty="0"/>
              <a:t>.</a:t>
            </a:r>
          </a:p>
        </p:txBody>
      </p:sp>
    </p:spTree>
    <p:extLst>
      <p:ext uri="{BB962C8B-B14F-4D97-AF65-F5344CB8AC3E}">
        <p14:creationId xmlns:p14="http://schemas.microsoft.com/office/powerpoint/2010/main" val="972626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Redo Log Contents</a:t>
            </a:r>
            <a:endParaRPr lang="en-US"/>
          </a:p>
        </p:txBody>
      </p:sp>
      <p:sp>
        <p:nvSpPr>
          <p:cNvPr id="3" name="Content Placeholder 2"/>
          <p:cNvSpPr>
            <a:spLocks noGrp="1"/>
          </p:cNvSpPr>
          <p:nvPr>
            <p:ph idx="1"/>
          </p:nvPr>
        </p:nvSpPr>
        <p:spPr>
          <a:xfrm>
            <a:off x="1434905" y="2133600"/>
            <a:ext cx="10069707" cy="4281268"/>
          </a:xfrm>
        </p:spPr>
        <p:txBody>
          <a:bodyPr>
            <a:normAutofit/>
          </a:bodyPr>
          <a:lstStyle/>
          <a:p>
            <a:pPr algn="just"/>
            <a:r>
              <a:rPr lang="en-US" dirty="0"/>
              <a:t>Redo log files are filled with </a:t>
            </a:r>
            <a:r>
              <a:rPr lang="en-US" b="1" dirty="0"/>
              <a:t>redo records</a:t>
            </a:r>
            <a:r>
              <a:rPr lang="en-US" dirty="0"/>
              <a:t>. </a:t>
            </a:r>
          </a:p>
          <a:p>
            <a:pPr algn="just"/>
            <a:r>
              <a:rPr lang="en-US" dirty="0"/>
              <a:t>A redo record, also called a </a:t>
            </a:r>
            <a:r>
              <a:rPr lang="en-US" b="1" dirty="0"/>
              <a:t>redo entry</a:t>
            </a:r>
            <a:r>
              <a:rPr lang="en-US" dirty="0"/>
              <a:t>, is made up of a group of </a:t>
            </a:r>
            <a:r>
              <a:rPr lang="en-US" b="1" dirty="0"/>
              <a:t>change vectors</a:t>
            </a:r>
            <a:r>
              <a:rPr lang="en-US" dirty="0"/>
              <a:t>, each of which is a description of a change made to a single block in the database. </a:t>
            </a:r>
          </a:p>
          <a:p>
            <a:pPr lvl="1" algn="just"/>
            <a:r>
              <a:rPr lang="en-US" dirty="0"/>
              <a:t>For example, if you change a salary value in an employee table, you generate a redo record containing change vectors that describe changes to the data segment block for the table.</a:t>
            </a:r>
          </a:p>
          <a:p>
            <a:pPr algn="just"/>
            <a:r>
              <a:rPr lang="en-US" dirty="0"/>
              <a:t>Redo records can also be written to a redo log file before the corresponding transaction is committed. </a:t>
            </a:r>
          </a:p>
          <a:p>
            <a:pPr algn="just"/>
            <a:r>
              <a:rPr lang="en-US" dirty="0"/>
              <a:t>If the redo log buffer fills, or another transaction commits, LGWR flushes all of the redo log entries in the redo log buffer to a redo log file.</a:t>
            </a:r>
          </a:p>
        </p:txBody>
      </p:sp>
    </p:spTree>
    <p:extLst>
      <p:ext uri="{BB962C8B-B14F-4D97-AF65-F5344CB8AC3E}">
        <p14:creationId xmlns:p14="http://schemas.microsoft.com/office/powerpoint/2010/main" val="1456041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Oracle Database Writes to the Redo Log</a:t>
            </a:r>
            <a:endParaRPr lang="en-US" dirty="0"/>
          </a:p>
        </p:txBody>
      </p:sp>
      <p:sp>
        <p:nvSpPr>
          <p:cNvPr id="3" name="Content Placeholder 2"/>
          <p:cNvSpPr>
            <a:spLocks noGrp="1"/>
          </p:cNvSpPr>
          <p:nvPr>
            <p:ph idx="1"/>
          </p:nvPr>
        </p:nvSpPr>
        <p:spPr>
          <a:xfrm>
            <a:off x="1392702" y="2133600"/>
            <a:ext cx="10111910" cy="3777622"/>
          </a:xfrm>
        </p:spPr>
        <p:txBody>
          <a:bodyPr>
            <a:normAutofit/>
          </a:bodyPr>
          <a:lstStyle/>
          <a:p>
            <a:r>
              <a:rPr lang="en-US" dirty="0"/>
              <a:t>The redo log of a database consists of two or more redo log files. The database requires a minimum of two files to guarantee that one is always available for writing.</a:t>
            </a:r>
          </a:p>
          <a:p>
            <a:r>
              <a:rPr lang="en-US" dirty="0"/>
              <a:t>LGWR writes to redo log files in a circular fashion. When the current redo log file fills, LGWR begins writing to the next available redo log file. When the last available redo log file is filled, LGWR returns to the first redo log file and writes to it, starting the cycle again.</a:t>
            </a:r>
          </a:p>
        </p:txBody>
      </p:sp>
    </p:spTree>
    <p:extLst>
      <p:ext uri="{BB962C8B-B14F-4D97-AF65-F5344CB8AC3E}">
        <p14:creationId xmlns:p14="http://schemas.microsoft.com/office/powerpoint/2010/main" val="85998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7218405" cy="759340"/>
          </a:xfrm>
        </p:spPr>
        <p:txBody>
          <a:bodyPr/>
          <a:lstStyle/>
          <a:p>
            <a:pPr algn="ctr"/>
            <a:r>
              <a:rPr lang="en-US" b="1" dirty="0"/>
              <a:t>Planning the Redo Log</a:t>
            </a:r>
            <a:endParaRPr lang="en-US" dirty="0"/>
          </a:p>
        </p:txBody>
      </p:sp>
      <p:sp>
        <p:nvSpPr>
          <p:cNvPr id="3" name="Content Placeholder 2"/>
          <p:cNvSpPr>
            <a:spLocks noGrp="1"/>
          </p:cNvSpPr>
          <p:nvPr>
            <p:ph idx="1"/>
          </p:nvPr>
        </p:nvSpPr>
        <p:spPr>
          <a:xfrm>
            <a:off x="1069144" y="1322363"/>
            <a:ext cx="10284655" cy="5424426"/>
          </a:xfrm>
        </p:spPr>
        <p:txBody>
          <a:bodyPr>
            <a:normAutofit/>
          </a:bodyPr>
          <a:lstStyle/>
          <a:p>
            <a:pPr marL="0" indent="0">
              <a:buNone/>
            </a:pPr>
            <a:r>
              <a:rPr lang="en-US" b="1" dirty="0"/>
              <a:t>Multiplexing Redo Log Files:</a:t>
            </a:r>
          </a:p>
          <a:p>
            <a:pPr algn="just"/>
            <a:r>
              <a:rPr lang="en-US" dirty="0"/>
              <a:t>To protect against a failure involving the redo log itself, Oracle Database allows a </a:t>
            </a:r>
            <a:r>
              <a:rPr lang="en-US" b="1" dirty="0"/>
              <a:t>multiplexed </a:t>
            </a:r>
            <a:r>
              <a:rPr lang="en-US" dirty="0"/>
              <a:t>redo log, meaning that two or more identical copies of the redo log can be automatically maintained in separate locations. For the most benefit, these locations should be on separate disks.</a:t>
            </a:r>
          </a:p>
          <a:p>
            <a:pPr algn="just"/>
            <a:r>
              <a:rPr lang="en-US" dirty="0"/>
              <a:t>Multiplexing is implemented by creating </a:t>
            </a:r>
            <a:r>
              <a:rPr lang="en-US" i="1" dirty="0"/>
              <a:t>groups </a:t>
            </a:r>
            <a:r>
              <a:rPr lang="en-US" dirty="0"/>
              <a:t>of redo log files. </a:t>
            </a:r>
          </a:p>
          <a:p>
            <a:pPr algn="just"/>
            <a:r>
              <a:rPr lang="en-US" dirty="0"/>
              <a:t>A </a:t>
            </a:r>
            <a:r>
              <a:rPr lang="en-US" b="1" dirty="0"/>
              <a:t>group </a:t>
            </a:r>
            <a:r>
              <a:rPr lang="en-US" dirty="0"/>
              <a:t>consists of a redo log file and its multiplexed copies. Each identical copy is said to be a </a:t>
            </a:r>
            <a:r>
              <a:rPr lang="en-US" b="1" dirty="0"/>
              <a:t>member </a:t>
            </a:r>
            <a:r>
              <a:rPr lang="en-US" dirty="0"/>
              <a:t>of the group. </a:t>
            </a:r>
          </a:p>
          <a:p>
            <a:pPr algn="just"/>
            <a:r>
              <a:rPr lang="en-US" dirty="0"/>
              <a:t>Each redo log group is defined by a number, such as group 1, group 2, and so on.</a:t>
            </a:r>
          </a:p>
          <a:p>
            <a:pPr marL="0" indent="0" algn="just">
              <a:buNone/>
            </a:pPr>
            <a:r>
              <a:rPr lang="en-US" b="1" dirty="0"/>
              <a:t>Responding to Redo Log Failure: </a:t>
            </a:r>
          </a:p>
          <a:p>
            <a:pPr algn="just"/>
            <a:r>
              <a:rPr lang="en-US" dirty="0"/>
              <a:t>Whenever LGWR cannot write to a member of a group, the database marks that member as INVALID and writes an error message to the LGWR trace file and to the database alert log to indicate the problem with the inaccessible files.</a:t>
            </a:r>
          </a:p>
        </p:txBody>
      </p:sp>
    </p:spTree>
    <p:extLst>
      <p:ext uri="{BB962C8B-B14F-4D97-AF65-F5344CB8AC3E}">
        <p14:creationId xmlns:p14="http://schemas.microsoft.com/office/powerpoint/2010/main" val="2588569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19311" y="2133600"/>
            <a:ext cx="9985301" cy="3777622"/>
          </a:xfrm>
        </p:spPr>
        <p:txBody>
          <a:bodyPr>
            <a:normAutofit/>
          </a:bodyPr>
          <a:lstStyle/>
          <a:p>
            <a:pPr marL="0" indent="0" algn="just">
              <a:buNone/>
            </a:pPr>
            <a:r>
              <a:rPr lang="en-US" b="1" dirty="0"/>
              <a:t>Legal and Illegal Configurations: </a:t>
            </a:r>
          </a:p>
          <a:p>
            <a:pPr algn="just"/>
            <a:r>
              <a:rPr lang="en-US" dirty="0"/>
              <a:t>In most cases, a multiplexed redo log should be symmetrical: all groups of the redo log should have the same number of members. </a:t>
            </a:r>
          </a:p>
          <a:p>
            <a:pPr algn="just"/>
            <a:r>
              <a:rPr lang="en-US" dirty="0"/>
              <a:t>However, the database does not require that a multiplexed redo log be symmetrical. </a:t>
            </a:r>
          </a:p>
          <a:p>
            <a:pPr lvl="1" algn="just"/>
            <a:r>
              <a:rPr lang="en-US" dirty="0"/>
              <a:t>For example, one group can have only one member, and other groups can have two members. </a:t>
            </a:r>
          </a:p>
          <a:p>
            <a:pPr algn="just"/>
            <a:r>
              <a:rPr lang="en-US" dirty="0"/>
              <a:t>This configuration protects against disk failures that temporarily affect some redo log members but leave others intact. </a:t>
            </a:r>
          </a:p>
          <a:p>
            <a:pPr algn="just"/>
            <a:r>
              <a:rPr lang="en-US" dirty="0"/>
              <a:t>The only requirement for an instance redo log is that it have at least two groups.</a:t>
            </a:r>
          </a:p>
        </p:txBody>
      </p:sp>
    </p:spTree>
    <p:extLst>
      <p:ext uri="{BB962C8B-B14F-4D97-AF65-F5344CB8AC3E}">
        <p14:creationId xmlns:p14="http://schemas.microsoft.com/office/powerpoint/2010/main" val="227926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9476" y="500063"/>
            <a:ext cx="9384323" cy="846824"/>
          </a:xfrm>
        </p:spPr>
        <p:txBody>
          <a:bodyPr/>
          <a:lstStyle/>
          <a:p>
            <a:r>
              <a:rPr lang="en-US" b="1" dirty="0"/>
              <a:t>Creating Redo Log Groups and Members</a:t>
            </a:r>
            <a:endParaRPr lang="en-US" dirty="0"/>
          </a:p>
        </p:txBody>
      </p:sp>
      <p:sp>
        <p:nvSpPr>
          <p:cNvPr id="3" name="Content Placeholder 2"/>
          <p:cNvSpPr>
            <a:spLocks noGrp="1"/>
          </p:cNvSpPr>
          <p:nvPr>
            <p:ph idx="1"/>
          </p:nvPr>
        </p:nvSpPr>
        <p:spPr>
          <a:xfrm>
            <a:off x="1800664" y="1346887"/>
            <a:ext cx="9973994" cy="4830076"/>
          </a:xfrm>
        </p:spPr>
        <p:txBody>
          <a:bodyPr>
            <a:normAutofit/>
          </a:bodyPr>
          <a:lstStyle/>
          <a:p>
            <a:pPr marL="0" indent="0" algn="just">
              <a:buNone/>
            </a:pPr>
            <a:r>
              <a:rPr lang="en-US" dirty="0"/>
              <a:t>Plan the redo log of a database and create all required groups and members of redo log files during database creation. However, there are situations where you might want to create additional groups or members. For example, adding groups to a redo log can correct redo log group availability problems.</a:t>
            </a:r>
          </a:p>
          <a:p>
            <a:pPr algn="just"/>
            <a:r>
              <a:rPr lang="en-US" dirty="0"/>
              <a:t>To create new redo log groups and members, you must have the ALTER DATABASE system privilege. A database can have up to MAXLOGFILES groups.</a:t>
            </a:r>
          </a:p>
          <a:p>
            <a:r>
              <a:rPr lang="en-US" b="1" u="sng" dirty="0"/>
              <a:t>Creating Redo Log Groups</a:t>
            </a:r>
          </a:p>
          <a:p>
            <a:pPr marL="0" indent="0">
              <a:buNone/>
            </a:pPr>
            <a:r>
              <a:rPr lang="en-US" dirty="0"/>
              <a:t>To create a new group of redo log files, use the SQL statement ALTER DATABASE with the ADD LOGFILE clause.</a:t>
            </a:r>
          </a:p>
        </p:txBody>
      </p:sp>
    </p:spTree>
    <p:extLst>
      <p:ext uri="{BB962C8B-B14F-4D97-AF65-F5344CB8AC3E}">
        <p14:creationId xmlns:p14="http://schemas.microsoft.com/office/powerpoint/2010/main" val="941259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2701" y="1392702"/>
            <a:ext cx="10283483" cy="4784261"/>
          </a:xfrm>
        </p:spPr>
        <p:txBody>
          <a:bodyPr>
            <a:normAutofit/>
          </a:bodyPr>
          <a:lstStyle/>
          <a:p>
            <a:endParaRPr lang="en-US" b="1" u="sng" dirty="0"/>
          </a:p>
          <a:p>
            <a:pPr marL="0" indent="0">
              <a:buNone/>
            </a:pPr>
            <a:r>
              <a:rPr lang="en-US" b="1" dirty="0"/>
              <a:t>Creating Redo Log Members: </a:t>
            </a:r>
          </a:p>
          <a:p>
            <a:r>
              <a:rPr lang="en-US" dirty="0"/>
              <a:t>In some cases, it might not be necessary to create a complete group of redo log files. </a:t>
            </a:r>
          </a:p>
          <a:p>
            <a:r>
              <a:rPr lang="en-US" dirty="0"/>
              <a:t>A group could already exist, but not be complete because one or more members of the group were dropped (for example, because of a disk failure). </a:t>
            </a:r>
          </a:p>
          <a:p>
            <a:r>
              <a:rPr lang="en-US" dirty="0"/>
              <a:t>In this case, you can add new members to an existing group.</a:t>
            </a:r>
          </a:p>
          <a:p>
            <a:r>
              <a:rPr lang="en-US" dirty="0"/>
              <a:t>To create new redo log members for an existing group, use the SQL statement ALTER DATABASE with the ADD LOGFILE MEMBER clause.</a:t>
            </a:r>
          </a:p>
        </p:txBody>
      </p:sp>
    </p:spTree>
    <p:extLst>
      <p:ext uri="{BB962C8B-B14F-4D97-AF65-F5344CB8AC3E}">
        <p14:creationId xmlns:p14="http://schemas.microsoft.com/office/powerpoint/2010/main" val="955503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7107" y="365126"/>
            <a:ext cx="10010557" cy="895264"/>
          </a:xfrm>
        </p:spPr>
        <p:txBody>
          <a:bodyPr>
            <a:normAutofit fontScale="90000"/>
          </a:bodyPr>
          <a:lstStyle/>
          <a:p>
            <a:r>
              <a:rPr lang="en-US" b="1" dirty="0"/>
              <a:t>Relocating and Renaming Redo Log Members</a:t>
            </a:r>
            <a:endParaRPr lang="en-US" dirty="0"/>
          </a:p>
        </p:txBody>
      </p:sp>
      <p:sp>
        <p:nvSpPr>
          <p:cNvPr id="3" name="Content Placeholder 2"/>
          <p:cNvSpPr>
            <a:spLocks noGrp="1"/>
          </p:cNvSpPr>
          <p:nvPr>
            <p:ph idx="1"/>
          </p:nvPr>
        </p:nvSpPr>
        <p:spPr>
          <a:xfrm>
            <a:off x="1702191" y="1260390"/>
            <a:ext cx="10185009" cy="5232484"/>
          </a:xfrm>
        </p:spPr>
        <p:txBody>
          <a:bodyPr>
            <a:normAutofit/>
          </a:bodyPr>
          <a:lstStyle/>
          <a:p>
            <a:pPr algn="just"/>
            <a:r>
              <a:rPr lang="en-US" dirty="0"/>
              <a:t>You can use operating system commands to relocate redo logs, then use the ALTER DATABASE statement to make their new names (locations) known to the database. </a:t>
            </a:r>
          </a:p>
          <a:p>
            <a:pPr lvl="1" algn="just"/>
            <a:r>
              <a:rPr lang="en-US" dirty="0"/>
              <a:t>This procedure is necessary, for example, if the disk currently used for some redo log files is going to be removed. </a:t>
            </a:r>
          </a:p>
          <a:p>
            <a:pPr algn="just"/>
            <a:r>
              <a:rPr lang="en-US" dirty="0"/>
              <a:t>To rename redo log members, you must have the ALTER DATABASE system privilege. Additionally, you might also need operating system privileges to copy files to the desired location and privileges to open and back up the database. </a:t>
            </a:r>
          </a:p>
        </p:txBody>
      </p:sp>
    </p:spTree>
    <p:extLst>
      <p:ext uri="{BB962C8B-B14F-4D97-AF65-F5344CB8AC3E}">
        <p14:creationId xmlns:p14="http://schemas.microsoft.com/office/powerpoint/2010/main" val="379238760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169</TotalTime>
  <Words>1529</Words>
  <Application>Microsoft Office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Century Gothic</vt:lpstr>
      <vt:lpstr>Wingdings 3</vt:lpstr>
      <vt:lpstr>Wisp</vt:lpstr>
      <vt:lpstr>Contents</vt:lpstr>
      <vt:lpstr>What Is the Redo Log?</vt:lpstr>
      <vt:lpstr>Redo Log Contents</vt:lpstr>
      <vt:lpstr>How Oracle Database Writes to the Redo Log</vt:lpstr>
      <vt:lpstr>Planning the Redo Log</vt:lpstr>
      <vt:lpstr>PowerPoint Presentation</vt:lpstr>
      <vt:lpstr>Creating Redo Log Groups and Members</vt:lpstr>
      <vt:lpstr>PowerPoint Presentation</vt:lpstr>
      <vt:lpstr>Relocating and Renaming Redo Log Members</vt:lpstr>
      <vt:lpstr>Steps for Renaming Redo Log Members</vt:lpstr>
      <vt:lpstr>Dropping Redo Log Groups and Members</vt:lpstr>
      <vt:lpstr>PowerPoint Presentation</vt:lpstr>
      <vt:lpstr>Dropping Redo Log Member</vt:lpstr>
      <vt:lpstr>Clearing a Redo Log File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Redo Log?</dc:title>
  <dc:creator>RIFFAT SABA</dc:creator>
  <cp:lastModifiedBy>asma khan</cp:lastModifiedBy>
  <cp:revision>29</cp:revision>
  <dcterms:created xsi:type="dcterms:W3CDTF">2019-03-14T07:08:41Z</dcterms:created>
  <dcterms:modified xsi:type="dcterms:W3CDTF">2020-03-09T04:22:20Z</dcterms:modified>
</cp:coreProperties>
</file>